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rts/chart4.xml" ContentType="application/vnd.openxmlformats-officedocument.drawingml.chart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2" r:id="rId2"/>
    <p:sldMasterId id="2147483761" r:id="rId3"/>
    <p:sldMasterId id="2147483828" r:id="rId4"/>
    <p:sldMasterId id="2147483727" r:id="rId5"/>
    <p:sldMasterId id="2147483745" r:id="rId6"/>
    <p:sldMasterId id="2147483874" r:id="rId7"/>
    <p:sldMasterId id="2147483790" r:id="rId8"/>
    <p:sldMasterId id="2147483660" r:id="rId9"/>
    <p:sldMasterId id="2147483848" r:id="rId10"/>
    <p:sldMasterId id="2147483855" r:id="rId11"/>
    <p:sldMasterId id="2147483802" r:id="rId12"/>
    <p:sldMasterId id="2147483776" r:id="rId13"/>
    <p:sldMasterId id="2147483648" r:id="rId14"/>
    <p:sldMasterId id="2147483671" r:id="rId15"/>
    <p:sldMasterId id="2147483693" r:id="rId16"/>
    <p:sldMasterId id="2147483714" r:id="rId17"/>
  </p:sldMasterIdLst>
  <p:notesMasterIdLst>
    <p:notesMasterId r:id="rId217"/>
  </p:notes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91" r:id="rId27"/>
    <p:sldId id="290" r:id="rId28"/>
    <p:sldId id="289" r:id="rId29"/>
    <p:sldId id="288" r:id="rId30"/>
    <p:sldId id="287" r:id="rId31"/>
    <p:sldId id="286" r:id="rId32"/>
    <p:sldId id="285" r:id="rId33"/>
    <p:sldId id="284" r:id="rId34"/>
    <p:sldId id="283" r:id="rId35"/>
    <p:sldId id="282" r:id="rId36"/>
    <p:sldId id="281" r:id="rId37"/>
    <p:sldId id="280" r:id="rId38"/>
    <p:sldId id="279" r:id="rId39"/>
    <p:sldId id="278" r:id="rId40"/>
    <p:sldId id="277" r:id="rId41"/>
    <p:sldId id="276" r:id="rId42"/>
    <p:sldId id="275" r:id="rId43"/>
    <p:sldId id="274" r:id="rId44"/>
    <p:sldId id="273" r:id="rId45"/>
    <p:sldId id="272" r:id="rId46"/>
    <p:sldId id="271" r:id="rId47"/>
    <p:sldId id="270" r:id="rId48"/>
    <p:sldId id="269" r:id="rId49"/>
    <p:sldId id="268" r:id="rId50"/>
    <p:sldId id="267" r:id="rId51"/>
    <p:sldId id="266" r:id="rId52"/>
    <p:sldId id="265" r:id="rId53"/>
    <p:sldId id="312" r:id="rId54"/>
    <p:sldId id="311" r:id="rId55"/>
    <p:sldId id="310" r:id="rId56"/>
    <p:sldId id="309" r:id="rId57"/>
    <p:sldId id="308" r:id="rId58"/>
    <p:sldId id="307" r:id="rId59"/>
    <p:sldId id="306" r:id="rId60"/>
    <p:sldId id="305" r:id="rId61"/>
    <p:sldId id="304" r:id="rId62"/>
    <p:sldId id="303" r:id="rId63"/>
    <p:sldId id="302" r:id="rId64"/>
    <p:sldId id="301" r:id="rId65"/>
    <p:sldId id="300" r:id="rId66"/>
    <p:sldId id="299" r:id="rId67"/>
    <p:sldId id="298" r:id="rId68"/>
    <p:sldId id="297" r:id="rId69"/>
    <p:sldId id="296" r:id="rId70"/>
    <p:sldId id="295" r:id="rId71"/>
    <p:sldId id="294" r:id="rId72"/>
    <p:sldId id="293" r:id="rId73"/>
    <p:sldId id="292" r:id="rId74"/>
    <p:sldId id="331" r:id="rId75"/>
    <p:sldId id="330" r:id="rId76"/>
    <p:sldId id="329" r:id="rId77"/>
    <p:sldId id="328" r:id="rId78"/>
    <p:sldId id="327" r:id="rId79"/>
    <p:sldId id="326" r:id="rId80"/>
    <p:sldId id="325" r:id="rId81"/>
    <p:sldId id="324" r:id="rId82"/>
    <p:sldId id="323" r:id="rId83"/>
    <p:sldId id="322" r:id="rId84"/>
    <p:sldId id="321" r:id="rId85"/>
    <p:sldId id="320" r:id="rId86"/>
    <p:sldId id="319" r:id="rId87"/>
    <p:sldId id="318" r:id="rId88"/>
    <p:sldId id="317" r:id="rId89"/>
    <p:sldId id="316" r:id="rId90"/>
    <p:sldId id="315" r:id="rId91"/>
    <p:sldId id="314" r:id="rId92"/>
    <p:sldId id="313" r:id="rId93"/>
    <p:sldId id="346" r:id="rId94"/>
    <p:sldId id="345" r:id="rId95"/>
    <p:sldId id="344" r:id="rId96"/>
    <p:sldId id="343" r:id="rId97"/>
    <p:sldId id="342" r:id="rId98"/>
    <p:sldId id="341" r:id="rId99"/>
    <p:sldId id="340" r:id="rId100"/>
    <p:sldId id="339" r:id="rId101"/>
    <p:sldId id="338" r:id="rId102"/>
    <p:sldId id="337" r:id="rId103"/>
    <p:sldId id="336" r:id="rId104"/>
    <p:sldId id="335" r:id="rId105"/>
    <p:sldId id="334" r:id="rId106"/>
    <p:sldId id="333" r:id="rId107"/>
    <p:sldId id="332" r:id="rId108"/>
    <p:sldId id="349" r:id="rId109"/>
    <p:sldId id="348" r:id="rId110"/>
    <p:sldId id="347" r:id="rId111"/>
    <p:sldId id="375" r:id="rId112"/>
    <p:sldId id="374" r:id="rId113"/>
    <p:sldId id="373" r:id="rId114"/>
    <p:sldId id="372" r:id="rId115"/>
    <p:sldId id="371" r:id="rId116"/>
    <p:sldId id="370" r:id="rId117"/>
    <p:sldId id="369" r:id="rId118"/>
    <p:sldId id="368" r:id="rId119"/>
    <p:sldId id="367" r:id="rId120"/>
    <p:sldId id="366" r:id="rId121"/>
    <p:sldId id="365" r:id="rId122"/>
    <p:sldId id="364" r:id="rId123"/>
    <p:sldId id="363" r:id="rId124"/>
    <p:sldId id="362" r:id="rId125"/>
    <p:sldId id="361" r:id="rId126"/>
    <p:sldId id="360" r:id="rId127"/>
    <p:sldId id="359" r:id="rId128"/>
    <p:sldId id="358" r:id="rId129"/>
    <p:sldId id="357" r:id="rId130"/>
    <p:sldId id="356" r:id="rId131"/>
    <p:sldId id="355" r:id="rId132"/>
    <p:sldId id="354" r:id="rId133"/>
    <p:sldId id="353" r:id="rId134"/>
    <p:sldId id="352" r:id="rId135"/>
    <p:sldId id="351" r:id="rId136"/>
    <p:sldId id="350" r:id="rId137"/>
    <p:sldId id="396" r:id="rId138"/>
    <p:sldId id="395" r:id="rId139"/>
    <p:sldId id="394" r:id="rId140"/>
    <p:sldId id="393" r:id="rId141"/>
    <p:sldId id="392" r:id="rId142"/>
    <p:sldId id="391" r:id="rId143"/>
    <p:sldId id="390" r:id="rId144"/>
    <p:sldId id="389" r:id="rId145"/>
    <p:sldId id="388" r:id="rId146"/>
    <p:sldId id="387" r:id="rId147"/>
    <p:sldId id="386" r:id="rId148"/>
    <p:sldId id="385" r:id="rId149"/>
    <p:sldId id="384" r:id="rId150"/>
    <p:sldId id="383" r:id="rId151"/>
    <p:sldId id="382" r:id="rId152"/>
    <p:sldId id="381" r:id="rId153"/>
    <p:sldId id="380" r:id="rId154"/>
    <p:sldId id="379" r:id="rId155"/>
    <p:sldId id="378" r:id="rId156"/>
    <p:sldId id="377" r:id="rId157"/>
    <p:sldId id="376" r:id="rId158"/>
    <p:sldId id="416" r:id="rId159"/>
    <p:sldId id="415" r:id="rId160"/>
    <p:sldId id="414" r:id="rId161"/>
    <p:sldId id="413" r:id="rId162"/>
    <p:sldId id="412" r:id="rId163"/>
    <p:sldId id="411" r:id="rId164"/>
    <p:sldId id="410" r:id="rId165"/>
    <p:sldId id="409" r:id="rId166"/>
    <p:sldId id="408" r:id="rId167"/>
    <p:sldId id="407" r:id="rId168"/>
    <p:sldId id="406" r:id="rId169"/>
    <p:sldId id="405" r:id="rId170"/>
    <p:sldId id="404" r:id="rId171"/>
    <p:sldId id="403" r:id="rId172"/>
    <p:sldId id="402" r:id="rId173"/>
    <p:sldId id="401" r:id="rId174"/>
    <p:sldId id="400" r:id="rId175"/>
    <p:sldId id="399" r:id="rId176"/>
    <p:sldId id="398" r:id="rId177"/>
    <p:sldId id="397" r:id="rId178"/>
    <p:sldId id="440" r:id="rId179"/>
    <p:sldId id="439" r:id="rId180"/>
    <p:sldId id="438" r:id="rId181"/>
    <p:sldId id="437" r:id="rId182"/>
    <p:sldId id="436" r:id="rId183"/>
    <p:sldId id="435" r:id="rId184"/>
    <p:sldId id="434" r:id="rId185"/>
    <p:sldId id="433" r:id="rId186"/>
    <p:sldId id="432" r:id="rId187"/>
    <p:sldId id="431" r:id="rId188"/>
    <p:sldId id="430" r:id="rId189"/>
    <p:sldId id="429" r:id="rId190"/>
    <p:sldId id="428" r:id="rId191"/>
    <p:sldId id="427" r:id="rId192"/>
    <p:sldId id="426" r:id="rId193"/>
    <p:sldId id="425" r:id="rId194"/>
    <p:sldId id="424" r:id="rId195"/>
    <p:sldId id="423" r:id="rId196"/>
    <p:sldId id="422" r:id="rId197"/>
    <p:sldId id="421" r:id="rId198"/>
    <p:sldId id="420" r:id="rId199"/>
    <p:sldId id="419" r:id="rId200"/>
    <p:sldId id="418" r:id="rId201"/>
    <p:sldId id="417" r:id="rId202"/>
    <p:sldId id="450" r:id="rId203"/>
    <p:sldId id="449" r:id="rId204"/>
    <p:sldId id="448" r:id="rId205"/>
    <p:sldId id="447" r:id="rId206"/>
    <p:sldId id="446" r:id="rId207"/>
    <p:sldId id="445" r:id="rId208"/>
    <p:sldId id="444" r:id="rId209"/>
    <p:sldId id="443" r:id="rId210"/>
    <p:sldId id="442" r:id="rId211"/>
    <p:sldId id="441" r:id="rId212"/>
    <p:sldId id="454" r:id="rId213"/>
    <p:sldId id="453" r:id="rId214"/>
    <p:sldId id="452" r:id="rId215"/>
    <p:sldId id="451" r:id="rId216"/>
  </p:sldIdLst>
  <p:sldSz cx="9144000" cy="5148263"/>
  <p:notesSz cx="6858000" cy="9144000"/>
  <p:embeddedFontLst>
    <p:embeddedFont>
      <p:font typeface="Arial Black" panose="020B0A04020102020204" pitchFamily="34" charset="0"/>
      <p:bold r:id="rId218"/>
    </p:embeddedFont>
    <p:embeddedFont>
      <p:font typeface="Arial Narrow" panose="020B0606020202030204" pitchFamily="34" charset="0"/>
      <p:regular r:id="rId219"/>
      <p:bold r:id="rId220"/>
      <p:italic r:id="rId221"/>
      <p:boldItalic r:id="rId222"/>
    </p:embeddedFont>
    <p:embeddedFont>
      <p:font typeface="Calibri" panose="020F0502020204030204" pitchFamily="34" charset="0"/>
      <p:regular r:id="rId223"/>
      <p:bold r:id="rId224"/>
      <p:italic r:id="rId225"/>
      <p:boldItalic r:id="rId226"/>
    </p:embeddedFont>
    <p:embeddedFont>
      <p:font typeface="Calibri Light" panose="020F0302020204030204" pitchFamily="34" charset="0"/>
      <p:regular r:id="rId227"/>
      <p:italic r:id="rId228"/>
    </p:embeddedFont>
    <p:embeddedFont>
      <p:font typeface="Calisto MT" panose="02040603050505030304" pitchFamily="18" charset="0"/>
      <p:regular r:id="rId229"/>
      <p:bold r:id="rId230"/>
      <p:italic r:id="rId231"/>
      <p:boldItalic r:id="rId232"/>
    </p:embeddedFont>
    <p:embeddedFont>
      <p:font typeface="Franklin Gothic Medium Cond" panose="020B0606030402020204" pitchFamily="34" charset="0"/>
      <p:regular r:id="rId233"/>
    </p:embeddedFont>
    <p:embeddedFont>
      <p:font typeface="Georgia" panose="02040502050405020303" pitchFamily="18" charset="0"/>
      <p:regular r:id="rId234"/>
      <p:bold r:id="rId235"/>
      <p:italic r:id="rId236"/>
      <p:boldItalic r:id="rId237"/>
    </p:embeddedFont>
    <p:embeddedFont>
      <p:font typeface="Helvetica" panose="020B0604020202020204" pitchFamily="34" charset="0"/>
      <p:regular r:id="rId238"/>
      <p:bold r:id="rId239"/>
      <p:italic r:id="rId240"/>
      <p:boldItalic r:id="rId241"/>
    </p:embeddedFont>
    <p:embeddedFont>
      <p:font typeface="Montserrat" panose="00000500000000000000" pitchFamily="2" charset="0"/>
      <p:regular r:id="rId242"/>
      <p:bold r:id="rId243"/>
      <p:italic r:id="rId244"/>
      <p:boldItalic r:id="rId245"/>
    </p:embeddedFont>
    <p:embeddedFont>
      <p:font typeface="Montserrat ExtraBold" panose="00000900000000000000" pitchFamily="2" charset="0"/>
      <p:bold r:id="rId246"/>
      <p:boldItalic r:id="rId247"/>
    </p:embeddedFont>
    <p:embeddedFont>
      <p:font typeface="Montserrat Light" panose="00000400000000000000" pitchFamily="2" charset="0"/>
      <p:regular r:id="rId248"/>
      <p:bold r:id="rId249"/>
      <p:italic r:id="rId250"/>
      <p:boldItalic r:id="rId251"/>
    </p:embeddedFont>
    <p:embeddedFont>
      <p:font typeface="Noto Sans" panose="020B0502040504020204" pitchFamily="34" charset="0"/>
      <p:regular r:id="rId252"/>
      <p:bold r:id="rId253"/>
      <p:italic r:id="rId254"/>
      <p:boldItalic r:id="rId255"/>
    </p:embeddedFont>
    <p:embeddedFont>
      <p:font typeface="Open Sans" panose="020B0606030504020204" pitchFamily="34" charset="0"/>
      <p:regular r:id="rId256"/>
      <p:bold r:id="rId257"/>
      <p:italic r:id="rId258"/>
      <p:boldItalic r:id="rId259"/>
    </p:embeddedFont>
    <p:embeddedFont>
      <p:font typeface="Source Sans Pro" panose="020B0503030403020204" pitchFamily="34" charset="0"/>
      <p:regular r:id="rId260"/>
      <p:bold r:id="rId261"/>
      <p:italic r:id="rId262"/>
      <p:boldItalic r:id="rId263"/>
    </p:embeddedFont>
    <p:embeddedFont>
      <p:font typeface="Tahoma" panose="020B0604030504040204" pitchFamily="34" charset="0"/>
      <p:regular r:id="rId264"/>
      <p:bold r:id="rId265"/>
    </p:embeddedFont>
    <p:embeddedFont>
      <p:font typeface="Wingdings 2" panose="05020102010507070707" pitchFamily="18" charset="2"/>
      <p:regular r:id="rId2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7" roundtripDataSignature="AMtx7mhTRIz8ui4aQOB82qxNtzzmiTcC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D6A7AD-FE3E-ACDB-01FB-0CCF1EF73F18}" v="190" dt="2023-06-22T02:37:02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2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63" Type="http://schemas.openxmlformats.org/officeDocument/2006/relationships/slide" Target="slides/slide46.xml"/><Relationship Id="rId159" Type="http://schemas.openxmlformats.org/officeDocument/2006/relationships/slide" Target="slides/slide142.xml"/><Relationship Id="rId170" Type="http://schemas.openxmlformats.org/officeDocument/2006/relationships/slide" Target="slides/slide153.xml"/><Relationship Id="rId226" Type="http://schemas.openxmlformats.org/officeDocument/2006/relationships/font" Target="fonts/font9.fntdata"/><Relationship Id="rId268" Type="http://schemas.openxmlformats.org/officeDocument/2006/relationships/presProps" Target="presProps.xml"/><Relationship Id="rId11" Type="http://schemas.openxmlformats.org/officeDocument/2006/relationships/slideMaster" Target="slideMasters/slideMaster10.xml"/><Relationship Id="rId32" Type="http://schemas.openxmlformats.org/officeDocument/2006/relationships/slide" Target="slides/slide15.xml"/><Relationship Id="rId53" Type="http://schemas.openxmlformats.org/officeDocument/2006/relationships/slide" Target="slides/slide36.xml"/><Relationship Id="rId74" Type="http://schemas.openxmlformats.org/officeDocument/2006/relationships/slide" Target="slides/slide57.xml"/><Relationship Id="rId128" Type="http://schemas.openxmlformats.org/officeDocument/2006/relationships/slide" Target="slides/slide111.xml"/><Relationship Id="rId149" Type="http://schemas.openxmlformats.org/officeDocument/2006/relationships/slide" Target="slides/slide132.xml"/><Relationship Id="rId5" Type="http://schemas.openxmlformats.org/officeDocument/2006/relationships/slideMaster" Target="slideMasters/slideMaster4.xml"/><Relationship Id="rId95" Type="http://schemas.openxmlformats.org/officeDocument/2006/relationships/slide" Target="slides/slide78.xml"/><Relationship Id="rId160" Type="http://schemas.openxmlformats.org/officeDocument/2006/relationships/slide" Target="slides/slide143.xml"/><Relationship Id="rId181" Type="http://schemas.openxmlformats.org/officeDocument/2006/relationships/slide" Target="slides/slide164.xml"/><Relationship Id="rId216" Type="http://schemas.openxmlformats.org/officeDocument/2006/relationships/slide" Target="slides/slide199.xml"/><Relationship Id="rId237" Type="http://schemas.openxmlformats.org/officeDocument/2006/relationships/font" Target="fonts/font20.fntdata"/><Relationship Id="rId258" Type="http://schemas.openxmlformats.org/officeDocument/2006/relationships/font" Target="fonts/font41.fntdata"/><Relationship Id="rId22" Type="http://schemas.openxmlformats.org/officeDocument/2006/relationships/slide" Target="slides/slide5.xml"/><Relationship Id="rId43" Type="http://schemas.openxmlformats.org/officeDocument/2006/relationships/slide" Target="slides/slide26.xml"/><Relationship Id="rId64" Type="http://schemas.openxmlformats.org/officeDocument/2006/relationships/slide" Target="slides/slide47.xml"/><Relationship Id="rId118" Type="http://schemas.openxmlformats.org/officeDocument/2006/relationships/slide" Target="slides/slide101.xml"/><Relationship Id="rId139" Type="http://schemas.openxmlformats.org/officeDocument/2006/relationships/slide" Target="slides/slide122.xml"/><Relationship Id="rId85" Type="http://schemas.openxmlformats.org/officeDocument/2006/relationships/slide" Target="slides/slide68.xml"/><Relationship Id="rId150" Type="http://schemas.openxmlformats.org/officeDocument/2006/relationships/slide" Target="slides/slide133.xml"/><Relationship Id="rId171" Type="http://schemas.openxmlformats.org/officeDocument/2006/relationships/slide" Target="slides/slide154.xml"/><Relationship Id="rId192" Type="http://schemas.openxmlformats.org/officeDocument/2006/relationships/slide" Target="slides/slide175.xml"/><Relationship Id="rId206" Type="http://schemas.openxmlformats.org/officeDocument/2006/relationships/slide" Target="slides/slide189.xml"/><Relationship Id="rId227" Type="http://schemas.openxmlformats.org/officeDocument/2006/relationships/font" Target="fonts/font10.fntdata"/><Relationship Id="rId248" Type="http://schemas.openxmlformats.org/officeDocument/2006/relationships/font" Target="fonts/font31.fntdata"/><Relationship Id="rId269" Type="http://schemas.openxmlformats.org/officeDocument/2006/relationships/viewProps" Target="viewProps.xml"/><Relationship Id="rId12" Type="http://schemas.openxmlformats.org/officeDocument/2006/relationships/slideMaster" Target="slideMasters/slideMaster11.xml"/><Relationship Id="rId33" Type="http://schemas.openxmlformats.org/officeDocument/2006/relationships/slide" Target="slides/slide16.xml"/><Relationship Id="rId108" Type="http://schemas.openxmlformats.org/officeDocument/2006/relationships/slide" Target="slides/slide91.xml"/><Relationship Id="rId129" Type="http://schemas.openxmlformats.org/officeDocument/2006/relationships/slide" Target="slides/slide112.xml"/><Relationship Id="rId54" Type="http://schemas.openxmlformats.org/officeDocument/2006/relationships/slide" Target="slides/slide37.xml"/><Relationship Id="rId75" Type="http://schemas.openxmlformats.org/officeDocument/2006/relationships/slide" Target="slides/slide58.xml"/><Relationship Id="rId96" Type="http://schemas.openxmlformats.org/officeDocument/2006/relationships/slide" Target="slides/slide79.xml"/><Relationship Id="rId140" Type="http://schemas.openxmlformats.org/officeDocument/2006/relationships/slide" Target="slides/slide123.xml"/><Relationship Id="rId161" Type="http://schemas.openxmlformats.org/officeDocument/2006/relationships/slide" Target="slides/slide144.xml"/><Relationship Id="rId182" Type="http://schemas.openxmlformats.org/officeDocument/2006/relationships/slide" Target="slides/slide165.xml"/><Relationship Id="rId217" Type="http://schemas.openxmlformats.org/officeDocument/2006/relationships/notesMaster" Target="notesMasters/notesMaster1.xml"/><Relationship Id="rId6" Type="http://schemas.openxmlformats.org/officeDocument/2006/relationships/slideMaster" Target="slideMasters/slideMaster5.xml"/><Relationship Id="rId238" Type="http://schemas.openxmlformats.org/officeDocument/2006/relationships/font" Target="fonts/font21.fntdata"/><Relationship Id="rId259" Type="http://schemas.openxmlformats.org/officeDocument/2006/relationships/font" Target="fonts/font42.fntdata"/><Relationship Id="rId23" Type="http://schemas.openxmlformats.org/officeDocument/2006/relationships/slide" Target="slides/slide6.xml"/><Relationship Id="rId119" Type="http://schemas.openxmlformats.org/officeDocument/2006/relationships/slide" Target="slides/slide102.xml"/><Relationship Id="rId270" Type="http://schemas.openxmlformats.org/officeDocument/2006/relationships/theme" Target="theme/theme1.xml"/><Relationship Id="rId44" Type="http://schemas.openxmlformats.org/officeDocument/2006/relationships/slide" Target="slides/slide27.xml"/><Relationship Id="rId65" Type="http://schemas.openxmlformats.org/officeDocument/2006/relationships/slide" Target="slides/slide48.xml"/><Relationship Id="rId86" Type="http://schemas.openxmlformats.org/officeDocument/2006/relationships/slide" Target="slides/slide69.xml"/><Relationship Id="rId130" Type="http://schemas.openxmlformats.org/officeDocument/2006/relationships/slide" Target="slides/slide113.xml"/><Relationship Id="rId151" Type="http://schemas.openxmlformats.org/officeDocument/2006/relationships/slide" Target="slides/slide134.xml"/><Relationship Id="rId172" Type="http://schemas.openxmlformats.org/officeDocument/2006/relationships/slide" Target="slides/slide155.xml"/><Relationship Id="rId193" Type="http://schemas.openxmlformats.org/officeDocument/2006/relationships/slide" Target="slides/slide176.xml"/><Relationship Id="rId207" Type="http://schemas.openxmlformats.org/officeDocument/2006/relationships/slide" Target="slides/slide190.xml"/><Relationship Id="rId228" Type="http://schemas.openxmlformats.org/officeDocument/2006/relationships/font" Target="fonts/font11.fntdata"/><Relationship Id="rId249" Type="http://schemas.openxmlformats.org/officeDocument/2006/relationships/font" Target="fonts/font32.fntdata"/><Relationship Id="rId13" Type="http://schemas.openxmlformats.org/officeDocument/2006/relationships/slideMaster" Target="slideMasters/slideMaster12.xml"/><Relationship Id="rId109" Type="http://schemas.openxmlformats.org/officeDocument/2006/relationships/slide" Target="slides/slide92.xml"/><Relationship Id="rId260" Type="http://schemas.openxmlformats.org/officeDocument/2006/relationships/font" Target="fonts/font43.fntdata"/><Relationship Id="rId34" Type="http://schemas.openxmlformats.org/officeDocument/2006/relationships/slide" Target="slides/slide17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20" Type="http://schemas.openxmlformats.org/officeDocument/2006/relationships/slide" Target="slides/slide103.xml"/><Relationship Id="rId141" Type="http://schemas.openxmlformats.org/officeDocument/2006/relationships/slide" Target="slides/slide124.xml"/><Relationship Id="rId7" Type="http://schemas.openxmlformats.org/officeDocument/2006/relationships/slideMaster" Target="slideMasters/slideMaster6.xml"/><Relationship Id="rId162" Type="http://schemas.openxmlformats.org/officeDocument/2006/relationships/slide" Target="slides/slide145.xml"/><Relationship Id="rId183" Type="http://schemas.openxmlformats.org/officeDocument/2006/relationships/slide" Target="slides/slide166.xml"/><Relationship Id="rId218" Type="http://schemas.openxmlformats.org/officeDocument/2006/relationships/font" Target="fonts/font1.fntdata"/><Relationship Id="rId239" Type="http://schemas.openxmlformats.org/officeDocument/2006/relationships/font" Target="fonts/font22.fntdata"/><Relationship Id="rId250" Type="http://schemas.openxmlformats.org/officeDocument/2006/relationships/font" Target="fonts/font33.fntdata"/><Relationship Id="rId271" Type="http://schemas.openxmlformats.org/officeDocument/2006/relationships/tableStyles" Target="tableStyles.xml"/><Relationship Id="rId24" Type="http://schemas.openxmlformats.org/officeDocument/2006/relationships/slide" Target="slides/slide7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31" Type="http://schemas.openxmlformats.org/officeDocument/2006/relationships/slide" Target="slides/slide114.xml"/><Relationship Id="rId152" Type="http://schemas.openxmlformats.org/officeDocument/2006/relationships/slide" Target="slides/slide135.xml"/><Relationship Id="rId173" Type="http://schemas.openxmlformats.org/officeDocument/2006/relationships/slide" Target="slides/slide156.xml"/><Relationship Id="rId194" Type="http://schemas.openxmlformats.org/officeDocument/2006/relationships/slide" Target="slides/slide177.xml"/><Relationship Id="rId208" Type="http://schemas.openxmlformats.org/officeDocument/2006/relationships/slide" Target="slides/slide191.xml"/><Relationship Id="rId229" Type="http://schemas.openxmlformats.org/officeDocument/2006/relationships/font" Target="fonts/font12.fntdata"/><Relationship Id="rId240" Type="http://schemas.openxmlformats.org/officeDocument/2006/relationships/font" Target="fonts/font23.fntdata"/><Relationship Id="rId261" Type="http://schemas.openxmlformats.org/officeDocument/2006/relationships/font" Target="fonts/font44.fntdata"/><Relationship Id="rId14" Type="http://schemas.openxmlformats.org/officeDocument/2006/relationships/slideMaster" Target="slideMasters/slideMaster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8" Type="http://schemas.openxmlformats.org/officeDocument/2006/relationships/slideMaster" Target="slideMasters/slideMaster7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142" Type="http://schemas.openxmlformats.org/officeDocument/2006/relationships/slide" Target="slides/slide125.xml"/><Relationship Id="rId163" Type="http://schemas.openxmlformats.org/officeDocument/2006/relationships/slide" Target="slides/slide146.xml"/><Relationship Id="rId184" Type="http://schemas.openxmlformats.org/officeDocument/2006/relationships/slide" Target="slides/slide167.xml"/><Relationship Id="rId219" Type="http://schemas.openxmlformats.org/officeDocument/2006/relationships/font" Target="fonts/font2.fntdata"/><Relationship Id="rId230" Type="http://schemas.openxmlformats.org/officeDocument/2006/relationships/font" Target="fonts/font13.fntdata"/><Relationship Id="rId251" Type="http://schemas.openxmlformats.org/officeDocument/2006/relationships/font" Target="fonts/font34.fntdata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272" Type="http://schemas.microsoft.com/office/2015/10/relationships/revisionInfo" Target="revisionInfo.xml"/><Relationship Id="rId88" Type="http://schemas.openxmlformats.org/officeDocument/2006/relationships/slide" Target="slides/slide71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53" Type="http://schemas.openxmlformats.org/officeDocument/2006/relationships/slide" Target="slides/slide136.xml"/><Relationship Id="rId174" Type="http://schemas.openxmlformats.org/officeDocument/2006/relationships/slide" Target="slides/slide157.xml"/><Relationship Id="rId195" Type="http://schemas.openxmlformats.org/officeDocument/2006/relationships/slide" Target="slides/slide178.xml"/><Relationship Id="rId209" Type="http://schemas.openxmlformats.org/officeDocument/2006/relationships/slide" Target="slides/slide192.xml"/><Relationship Id="rId220" Type="http://schemas.openxmlformats.org/officeDocument/2006/relationships/font" Target="fonts/font3.fntdata"/><Relationship Id="rId241" Type="http://schemas.openxmlformats.org/officeDocument/2006/relationships/font" Target="fonts/font24.fntdata"/><Relationship Id="rId15" Type="http://schemas.openxmlformats.org/officeDocument/2006/relationships/slideMaster" Target="slideMasters/slideMaster14.xml"/><Relationship Id="rId36" Type="http://schemas.openxmlformats.org/officeDocument/2006/relationships/slide" Target="slides/slide19.xml"/><Relationship Id="rId57" Type="http://schemas.openxmlformats.org/officeDocument/2006/relationships/slide" Target="slides/slide40.xml"/><Relationship Id="rId262" Type="http://schemas.openxmlformats.org/officeDocument/2006/relationships/font" Target="fonts/font45.fntdata"/><Relationship Id="rId78" Type="http://schemas.openxmlformats.org/officeDocument/2006/relationships/slide" Target="slides/slide61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43" Type="http://schemas.openxmlformats.org/officeDocument/2006/relationships/slide" Target="slides/slide126.xml"/><Relationship Id="rId164" Type="http://schemas.openxmlformats.org/officeDocument/2006/relationships/slide" Target="slides/slide147.xml"/><Relationship Id="rId185" Type="http://schemas.openxmlformats.org/officeDocument/2006/relationships/slide" Target="slides/slide168.xml"/><Relationship Id="rId9" Type="http://schemas.openxmlformats.org/officeDocument/2006/relationships/slideMaster" Target="slideMasters/slideMaster8.xml"/><Relationship Id="rId210" Type="http://schemas.openxmlformats.org/officeDocument/2006/relationships/slide" Target="slides/slide193.xml"/><Relationship Id="rId26" Type="http://schemas.openxmlformats.org/officeDocument/2006/relationships/slide" Target="slides/slide9.xml"/><Relationship Id="rId231" Type="http://schemas.openxmlformats.org/officeDocument/2006/relationships/font" Target="fonts/font14.fntdata"/><Relationship Id="rId252" Type="http://schemas.openxmlformats.org/officeDocument/2006/relationships/font" Target="fonts/font35.fntdata"/><Relationship Id="rId47" Type="http://schemas.openxmlformats.org/officeDocument/2006/relationships/slide" Target="slides/slide30.xml"/><Relationship Id="rId68" Type="http://schemas.openxmlformats.org/officeDocument/2006/relationships/slide" Target="slides/slide51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slide" Target="slides/slide116.xml"/><Relationship Id="rId154" Type="http://schemas.openxmlformats.org/officeDocument/2006/relationships/slide" Target="slides/slide137.xml"/><Relationship Id="rId175" Type="http://schemas.openxmlformats.org/officeDocument/2006/relationships/slide" Target="slides/slide158.xml"/><Relationship Id="rId196" Type="http://schemas.openxmlformats.org/officeDocument/2006/relationships/slide" Target="slides/slide179.xml"/><Relationship Id="rId200" Type="http://schemas.openxmlformats.org/officeDocument/2006/relationships/slide" Target="slides/slide183.xml"/><Relationship Id="rId16" Type="http://schemas.openxmlformats.org/officeDocument/2006/relationships/slideMaster" Target="slideMasters/slideMaster15.xml"/><Relationship Id="rId221" Type="http://schemas.openxmlformats.org/officeDocument/2006/relationships/font" Target="fonts/font4.fntdata"/><Relationship Id="rId242" Type="http://schemas.openxmlformats.org/officeDocument/2006/relationships/font" Target="fonts/font25.fntdata"/><Relationship Id="rId263" Type="http://schemas.openxmlformats.org/officeDocument/2006/relationships/font" Target="fonts/font46.fntdata"/><Relationship Id="rId37" Type="http://schemas.openxmlformats.org/officeDocument/2006/relationships/slide" Target="slides/slide20.xml"/><Relationship Id="rId58" Type="http://schemas.openxmlformats.org/officeDocument/2006/relationships/slide" Target="slides/slide41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44" Type="http://schemas.openxmlformats.org/officeDocument/2006/relationships/slide" Target="slides/slide127.xml"/><Relationship Id="rId90" Type="http://schemas.openxmlformats.org/officeDocument/2006/relationships/slide" Target="slides/slide73.xml"/><Relationship Id="rId165" Type="http://schemas.openxmlformats.org/officeDocument/2006/relationships/slide" Target="slides/slide148.xml"/><Relationship Id="rId186" Type="http://schemas.openxmlformats.org/officeDocument/2006/relationships/slide" Target="slides/slide169.xml"/><Relationship Id="rId211" Type="http://schemas.openxmlformats.org/officeDocument/2006/relationships/slide" Target="slides/slide194.xml"/><Relationship Id="rId232" Type="http://schemas.openxmlformats.org/officeDocument/2006/relationships/font" Target="fonts/font15.fntdata"/><Relationship Id="rId253" Type="http://schemas.openxmlformats.org/officeDocument/2006/relationships/font" Target="fonts/font36.fntdata"/><Relationship Id="rId27" Type="http://schemas.openxmlformats.org/officeDocument/2006/relationships/slide" Target="slides/slide10.xml"/><Relationship Id="rId48" Type="http://schemas.openxmlformats.org/officeDocument/2006/relationships/slide" Target="slides/slide31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34" Type="http://schemas.openxmlformats.org/officeDocument/2006/relationships/slide" Target="slides/slide117.xml"/><Relationship Id="rId80" Type="http://schemas.openxmlformats.org/officeDocument/2006/relationships/slide" Target="slides/slide63.xml"/><Relationship Id="rId155" Type="http://schemas.openxmlformats.org/officeDocument/2006/relationships/slide" Target="slides/slide138.xml"/><Relationship Id="rId176" Type="http://schemas.openxmlformats.org/officeDocument/2006/relationships/slide" Target="slides/slide159.xml"/><Relationship Id="rId197" Type="http://schemas.openxmlformats.org/officeDocument/2006/relationships/slide" Target="slides/slide180.xml"/><Relationship Id="rId201" Type="http://schemas.openxmlformats.org/officeDocument/2006/relationships/slide" Target="slides/slide184.xml"/><Relationship Id="rId222" Type="http://schemas.openxmlformats.org/officeDocument/2006/relationships/font" Target="fonts/font5.fntdata"/><Relationship Id="rId243" Type="http://schemas.openxmlformats.org/officeDocument/2006/relationships/font" Target="fonts/font26.fntdata"/><Relationship Id="rId264" Type="http://schemas.openxmlformats.org/officeDocument/2006/relationships/font" Target="fonts/font47.fntdata"/><Relationship Id="rId17" Type="http://schemas.openxmlformats.org/officeDocument/2006/relationships/slideMaster" Target="slideMasters/slideMaster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24" Type="http://schemas.openxmlformats.org/officeDocument/2006/relationships/slide" Target="slides/slide107.xml"/><Relationship Id="rId70" Type="http://schemas.openxmlformats.org/officeDocument/2006/relationships/slide" Target="slides/slide53.xml"/><Relationship Id="rId91" Type="http://schemas.openxmlformats.org/officeDocument/2006/relationships/slide" Target="slides/slide74.xml"/><Relationship Id="rId145" Type="http://schemas.openxmlformats.org/officeDocument/2006/relationships/slide" Target="slides/slide128.xml"/><Relationship Id="rId166" Type="http://schemas.openxmlformats.org/officeDocument/2006/relationships/slide" Target="slides/slide149.xml"/><Relationship Id="rId187" Type="http://schemas.openxmlformats.org/officeDocument/2006/relationships/slide" Target="slides/slide170.xml"/><Relationship Id="rId1" Type="http://schemas.openxmlformats.org/officeDocument/2006/relationships/customXml" Target="../customXml/item1.xml"/><Relationship Id="rId212" Type="http://schemas.openxmlformats.org/officeDocument/2006/relationships/slide" Target="slides/slide195.xml"/><Relationship Id="rId233" Type="http://schemas.openxmlformats.org/officeDocument/2006/relationships/font" Target="fonts/font16.fntdata"/><Relationship Id="rId254" Type="http://schemas.openxmlformats.org/officeDocument/2006/relationships/font" Target="fonts/font37.fntdata"/><Relationship Id="rId28" Type="http://schemas.openxmlformats.org/officeDocument/2006/relationships/slide" Target="slides/slide11.xml"/><Relationship Id="rId49" Type="http://schemas.openxmlformats.org/officeDocument/2006/relationships/slide" Target="slides/slide32.xml"/><Relationship Id="rId114" Type="http://schemas.openxmlformats.org/officeDocument/2006/relationships/slide" Target="slides/slide97.xml"/><Relationship Id="rId60" Type="http://schemas.openxmlformats.org/officeDocument/2006/relationships/slide" Target="slides/slide43.xml"/><Relationship Id="rId81" Type="http://schemas.openxmlformats.org/officeDocument/2006/relationships/slide" Target="slides/slide64.xml"/><Relationship Id="rId135" Type="http://schemas.openxmlformats.org/officeDocument/2006/relationships/slide" Target="slides/slide118.xml"/><Relationship Id="rId156" Type="http://schemas.openxmlformats.org/officeDocument/2006/relationships/slide" Target="slides/slide139.xml"/><Relationship Id="rId177" Type="http://schemas.openxmlformats.org/officeDocument/2006/relationships/slide" Target="slides/slide160.xml"/><Relationship Id="rId198" Type="http://schemas.openxmlformats.org/officeDocument/2006/relationships/slide" Target="slides/slide181.xml"/><Relationship Id="rId202" Type="http://schemas.openxmlformats.org/officeDocument/2006/relationships/slide" Target="slides/slide185.xml"/><Relationship Id="rId223" Type="http://schemas.openxmlformats.org/officeDocument/2006/relationships/font" Target="fonts/font6.fntdata"/><Relationship Id="rId244" Type="http://schemas.openxmlformats.org/officeDocument/2006/relationships/font" Target="fonts/font27.fntdata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265" Type="http://schemas.openxmlformats.org/officeDocument/2006/relationships/font" Target="fonts/font48.fntdata"/><Relationship Id="rId50" Type="http://schemas.openxmlformats.org/officeDocument/2006/relationships/slide" Target="slides/slide33.xml"/><Relationship Id="rId104" Type="http://schemas.openxmlformats.org/officeDocument/2006/relationships/slide" Target="slides/slide87.xml"/><Relationship Id="rId125" Type="http://schemas.openxmlformats.org/officeDocument/2006/relationships/slide" Target="slides/slide108.xml"/><Relationship Id="rId146" Type="http://schemas.openxmlformats.org/officeDocument/2006/relationships/slide" Target="slides/slide129.xml"/><Relationship Id="rId167" Type="http://schemas.openxmlformats.org/officeDocument/2006/relationships/slide" Target="slides/slide150.xml"/><Relationship Id="rId188" Type="http://schemas.openxmlformats.org/officeDocument/2006/relationships/slide" Target="slides/slide171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13" Type="http://schemas.openxmlformats.org/officeDocument/2006/relationships/slide" Target="slides/slide196.xml"/><Relationship Id="rId234" Type="http://schemas.openxmlformats.org/officeDocument/2006/relationships/font" Target="fonts/font17.fntdata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12.xml"/><Relationship Id="rId255" Type="http://schemas.openxmlformats.org/officeDocument/2006/relationships/font" Target="fonts/font38.fntdata"/><Relationship Id="rId40" Type="http://schemas.openxmlformats.org/officeDocument/2006/relationships/slide" Target="slides/slide23.xml"/><Relationship Id="rId115" Type="http://schemas.openxmlformats.org/officeDocument/2006/relationships/slide" Target="slides/slide98.xml"/><Relationship Id="rId136" Type="http://schemas.openxmlformats.org/officeDocument/2006/relationships/slide" Target="slides/slide119.xml"/><Relationship Id="rId157" Type="http://schemas.openxmlformats.org/officeDocument/2006/relationships/slide" Target="slides/slide140.xml"/><Relationship Id="rId178" Type="http://schemas.openxmlformats.org/officeDocument/2006/relationships/slide" Target="slides/slide161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9" Type="http://schemas.openxmlformats.org/officeDocument/2006/relationships/slide" Target="slides/slide182.xml"/><Relationship Id="rId203" Type="http://schemas.openxmlformats.org/officeDocument/2006/relationships/slide" Target="slides/slide186.xml"/><Relationship Id="rId19" Type="http://schemas.openxmlformats.org/officeDocument/2006/relationships/slide" Target="slides/slide2.xml"/><Relationship Id="rId224" Type="http://schemas.openxmlformats.org/officeDocument/2006/relationships/font" Target="fonts/font7.fntdata"/><Relationship Id="rId245" Type="http://schemas.openxmlformats.org/officeDocument/2006/relationships/font" Target="fonts/font28.fntdata"/><Relationship Id="rId266" Type="http://schemas.openxmlformats.org/officeDocument/2006/relationships/font" Target="fonts/font49.fntdata"/><Relationship Id="rId30" Type="http://schemas.openxmlformats.org/officeDocument/2006/relationships/slide" Target="slides/slide13.xml"/><Relationship Id="rId105" Type="http://schemas.openxmlformats.org/officeDocument/2006/relationships/slide" Target="slides/slide88.xml"/><Relationship Id="rId126" Type="http://schemas.openxmlformats.org/officeDocument/2006/relationships/slide" Target="slides/slide109.xml"/><Relationship Id="rId147" Type="http://schemas.openxmlformats.org/officeDocument/2006/relationships/slide" Target="slides/slide130.xml"/><Relationship Id="rId168" Type="http://schemas.openxmlformats.org/officeDocument/2006/relationships/slide" Target="slides/slide151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189" Type="http://schemas.openxmlformats.org/officeDocument/2006/relationships/slide" Target="slides/slide172.xml"/><Relationship Id="rId3" Type="http://schemas.openxmlformats.org/officeDocument/2006/relationships/slideMaster" Target="slideMasters/slideMaster2.xml"/><Relationship Id="rId214" Type="http://schemas.openxmlformats.org/officeDocument/2006/relationships/slide" Target="slides/slide197.xml"/><Relationship Id="rId235" Type="http://schemas.openxmlformats.org/officeDocument/2006/relationships/font" Target="fonts/font18.fntdata"/><Relationship Id="rId256" Type="http://schemas.openxmlformats.org/officeDocument/2006/relationships/font" Target="fonts/font39.fntdata"/><Relationship Id="rId116" Type="http://schemas.openxmlformats.org/officeDocument/2006/relationships/slide" Target="slides/slide99.xml"/><Relationship Id="rId137" Type="http://schemas.openxmlformats.org/officeDocument/2006/relationships/slide" Target="slides/slide120.xml"/><Relationship Id="rId158" Type="http://schemas.openxmlformats.org/officeDocument/2006/relationships/slide" Target="slides/slide14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slide" Target="slides/slide66.xml"/><Relationship Id="rId179" Type="http://schemas.openxmlformats.org/officeDocument/2006/relationships/slide" Target="slides/slide162.xml"/><Relationship Id="rId190" Type="http://schemas.openxmlformats.org/officeDocument/2006/relationships/slide" Target="slides/slide173.xml"/><Relationship Id="rId204" Type="http://schemas.openxmlformats.org/officeDocument/2006/relationships/slide" Target="slides/slide187.xml"/><Relationship Id="rId225" Type="http://schemas.openxmlformats.org/officeDocument/2006/relationships/font" Target="fonts/font8.fntdata"/><Relationship Id="rId246" Type="http://schemas.openxmlformats.org/officeDocument/2006/relationships/font" Target="fonts/font29.fntdata"/><Relationship Id="rId267" Type="http://customschemas.google.com/relationships/presentationmetadata" Target="metadata"/><Relationship Id="rId106" Type="http://schemas.openxmlformats.org/officeDocument/2006/relationships/slide" Target="slides/slide89.xml"/><Relationship Id="rId127" Type="http://schemas.openxmlformats.org/officeDocument/2006/relationships/slide" Target="slides/slide110.xml"/><Relationship Id="rId10" Type="http://schemas.openxmlformats.org/officeDocument/2006/relationships/slideMaster" Target="slideMasters/slideMaster9.xml"/><Relationship Id="rId31" Type="http://schemas.openxmlformats.org/officeDocument/2006/relationships/slide" Target="slides/slide14.xml"/><Relationship Id="rId52" Type="http://schemas.openxmlformats.org/officeDocument/2006/relationships/slide" Target="slides/slide35.xml"/><Relationship Id="rId73" Type="http://schemas.openxmlformats.org/officeDocument/2006/relationships/slide" Target="slides/slide56.xml"/><Relationship Id="rId94" Type="http://schemas.openxmlformats.org/officeDocument/2006/relationships/slide" Target="slides/slide77.xml"/><Relationship Id="rId148" Type="http://schemas.openxmlformats.org/officeDocument/2006/relationships/slide" Target="slides/slide131.xml"/><Relationship Id="rId169" Type="http://schemas.openxmlformats.org/officeDocument/2006/relationships/slide" Target="slides/slide152.xml"/><Relationship Id="rId4" Type="http://schemas.openxmlformats.org/officeDocument/2006/relationships/slideMaster" Target="slideMasters/slideMaster3.xml"/><Relationship Id="rId180" Type="http://schemas.openxmlformats.org/officeDocument/2006/relationships/slide" Target="slides/slide163.xml"/><Relationship Id="rId215" Type="http://schemas.openxmlformats.org/officeDocument/2006/relationships/slide" Target="slides/slide198.xml"/><Relationship Id="rId236" Type="http://schemas.openxmlformats.org/officeDocument/2006/relationships/font" Target="fonts/font19.fntdata"/><Relationship Id="rId257" Type="http://schemas.openxmlformats.org/officeDocument/2006/relationships/font" Target="fonts/font40.fntdata"/><Relationship Id="rId42" Type="http://schemas.openxmlformats.org/officeDocument/2006/relationships/slide" Target="slides/slide25.xml"/><Relationship Id="rId84" Type="http://schemas.openxmlformats.org/officeDocument/2006/relationships/slide" Target="slides/slide67.xml"/><Relationship Id="rId138" Type="http://schemas.openxmlformats.org/officeDocument/2006/relationships/slide" Target="slides/slide121.xml"/><Relationship Id="rId191" Type="http://schemas.openxmlformats.org/officeDocument/2006/relationships/slide" Target="slides/slide174.xml"/><Relationship Id="rId205" Type="http://schemas.openxmlformats.org/officeDocument/2006/relationships/slide" Target="slides/slide188.xml"/><Relationship Id="rId247" Type="http://schemas.openxmlformats.org/officeDocument/2006/relationships/font" Target="fonts/font30.fntdata"/><Relationship Id="rId107" Type="http://schemas.openxmlformats.org/officeDocument/2006/relationships/slide" Target="slides/slide9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195881158555366E-2"/>
          <c:y val="0.11011703166299468"/>
          <c:w val="0.87267029731744616"/>
          <c:h val="0.7425726471098391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numRef>
              <c:f>Sheet1!$A$2:$A$33</c:f>
              <c:numCache>
                <c:formatCode>General</c:formatCode>
                <c:ptCount val="3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</c:numCache>
            </c:numRef>
          </c:cat>
          <c:val>
            <c:numRef>
              <c:f>Sheet1!$B$2:$B$33</c:f>
              <c:numCache>
                <c:formatCode>General</c:formatCode>
                <c:ptCount val="3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1E-CA46-B142-209D74706B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3980800"/>
        <c:axId val="163982336"/>
      </c:lineChart>
      <c:catAx>
        <c:axId val="16398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bg1"/>
            </a:solidFill>
          </a:ln>
        </c:spPr>
        <c:crossAx val="163982336"/>
        <c:crosses val="autoZero"/>
        <c:auto val="1"/>
        <c:lblAlgn val="ctr"/>
        <c:lblOffset val="100"/>
        <c:noMultiLvlLbl val="0"/>
      </c:catAx>
      <c:valAx>
        <c:axId val="163982336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bg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63980800"/>
        <c:crosses val="autoZero"/>
        <c:crossBetween val="midCat"/>
        <c:majorUnit val="20"/>
        <c:minorUnit val="2.0000000000000004E-2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68491063981197"/>
          <c:y val="4.7177898161224821E-2"/>
          <c:w val="0.86042115284652321"/>
          <c:h val="0.781372105859363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0-89D2-4019-A025-5CFAC2EE68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1-89D2-4019-A025-5CFAC2EE68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</c:numCache>
            </c:numRef>
          </c:cat>
          <c:val>
            <c:numRef>
              <c:f>Sheet1!$D$2:$D$14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2-89D2-4019-A025-5CFAC2EE68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332608"/>
        <c:axId val="51334144"/>
      </c:barChart>
      <c:catAx>
        <c:axId val="51332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700"/>
            </a:pPr>
            <a:endParaRPr lang="en-US"/>
          </a:p>
        </c:txPr>
        <c:crossAx val="51334144"/>
        <c:crosses val="autoZero"/>
        <c:auto val="1"/>
        <c:lblAlgn val="ctr"/>
        <c:lblOffset val="100"/>
        <c:noMultiLvlLbl val="0"/>
      </c:catAx>
      <c:valAx>
        <c:axId val="51334144"/>
        <c:scaling>
          <c:orientation val="minMax"/>
          <c:max val="1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700"/>
            </a:pPr>
            <a:endParaRPr lang="en-US"/>
          </a:p>
        </c:txPr>
        <c:crossAx val="51332608"/>
        <c:crosses val="autoZero"/>
        <c:crossBetween val="midCat"/>
        <c:majorUnit val="0.1"/>
        <c:minorUnit val="1.0000000000000002E-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474887900641047E-2"/>
          <c:y val="5.768073967789477E-2"/>
          <c:w val="0.91598794288898966"/>
          <c:h val="0.85315072564793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numRef>
              <c:f>Sheet1!$A$2:$A$21</c:f>
              <c:numCache>
                <c:formatCode>General</c:formatCode>
                <c:ptCount val="20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</c:numCache>
            </c:numRef>
          </c:val>
          <c:extLst>
            <c:ext xmlns:c16="http://schemas.microsoft.com/office/drawing/2014/chart" uri="{C3380CC4-5D6E-409C-BE32-E72D297353CC}">
              <c16:uniqueId val="{00000000-0F98-4984-A125-2CA9431044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numRef>
              <c:f>Sheet1!$A$2:$A$21</c:f>
              <c:numCache>
                <c:formatCode>General</c:formatCode>
                <c:ptCount val="20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</c:numCache>
            </c:numRef>
          </c:cat>
          <c:val>
            <c:numRef>
              <c:f>Sheet1!$C$2:$C$21</c:f>
              <c:numCache>
                <c:formatCode>General</c:formatCode>
                <c:ptCount val="20"/>
              </c:numCache>
            </c:numRef>
          </c:val>
          <c:extLst>
            <c:ext xmlns:c16="http://schemas.microsoft.com/office/drawing/2014/chart" uri="{C3380CC4-5D6E-409C-BE32-E72D297353CC}">
              <c16:uniqueId val="{00000001-0F98-4984-A125-2CA94310447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invertIfNegative val="0"/>
          <c:cat>
            <c:numRef>
              <c:f>Sheet1!$A$2:$A$21</c:f>
              <c:numCache>
                <c:formatCode>General</c:formatCode>
                <c:ptCount val="20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</c:numCache>
            </c:numRef>
          </c:cat>
          <c:val>
            <c:numRef>
              <c:f>Sheet1!$D$2:$D$21</c:f>
              <c:numCache>
                <c:formatCode>General</c:formatCode>
                <c:ptCount val="20"/>
              </c:numCache>
            </c:numRef>
          </c:val>
          <c:extLst>
            <c:ext xmlns:c16="http://schemas.microsoft.com/office/drawing/2014/chart" uri="{C3380CC4-5D6E-409C-BE32-E72D297353CC}">
              <c16:uniqueId val="{00000002-0F98-4984-A125-2CA9431044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824704"/>
        <c:axId val="50826240"/>
      </c:barChart>
      <c:catAx>
        <c:axId val="50824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50826240"/>
        <c:crosses val="autoZero"/>
        <c:auto val="1"/>
        <c:lblAlgn val="ctr"/>
        <c:lblOffset val="100"/>
        <c:noMultiLvlLbl val="0"/>
      </c:catAx>
      <c:valAx>
        <c:axId val="50826240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50824704"/>
        <c:crosses val="autoZero"/>
        <c:crossBetween val="midCat"/>
        <c:majorUnit val="0.1"/>
        <c:minorUnit val="1.0000000000000002E-2"/>
      </c:valAx>
    </c:plotArea>
    <c:plotVisOnly val="1"/>
    <c:dispBlanksAs val="gap"/>
    <c:showDLblsOverMax val="0"/>
  </c:chart>
  <c:txPr>
    <a:bodyPr/>
    <a:lstStyle/>
    <a:p>
      <a:pPr>
        <a:defRPr sz="7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41231766652742"/>
          <c:y val="5.8742452859803694E-2"/>
          <c:w val="0.86470694480583876"/>
          <c:h val="0.80357521241864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3155-4558-8BCC-3CF4CD015A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3155-4558-8BCC-3CF4CD015A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3155-4558-8BCC-3CF4CD015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002560"/>
        <c:axId val="152004096"/>
      </c:barChart>
      <c:catAx>
        <c:axId val="152002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152004096"/>
        <c:crosses val="autoZero"/>
        <c:auto val="1"/>
        <c:lblAlgn val="ctr"/>
        <c:lblOffset val="100"/>
        <c:noMultiLvlLbl val="0"/>
      </c:catAx>
      <c:valAx>
        <c:axId val="152004096"/>
        <c:scaling>
          <c:orientation val="minMax"/>
          <c:max val="1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152002560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4" Type="http://schemas.openxmlformats.org/officeDocument/2006/relationships/image" Target="../media/image5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4" Type="http://schemas.openxmlformats.org/officeDocument/2006/relationships/image" Target="../media/image5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283124-DA51-402A-A91F-0A023E893C7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F1E2CD2-5D0E-47D2-8350-D096D9951CC8}">
      <dgm:prSet/>
      <dgm:spPr/>
      <dgm:t>
        <a:bodyPr/>
        <a:lstStyle/>
        <a:p>
          <a:r>
            <a:rPr lang="en-US"/>
            <a:t>Research funding: Astra Zeneca, Abbvie, Bristol Myers Squibb, Eli Lilly, SEAGEN, Sermonix</a:t>
          </a:r>
        </a:p>
      </dgm:t>
    </dgm:pt>
    <dgm:pt modelId="{6B667B18-B51A-415E-A11D-889D27B48FFB}" type="parTrans" cxnId="{E8FE9EDF-0E8B-496E-8828-751E89E6B769}">
      <dgm:prSet/>
      <dgm:spPr/>
      <dgm:t>
        <a:bodyPr/>
        <a:lstStyle/>
        <a:p>
          <a:endParaRPr lang="en-US"/>
        </a:p>
      </dgm:t>
    </dgm:pt>
    <dgm:pt modelId="{35707F78-FE3A-4071-B40B-12B76C79EBF2}" type="sibTrans" cxnId="{E8FE9EDF-0E8B-496E-8828-751E89E6B769}">
      <dgm:prSet/>
      <dgm:spPr/>
      <dgm:t>
        <a:bodyPr/>
        <a:lstStyle/>
        <a:p>
          <a:endParaRPr lang="en-US"/>
        </a:p>
      </dgm:t>
    </dgm:pt>
    <dgm:pt modelId="{8BD0324B-6398-4CCA-95EB-D5D7A8A555F7}">
      <dgm:prSet/>
      <dgm:spPr/>
      <dgm:t>
        <a:bodyPr/>
        <a:lstStyle/>
        <a:p>
          <a:r>
            <a:rPr lang="en-US"/>
            <a:t>Consulting: Foundation Medicine, Astra Zeneca, Daichii Sankyo, Eli Lilly, Incyclix, Merck, Pfizer, SEAGEN, Sermonix, Novartis</a:t>
          </a:r>
        </a:p>
      </dgm:t>
    </dgm:pt>
    <dgm:pt modelId="{FD433828-8E13-435D-88D2-0A644AF4214E}" type="parTrans" cxnId="{A2FB6460-F662-44E6-AFED-B70934EF1E46}">
      <dgm:prSet/>
      <dgm:spPr/>
      <dgm:t>
        <a:bodyPr/>
        <a:lstStyle/>
        <a:p>
          <a:endParaRPr lang="en-US"/>
        </a:p>
      </dgm:t>
    </dgm:pt>
    <dgm:pt modelId="{EA4011F1-422C-4294-97F3-F06BF672C739}" type="sibTrans" cxnId="{A2FB6460-F662-44E6-AFED-B70934EF1E46}">
      <dgm:prSet/>
      <dgm:spPr/>
      <dgm:t>
        <a:bodyPr/>
        <a:lstStyle/>
        <a:p>
          <a:endParaRPr lang="en-US"/>
        </a:p>
      </dgm:t>
    </dgm:pt>
    <dgm:pt modelId="{2AF0B581-A378-494F-9417-4D1F248A507B}" type="pres">
      <dgm:prSet presAssocID="{25283124-DA51-402A-A91F-0A023E893C75}" presName="root" presStyleCnt="0">
        <dgm:presLayoutVars>
          <dgm:dir/>
          <dgm:resizeHandles val="exact"/>
        </dgm:presLayoutVars>
      </dgm:prSet>
      <dgm:spPr/>
    </dgm:pt>
    <dgm:pt modelId="{558BA7FA-F6A8-419A-927F-8F6172812987}" type="pres">
      <dgm:prSet presAssocID="{EF1E2CD2-5D0E-47D2-8350-D096D9951CC8}" presName="compNode" presStyleCnt="0"/>
      <dgm:spPr/>
    </dgm:pt>
    <dgm:pt modelId="{18B6C628-62F2-4F3E-8F37-7812B17F5020}" type="pres">
      <dgm:prSet presAssocID="{EF1E2CD2-5D0E-47D2-8350-D096D9951CC8}" presName="bgRect" presStyleLbl="bgShp" presStyleIdx="0" presStyleCnt="2"/>
      <dgm:spPr/>
    </dgm:pt>
    <dgm:pt modelId="{DB86F8CB-3DBF-47EB-AC7E-2B08D6C7CE5C}" type="pres">
      <dgm:prSet presAssocID="{EF1E2CD2-5D0E-47D2-8350-D096D9951CC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92C7D841-1DC5-4D25-9D3C-12E42E585419}" type="pres">
      <dgm:prSet presAssocID="{EF1E2CD2-5D0E-47D2-8350-D096D9951CC8}" presName="spaceRect" presStyleCnt="0"/>
      <dgm:spPr/>
    </dgm:pt>
    <dgm:pt modelId="{13840299-699F-4BA8-A63D-FD3D65792610}" type="pres">
      <dgm:prSet presAssocID="{EF1E2CD2-5D0E-47D2-8350-D096D9951CC8}" presName="parTx" presStyleLbl="revTx" presStyleIdx="0" presStyleCnt="2">
        <dgm:presLayoutVars>
          <dgm:chMax val="0"/>
          <dgm:chPref val="0"/>
        </dgm:presLayoutVars>
      </dgm:prSet>
      <dgm:spPr/>
    </dgm:pt>
    <dgm:pt modelId="{5D75B7ED-E973-44BA-B857-C02DFDC34E25}" type="pres">
      <dgm:prSet presAssocID="{35707F78-FE3A-4071-B40B-12B76C79EBF2}" presName="sibTrans" presStyleCnt="0"/>
      <dgm:spPr/>
    </dgm:pt>
    <dgm:pt modelId="{1182DBBB-78CF-4A94-9EA2-E355B7F1BACC}" type="pres">
      <dgm:prSet presAssocID="{8BD0324B-6398-4CCA-95EB-D5D7A8A555F7}" presName="compNode" presStyleCnt="0"/>
      <dgm:spPr/>
    </dgm:pt>
    <dgm:pt modelId="{BAA4762E-7CAB-476A-A593-56589D5FBF0E}" type="pres">
      <dgm:prSet presAssocID="{8BD0324B-6398-4CCA-95EB-D5D7A8A555F7}" presName="bgRect" presStyleLbl="bgShp" presStyleIdx="1" presStyleCnt="2"/>
      <dgm:spPr/>
    </dgm:pt>
    <dgm:pt modelId="{1DFAB46E-5244-4361-9777-AEF80B164122}" type="pres">
      <dgm:prSet presAssocID="{8BD0324B-6398-4CCA-95EB-D5D7A8A555F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F7EC243F-ACC2-4CCD-A733-C2B3B0343D5D}" type="pres">
      <dgm:prSet presAssocID="{8BD0324B-6398-4CCA-95EB-D5D7A8A555F7}" presName="spaceRect" presStyleCnt="0"/>
      <dgm:spPr/>
    </dgm:pt>
    <dgm:pt modelId="{26C2F057-CA0B-473F-8007-E18930DF127A}" type="pres">
      <dgm:prSet presAssocID="{8BD0324B-6398-4CCA-95EB-D5D7A8A555F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A2FB6460-F662-44E6-AFED-B70934EF1E46}" srcId="{25283124-DA51-402A-A91F-0A023E893C75}" destId="{8BD0324B-6398-4CCA-95EB-D5D7A8A555F7}" srcOrd="1" destOrd="0" parTransId="{FD433828-8E13-435D-88D2-0A644AF4214E}" sibTransId="{EA4011F1-422C-4294-97F3-F06BF672C739}"/>
    <dgm:cxn modelId="{BCC64B66-9F76-4B3E-A96C-700364456B9A}" type="presOf" srcId="{EF1E2CD2-5D0E-47D2-8350-D096D9951CC8}" destId="{13840299-699F-4BA8-A63D-FD3D65792610}" srcOrd="0" destOrd="0" presId="urn:microsoft.com/office/officeart/2018/2/layout/IconVerticalSolidList"/>
    <dgm:cxn modelId="{4614C1A4-12C7-42FC-B061-832FF28F271C}" type="presOf" srcId="{8BD0324B-6398-4CCA-95EB-D5D7A8A555F7}" destId="{26C2F057-CA0B-473F-8007-E18930DF127A}" srcOrd="0" destOrd="0" presId="urn:microsoft.com/office/officeart/2018/2/layout/IconVerticalSolidList"/>
    <dgm:cxn modelId="{823F6DC8-4705-4F32-9EB5-D8B9F10D6ECA}" type="presOf" srcId="{25283124-DA51-402A-A91F-0A023E893C75}" destId="{2AF0B581-A378-494F-9417-4D1F248A507B}" srcOrd="0" destOrd="0" presId="urn:microsoft.com/office/officeart/2018/2/layout/IconVerticalSolidList"/>
    <dgm:cxn modelId="{E8FE9EDF-0E8B-496E-8828-751E89E6B769}" srcId="{25283124-DA51-402A-A91F-0A023E893C75}" destId="{EF1E2CD2-5D0E-47D2-8350-D096D9951CC8}" srcOrd="0" destOrd="0" parTransId="{6B667B18-B51A-415E-A11D-889D27B48FFB}" sibTransId="{35707F78-FE3A-4071-B40B-12B76C79EBF2}"/>
    <dgm:cxn modelId="{65731B9D-79A9-412E-A875-0A2AD1B7044F}" type="presParOf" srcId="{2AF0B581-A378-494F-9417-4D1F248A507B}" destId="{558BA7FA-F6A8-419A-927F-8F6172812987}" srcOrd="0" destOrd="0" presId="urn:microsoft.com/office/officeart/2018/2/layout/IconVerticalSolidList"/>
    <dgm:cxn modelId="{DDC71084-8473-4621-96D6-8D4EC2896ADA}" type="presParOf" srcId="{558BA7FA-F6A8-419A-927F-8F6172812987}" destId="{18B6C628-62F2-4F3E-8F37-7812B17F5020}" srcOrd="0" destOrd="0" presId="urn:microsoft.com/office/officeart/2018/2/layout/IconVerticalSolidList"/>
    <dgm:cxn modelId="{360017D1-B4DD-4083-9D4B-72449AAFE594}" type="presParOf" srcId="{558BA7FA-F6A8-419A-927F-8F6172812987}" destId="{DB86F8CB-3DBF-47EB-AC7E-2B08D6C7CE5C}" srcOrd="1" destOrd="0" presId="urn:microsoft.com/office/officeart/2018/2/layout/IconVerticalSolidList"/>
    <dgm:cxn modelId="{FFA95760-622D-4F3E-A111-937189C98F78}" type="presParOf" srcId="{558BA7FA-F6A8-419A-927F-8F6172812987}" destId="{92C7D841-1DC5-4D25-9D3C-12E42E585419}" srcOrd="2" destOrd="0" presId="urn:microsoft.com/office/officeart/2018/2/layout/IconVerticalSolidList"/>
    <dgm:cxn modelId="{11FCF748-3D42-4279-9AAB-87C4A600358A}" type="presParOf" srcId="{558BA7FA-F6A8-419A-927F-8F6172812987}" destId="{13840299-699F-4BA8-A63D-FD3D65792610}" srcOrd="3" destOrd="0" presId="urn:microsoft.com/office/officeart/2018/2/layout/IconVerticalSolidList"/>
    <dgm:cxn modelId="{61518EBB-37B4-4D5B-93D7-59808F51E0F1}" type="presParOf" srcId="{2AF0B581-A378-494F-9417-4D1F248A507B}" destId="{5D75B7ED-E973-44BA-B857-C02DFDC34E25}" srcOrd="1" destOrd="0" presId="urn:microsoft.com/office/officeart/2018/2/layout/IconVerticalSolidList"/>
    <dgm:cxn modelId="{BA66F71E-F230-4A8B-9D7C-F06B32212496}" type="presParOf" srcId="{2AF0B581-A378-494F-9417-4D1F248A507B}" destId="{1182DBBB-78CF-4A94-9EA2-E355B7F1BACC}" srcOrd="2" destOrd="0" presId="urn:microsoft.com/office/officeart/2018/2/layout/IconVerticalSolidList"/>
    <dgm:cxn modelId="{E87A59F8-DC69-49A5-B77E-4CEC339B5868}" type="presParOf" srcId="{1182DBBB-78CF-4A94-9EA2-E355B7F1BACC}" destId="{BAA4762E-7CAB-476A-A593-56589D5FBF0E}" srcOrd="0" destOrd="0" presId="urn:microsoft.com/office/officeart/2018/2/layout/IconVerticalSolidList"/>
    <dgm:cxn modelId="{3C341C89-DCC9-4765-9021-49FE2623ACF3}" type="presParOf" srcId="{1182DBBB-78CF-4A94-9EA2-E355B7F1BACC}" destId="{1DFAB46E-5244-4361-9777-AEF80B164122}" srcOrd="1" destOrd="0" presId="urn:microsoft.com/office/officeart/2018/2/layout/IconVerticalSolidList"/>
    <dgm:cxn modelId="{C33F4683-E6CF-466C-AC49-E8E3CA980B6B}" type="presParOf" srcId="{1182DBBB-78CF-4A94-9EA2-E355B7F1BACC}" destId="{F7EC243F-ACC2-4CCD-A733-C2B3B0343D5D}" srcOrd="2" destOrd="0" presId="urn:microsoft.com/office/officeart/2018/2/layout/IconVerticalSolidList"/>
    <dgm:cxn modelId="{6CA0740B-E6FA-4900-B5D1-6693B0D5735D}" type="presParOf" srcId="{1182DBBB-78CF-4A94-9EA2-E355B7F1BACC}" destId="{26C2F057-CA0B-473F-8007-E18930DF127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6C628-62F2-4F3E-8F37-7812B17F5020}">
      <dsp:nvSpPr>
        <dsp:cNvPr id="0" name=""/>
        <dsp:cNvSpPr/>
      </dsp:nvSpPr>
      <dsp:spPr>
        <a:xfrm>
          <a:off x="0" y="609783"/>
          <a:ext cx="8961120" cy="112575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86F8CB-3DBF-47EB-AC7E-2B08D6C7CE5C}">
      <dsp:nvSpPr>
        <dsp:cNvPr id="0" name=""/>
        <dsp:cNvSpPr/>
      </dsp:nvSpPr>
      <dsp:spPr>
        <a:xfrm>
          <a:off x="340540" y="863077"/>
          <a:ext cx="619164" cy="6191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840299-699F-4BA8-A63D-FD3D65792610}">
      <dsp:nvSpPr>
        <dsp:cNvPr id="0" name=""/>
        <dsp:cNvSpPr/>
      </dsp:nvSpPr>
      <dsp:spPr>
        <a:xfrm>
          <a:off x="1300245" y="609783"/>
          <a:ext cx="7660874" cy="1125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142" tIns="119142" rIns="119142" bIns="11914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Research funding: Astra Zeneca, Abbvie, Bristol Myers Squibb, Eli Lilly, SEAGEN, Sermonix</a:t>
          </a:r>
        </a:p>
      </dsp:txBody>
      <dsp:txXfrm>
        <a:off x="1300245" y="609783"/>
        <a:ext cx="7660874" cy="1125753"/>
      </dsp:txXfrm>
    </dsp:sp>
    <dsp:sp modelId="{BAA4762E-7CAB-476A-A593-56589D5FBF0E}">
      <dsp:nvSpPr>
        <dsp:cNvPr id="0" name=""/>
        <dsp:cNvSpPr/>
      </dsp:nvSpPr>
      <dsp:spPr>
        <a:xfrm>
          <a:off x="0" y="2016975"/>
          <a:ext cx="8961120" cy="112575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AB46E-5244-4361-9777-AEF80B164122}">
      <dsp:nvSpPr>
        <dsp:cNvPr id="0" name=""/>
        <dsp:cNvSpPr/>
      </dsp:nvSpPr>
      <dsp:spPr>
        <a:xfrm>
          <a:off x="340540" y="2270269"/>
          <a:ext cx="619164" cy="6191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2F057-CA0B-473F-8007-E18930DF127A}">
      <dsp:nvSpPr>
        <dsp:cNvPr id="0" name=""/>
        <dsp:cNvSpPr/>
      </dsp:nvSpPr>
      <dsp:spPr>
        <a:xfrm>
          <a:off x="1300245" y="2016975"/>
          <a:ext cx="7660874" cy="1125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142" tIns="119142" rIns="119142" bIns="11914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Consulting: Foundation Medicine, Astra Zeneca, Daichii Sankyo, Eli Lilly, Incyclix, Merck, Pfizer, SEAGEN, Sermonix, Novartis</a:t>
          </a:r>
        </a:p>
      </dsp:txBody>
      <dsp:txXfrm>
        <a:off x="1300245" y="2016975"/>
        <a:ext cx="7660874" cy="1125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minutes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fontAlgn="base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Adjuvant CDK 4/6 Trials: PALLAS,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monarchE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NATALEE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fontAlgn="base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Ribociclib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MONALEESA (SABCS 22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abstr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P4-01-42), MONARCH 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OS Updates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589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139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658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983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2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The first question my be repetitive as we may have already discussed this in the ASCO section.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9A859-D24C-40FF-971C-0F976B20FC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97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Median follow-up </a:t>
            </a:r>
            <a:r>
              <a:rPr lang="en-US" dirty="0" err="1"/>
              <a:t>foriDFSwas</a:t>
            </a:r>
            <a:r>
              <a:rPr lang="en-US" dirty="0"/>
              <a:t> 27.7 </a:t>
            </a:r>
            <a:r>
              <a:rPr lang="en-US" dirty="0" err="1"/>
              <a:t>months•Based</a:t>
            </a:r>
            <a:r>
              <a:rPr lang="en-US" dirty="0"/>
              <a:t> on </a:t>
            </a:r>
            <a:r>
              <a:rPr lang="en-US" dirty="0" err="1"/>
              <a:t>thePvalue</a:t>
            </a:r>
            <a:r>
              <a:rPr lang="en-US" dirty="0"/>
              <a:t> of 0.0014, the </a:t>
            </a:r>
            <a:r>
              <a:rPr lang="en-US" dirty="0" err="1"/>
              <a:t>IDMCconcluded</a:t>
            </a:r>
            <a:r>
              <a:rPr lang="en-US" dirty="0"/>
              <a:t> that the results met the criteria </a:t>
            </a:r>
            <a:r>
              <a:rPr lang="en-US" dirty="0" err="1"/>
              <a:t>todemonstrate</a:t>
            </a:r>
            <a:r>
              <a:rPr lang="en-US" dirty="0"/>
              <a:t> statistically significant </a:t>
            </a:r>
            <a:r>
              <a:rPr lang="en-US" dirty="0" err="1"/>
              <a:t>andclinically</a:t>
            </a:r>
            <a:r>
              <a:rPr lang="en-US" dirty="0"/>
              <a:t> superior </a:t>
            </a:r>
            <a:r>
              <a:rPr lang="en-US" dirty="0" err="1"/>
              <a:t>efficacy•AbsoluteiDFSbenefit</a:t>
            </a:r>
            <a:r>
              <a:rPr lang="en-US" dirty="0"/>
              <a:t> with RIB + NSAI at 3years was 3.3%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53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CDK4/6 is the standard of care, consistent benefits across all CDK 1</a:t>
            </a:r>
            <a:r>
              <a:rPr lang="en-US" baseline="30000" dirty="0"/>
              <a:t>st</a:t>
            </a:r>
            <a:r>
              <a:rPr lang="en-US" dirty="0"/>
              <a:t> and second lines</a:t>
            </a:r>
          </a:p>
        </p:txBody>
      </p:sp>
    </p:spTree>
    <p:extLst>
      <p:ext uri="{BB962C8B-B14F-4D97-AF65-F5344CB8AC3E}">
        <p14:creationId xmlns:p14="http://schemas.microsoft.com/office/powerpoint/2010/main" val="4097054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E24071-FF16-F04C-B2D4-A55BC58F05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3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CDK4/6i, CKD4/6 inhibitor; CT, chemotherapy; ET, endocrine therapy; HR, hormone receptor; MBC, metastatic breast cancer; ORR, overall response rate; PD, progressive disease; PFS, progression-free survival; RECIST, Response Evaluation Criteria in Solid Tumors; SD, stable disease; tx, treatment.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023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A, avelumab; F, fulvestrant; P, palbociclib; PFS, progression-free survival.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447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48B21-D25C-A949-B561-A8ED6CFBA9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055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228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19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dirty="0">
                <a:solidFill>
                  <a:schemeClr val="bg1"/>
                </a:solidFill>
              </a:rPr>
              <a:t>BC, breast cancer; ER, estrogen receptor; HR, hormone receptor.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363B3-AEDF-4ACE-903D-071479B94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7114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rgbClr val="FF0000"/>
                </a:solidFill>
              </a:rPr>
              <a:t>AI, aromatase inhibitor; BC, breast cancer; CBR, clinical benefit rate; CDK, cyclin-dependent kinase; </a:t>
            </a:r>
            <a:r>
              <a:rPr lang="en-US" sz="1200" i="1" dirty="0" err="1">
                <a:solidFill>
                  <a:srgbClr val="FF0000"/>
                </a:solidFill>
              </a:rPr>
              <a:t>ctDNA</a:t>
            </a:r>
            <a:r>
              <a:rPr lang="en-US" sz="1200" i="1" dirty="0">
                <a:solidFill>
                  <a:srgbClr val="FF0000"/>
                </a:solidFill>
              </a:rPr>
              <a:t>, circulating tumor DNA; ECOG, Eastern Cooperative Oncology Group; </a:t>
            </a:r>
            <a:r>
              <a:rPr lang="en-US" i="1" dirty="0"/>
              <a:t>HR, hormone receptor; </a:t>
            </a:r>
            <a:r>
              <a:rPr lang="en-US" i="1" dirty="0" err="1"/>
              <a:t>mets</a:t>
            </a:r>
            <a:r>
              <a:rPr lang="en-US" i="1" dirty="0"/>
              <a:t>, metastases; PS, performance status.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11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3972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B66D6CE-5887-4860-A11A-C497191EC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AI, aromatase inhibitor; BC, breast cancer; CBR, clinical benefit rate; </a:t>
            </a:r>
            <a:r>
              <a:rPr lang="en-US" sz="1200" i="1" dirty="0">
                <a:solidFill>
                  <a:srgbClr val="FF0000"/>
                </a:solidFill>
              </a:rPr>
              <a:t>CDK4/6i, CKD4/6 inhibitor; </a:t>
            </a:r>
            <a:r>
              <a:rPr lang="en-US" i="1" dirty="0"/>
              <a:t>CT, chemotherapy; DoR, duration of response; ECOG, Eastern Cooperative Oncology Group; ET, endocrine therapy; FULV, fulvestrant; HR, hormone receptor; PI3Ki, PI3K inhibitor; PS, performance status.</a:t>
            </a:r>
          </a:p>
          <a:p>
            <a:endParaRPr lang="en-US" i="1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769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AE, adverse event; FULV, fulvestrant.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pPr marL="0" marR="0" lvl="0" indent="0" algn="r" defTabSz="9137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7791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FULV, fulvestrant.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B86FA-EBAC-4C72-8908-931FC5A00B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213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ABC, advanced breast cancer; AI, aromatase</a:t>
            </a:r>
            <a:r>
              <a:rPr lang="en-US" i="1" baseline="0" dirty="0"/>
              <a:t> inhibitor; </a:t>
            </a:r>
            <a:r>
              <a:rPr lang="en-US" i="1" dirty="0"/>
              <a:t>CDK4/6i, CKD4/6 inhibitor; CT, chemotherapy;</a:t>
            </a:r>
            <a:r>
              <a:rPr lang="en-US" i="1" baseline="0" dirty="0"/>
              <a:t> ET, endocrine therapy; FFPE, formalin-fixed paraffin-embedded; HR, hormone receptor; ORR, overall response rate; OS, overall survival; PFS, progression-free survival; SERD, selective estrogen receptor degrader. </a:t>
            </a:r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5545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AE, adverse event; FULV, fulvestrant.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544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observation of mutation timing has been confirmed prospectively in the PADA-1 trial. This study will attempt to evaluate the benefit of a change in endocrine therapy due to detection of emergent mutations. A first report from this trial has shown a low frequency of ESR1 mutations at baseline, but enrichment after 6 months exposure to AI and CDK4/6, suggesting it is a major mechanism of resistance. This will be an important trial to follow to see if a change to fulvestrant will overcome this mutation. </a:t>
            </a:r>
          </a:p>
        </p:txBody>
      </p:sp>
    </p:spTree>
    <p:extLst>
      <p:ext uri="{BB962C8B-B14F-4D97-AF65-F5344CB8AC3E}">
        <p14:creationId xmlns:p14="http://schemas.microsoft.com/office/powerpoint/2010/main" val="8885470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BICR, blinded independent central review; CDK4/6i, CDK4/6 inhibitor; CT, chemotherapy; ECOG, Eastern Cooperative Oncology Group; ER, estrogen receptor; ET, endocrine therapy; MBC, metastatic breast cancer; OS, overall survival; PFS, progression-free survival; PS, performance status; SoC, standard of care.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0230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Exploratory Add to speaker notes. As this was additional analysis</a:t>
            </a:r>
          </a:p>
        </p:txBody>
      </p:sp>
    </p:spTree>
    <p:extLst>
      <p:ext uri="{BB962C8B-B14F-4D97-AF65-F5344CB8AC3E}">
        <p14:creationId xmlns:p14="http://schemas.microsoft.com/office/powerpoint/2010/main" val="2121556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Lets examine further the possible agent selection and data supporting those drugs.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6F8B4C-BF3F-0542-A66F-A56EB258E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8669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896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AI, aromatase inhibitor; HR, hormone receptor; MBC, metastatic breast cancer; SERD, selective estrogen receptor degrader.</a:t>
            </a:r>
          </a:p>
        </p:txBody>
      </p:sp>
    </p:spTree>
    <p:extLst>
      <p:ext uri="{BB962C8B-B14F-4D97-AF65-F5344CB8AC3E}">
        <p14:creationId xmlns:p14="http://schemas.microsoft.com/office/powerpoint/2010/main" val="26233140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3653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92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93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264115e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25264115e2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25264115e2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94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0">
              <a:buFont typeface="Arial" panose="020B0604020202020204" pitchFamily="34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59/82 subjects with BM at baseline consented prior to protocol amendment </a:t>
            </a:r>
            <a:endParaRPr lang="en-US" sz="18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lvl="0" indent="0">
              <a:buFont typeface="Arial" panose="020B0604020202020204" pitchFamily="34" charset="0"/>
              <a:buNone/>
            </a:pPr>
            <a:r>
              <a:rPr lang="en-US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Highlight brain mets related eligibility!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0392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FontTx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2078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PFS results were updated at SABCS 2022…</a:t>
            </a:r>
            <a:r>
              <a:rPr lang="en-US" dirty="0" err="1"/>
              <a:t>mPFS</a:t>
            </a:r>
            <a:r>
              <a:rPr lang="en-US" dirty="0"/>
              <a:t> for T-</a:t>
            </a:r>
            <a:r>
              <a:rPr lang="en-US" dirty="0" err="1"/>
              <a:t>DXd</a:t>
            </a:r>
            <a:r>
              <a:rPr lang="en-US" dirty="0"/>
              <a:t> has now been reached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1E2825-88E9-664D-A963-32CAB205A3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0773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Significant OS benefit now seen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F02CC-495A-4544-9D45-BF4D8D473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47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– a more heavily pretreated pop than DESTINY Breast03 (all had H, P, TDM1)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3C4279-0E90-45C7-936D-21AD6824232C}" type="slidenum">
              <a:rPr lang="en-GB"/>
              <a:pPr>
                <a:defRPr/>
              </a:pPr>
              <a:t>172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725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results published in NEJM 2020 (primary endpoint = PFS in first 480 pts enrolled)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67B65-79FF-624E-8918-76587299496D}" type="slidenum">
              <a:rPr lang="en-US" smtClean="0">
                <a:solidFill>
                  <a:prstClr val="black"/>
                </a:solidFill>
              </a:rPr>
              <a:pPr/>
              <a:t>173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10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(Pts with brain mets requiring immediate local tx were not eligible)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C4279-0E90-45C7-936D-21AD6824232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255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as of yet, there are no data to guide us here….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E2825-88E9-664D-A963-32CAB205A3A8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946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02738" indent="-270283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1135" indent="-216227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13590" indent="-216227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46044" indent="-216227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378498" indent="-21622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10952" indent="-21622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243406" indent="-21622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675860" indent="-21622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30BD0-B4AF-4EEF-BB80-F082D64668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PUMA SIV slide deck v1.0 20130219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80977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526E8-3F88-4F24-9871-B3AEDE8DE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8270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4241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OS benefit</a:t>
            </a:r>
          </a:p>
        </p:txBody>
      </p:sp>
    </p:spTree>
    <p:extLst>
      <p:ext uri="{BB962C8B-B14F-4D97-AF65-F5344CB8AC3E}">
        <p14:creationId xmlns:p14="http://schemas.microsoft.com/office/powerpoint/2010/main" val="6834987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9F70D-AC43-2C40-990C-DC66493E1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681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9F70D-AC43-2C40-990C-DC66493E1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0786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essentially a second line trial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821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52608cef5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52608cef5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g252608cef50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197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198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6.xml"/><Relationship Id="rId4" Type="http://schemas.openxmlformats.org/officeDocument/2006/relationships/image" Target="../media/image24.svg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2.xml"/><Relationship Id="rId1" Type="http://schemas.openxmlformats.org/officeDocument/2006/relationships/customXml" Target="../../customXml/item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8.jpg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6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5.wdp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6.wdp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7.wdp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60" y="1372870"/>
            <a:ext cx="8229600" cy="3020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4572" y="4899978"/>
            <a:ext cx="3044006" cy="248287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40601920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0634" y="1694823"/>
            <a:ext cx="8229600" cy="1479618"/>
          </a:xfrm>
        </p:spPr>
        <p:txBody>
          <a:bodyPr anchor="ctr" anchorCtr="0">
            <a:normAutofit/>
          </a:bodyPr>
          <a:lstStyle>
            <a:lvl1pPr algn="l">
              <a:defRPr sz="3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E3BC0D7-7437-4D55-84A2-2052BBDAC1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4572" y="4899978"/>
            <a:ext cx="3044006" cy="248287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3611024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341939-600B-4FD3-A505-665DAC390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4572" y="4899978"/>
            <a:ext cx="3044006" cy="248287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7237699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8E59F-E15C-4BFD-BDED-00F4AFC2B803}" type="datetimeFigureOut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71679"/>
            <a:ext cx="3086100" cy="2740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9C79-957E-4CB5-8A91-4DC6E525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5949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CA76-7CE2-4970-BD02-33A3CA0C8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8D69F-3700-4BCF-955E-822513183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6E147-CA84-4258-821B-C5DD5FF2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F977-6C15-49B1-AA07-BEE9975E77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C76C54-2CFF-6D40-B53F-7312826CFB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6489" y="4771677"/>
            <a:ext cx="7221071" cy="376587"/>
          </a:xfrm>
        </p:spPr>
        <p:txBody>
          <a:bodyPr anchor="b">
            <a:normAutofit/>
          </a:bodyPr>
          <a:lstStyle>
            <a:lvl1pPr marL="0" indent="0">
              <a:buNone/>
              <a:defRPr sz="67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References/Footnotes/Abbreviations</a:t>
            </a:r>
          </a:p>
        </p:txBody>
      </p:sp>
    </p:spTree>
    <p:extLst>
      <p:ext uri="{BB962C8B-B14F-4D97-AF65-F5344CB8AC3E}">
        <p14:creationId xmlns:p14="http://schemas.microsoft.com/office/powerpoint/2010/main" val="13643164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302"/>
            <a:ext cx="7772400" cy="1103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531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577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352"/>
            </a:lvl1pPr>
            <a:lvl2pPr>
              <a:defRPr sz="1352"/>
            </a:lvl2pPr>
            <a:lvl3pPr>
              <a:defRPr sz="1352"/>
            </a:lvl3pPr>
            <a:lvl4pPr>
              <a:defRPr sz="1352"/>
            </a:lvl4pPr>
            <a:lvl5pPr>
              <a:defRPr sz="135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997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37"/>
            <a:ext cx="7772400" cy="1022502"/>
          </a:xfrm>
        </p:spPr>
        <p:txBody>
          <a:bodyPr anchor="t"/>
          <a:lstStyle>
            <a:lvl1pPr algn="l">
              <a:defRPr sz="225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6"/>
            <a:ext cx="7772400" cy="1126182"/>
          </a:xfrm>
        </p:spPr>
        <p:txBody>
          <a:bodyPr anchor="b"/>
          <a:lstStyle>
            <a:lvl1pPr marL="0" indent="0">
              <a:buNone/>
              <a:defRPr sz="1126">
                <a:solidFill>
                  <a:schemeClr val="tx1">
                    <a:tint val="75000"/>
                  </a:schemeClr>
                </a:solidFill>
              </a:defRPr>
            </a:lvl1pPr>
            <a:lvl2pPr marL="257408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817" indent="0">
              <a:buNone/>
              <a:defRPr sz="901">
                <a:solidFill>
                  <a:schemeClr val="tx1">
                    <a:tint val="75000"/>
                  </a:schemeClr>
                </a:solidFill>
              </a:defRPr>
            </a:lvl3pPr>
            <a:lvl4pPr marL="77222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963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70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4452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186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9268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679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1263"/>
            <a:ext cx="4038600" cy="3397616"/>
          </a:xfrm>
        </p:spPr>
        <p:txBody>
          <a:bodyPr/>
          <a:lstStyle>
            <a:lvl1pPr>
              <a:defRPr sz="1577"/>
            </a:lvl1pPr>
            <a:lvl2pPr>
              <a:defRPr sz="1352"/>
            </a:lvl2pPr>
            <a:lvl3pPr>
              <a:defRPr sz="1126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1263"/>
            <a:ext cx="4038600" cy="3397616"/>
          </a:xfrm>
        </p:spPr>
        <p:txBody>
          <a:bodyPr/>
          <a:lstStyle>
            <a:lvl1pPr>
              <a:defRPr sz="1577"/>
            </a:lvl1pPr>
            <a:lvl2pPr>
              <a:defRPr sz="1352"/>
            </a:lvl2pPr>
            <a:lvl3pPr>
              <a:defRPr sz="1126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628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7"/>
          </a:xfrm>
        </p:spPr>
        <p:txBody>
          <a:bodyPr anchor="b"/>
          <a:lstStyle>
            <a:lvl1pPr marL="0" indent="0">
              <a:buNone/>
              <a:defRPr sz="1352" b="1"/>
            </a:lvl1pPr>
            <a:lvl2pPr marL="257408" indent="0">
              <a:buNone/>
              <a:defRPr sz="1126" b="1"/>
            </a:lvl2pPr>
            <a:lvl3pPr marL="514817" indent="0">
              <a:buNone/>
              <a:defRPr sz="1013" b="1"/>
            </a:lvl3pPr>
            <a:lvl4pPr marL="772226" indent="0">
              <a:buNone/>
              <a:defRPr sz="901" b="1"/>
            </a:lvl4pPr>
            <a:lvl5pPr marL="1029635" indent="0">
              <a:buNone/>
              <a:defRPr sz="901" b="1"/>
            </a:lvl5pPr>
            <a:lvl6pPr marL="1287043" indent="0">
              <a:buNone/>
              <a:defRPr sz="901" b="1"/>
            </a:lvl6pPr>
            <a:lvl7pPr marL="1544452" indent="0">
              <a:buNone/>
              <a:defRPr sz="901" b="1"/>
            </a:lvl7pPr>
            <a:lvl8pPr marL="1801860" indent="0">
              <a:buNone/>
              <a:defRPr sz="901" b="1"/>
            </a:lvl8pPr>
            <a:lvl9pPr marL="2059268" indent="0">
              <a:buNone/>
              <a:defRPr sz="9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352"/>
            </a:lvl1pPr>
            <a:lvl2pPr>
              <a:defRPr sz="1126"/>
            </a:lvl2pPr>
            <a:lvl3pPr>
              <a:defRPr sz="1013"/>
            </a:lvl3pPr>
            <a:lvl4pPr>
              <a:defRPr sz="901"/>
            </a:lvl4pPr>
            <a:lvl5pPr>
              <a:defRPr sz="901"/>
            </a:lvl5pPr>
            <a:lvl6pPr>
              <a:defRPr sz="901"/>
            </a:lvl6pPr>
            <a:lvl7pPr>
              <a:defRPr sz="901"/>
            </a:lvl7pPr>
            <a:lvl8pPr>
              <a:defRPr sz="901"/>
            </a:lvl8pPr>
            <a:lvl9pPr>
              <a:defRPr sz="9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2401"/>
            <a:ext cx="4041775" cy="480267"/>
          </a:xfrm>
        </p:spPr>
        <p:txBody>
          <a:bodyPr anchor="b"/>
          <a:lstStyle>
            <a:lvl1pPr marL="0" indent="0">
              <a:buNone/>
              <a:defRPr sz="1352" b="1"/>
            </a:lvl1pPr>
            <a:lvl2pPr marL="257408" indent="0">
              <a:buNone/>
              <a:defRPr sz="1126" b="1"/>
            </a:lvl2pPr>
            <a:lvl3pPr marL="514817" indent="0">
              <a:buNone/>
              <a:defRPr sz="1013" b="1"/>
            </a:lvl3pPr>
            <a:lvl4pPr marL="772226" indent="0">
              <a:buNone/>
              <a:defRPr sz="901" b="1"/>
            </a:lvl4pPr>
            <a:lvl5pPr marL="1029635" indent="0">
              <a:buNone/>
              <a:defRPr sz="901" b="1"/>
            </a:lvl5pPr>
            <a:lvl6pPr marL="1287043" indent="0">
              <a:buNone/>
              <a:defRPr sz="901" b="1"/>
            </a:lvl6pPr>
            <a:lvl7pPr marL="1544452" indent="0">
              <a:buNone/>
              <a:defRPr sz="901" b="1"/>
            </a:lvl7pPr>
            <a:lvl8pPr marL="1801860" indent="0">
              <a:buNone/>
              <a:defRPr sz="901" b="1"/>
            </a:lvl8pPr>
            <a:lvl9pPr marL="2059268" indent="0">
              <a:buNone/>
              <a:defRPr sz="9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2667"/>
            <a:ext cx="4041775" cy="2966210"/>
          </a:xfrm>
        </p:spPr>
        <p:txBody>
          <a:bodyPr/>
          <a:lstStyle>
            <a:lvl1pPr>
              <a:defRPr sz="1352"/>
            </a:lvl1pPr>
            <a:lvl2pPr>
              <a:defRPr sz="1126"/>
            </a:lvl2pPr>
            <a:lvl3pPr>
              <a:defRPr sz="1013"/>
            </a:lvl3pPr>
            <a:lvl4pPr>
              <a:defRPr sz="901"/>
            </a:lvl4pPr>
            <a:lvl5pPr>
              <a:defRPr sz="901"/>
            </a:lvl5pPr>
            <a:lvl6pPr>
              <a:defRPr sz="901"/>
            </a:lvl6pPr>
            <a:lvl7pPr>
              <a:defRPr sz="901"/>
            </a:lvl7pPr>
            <a:lvl8pPr>
              <a:defRPr sz="901"/>
            </a:lvl8pPr>
            <a:lvl9pPr>
              <a:defRPr sz="9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3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331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600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979"/>
            <a:ext cx="3008313" cy="872345"/>
          </a:xfrm>
        </p:spPr>
        <p:txBody>
          <a:bodyPr anchor="b"/>
          <a:lstStyle>
            <a:lvl1pPr algn="l">
              <a:defRPr sz="112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80"/>
            <a:ext cx="5111750" cy="4393900"/>
          </a:xfrm>
        </p:spPr>
        <p:txBody>
          <a:bodyPr/>
          <a:lstStyle>
            <a:lvl1pPr>
              <a:defRPr sz="1802"/>
            </a:lvl1pPr>
            <a:lvl2pPr>
              <a:defRPr sz="1577"/>
            </a:lvl2pPr>
            <a:lvl3pPr>
              <a:defRPr sz="1352"/>
            </a:lvl3pPr>
            <a:lvl4pPr>
              <a:defRPr sz="1126"/>
            </a:lvl4pPr>
            <a:lvl5pPr>
              <a:defRPr sz="1126"/>
            </a:lvl5pPr>
            <a:lvl6pPr>
              <a:defRPr sz="1126"/>
            </a:lvl6pPr>
            <a:lvl7pPr>
              <a:defRPr sz="1126"/>
            </a:lvl7pPr>
            <a:lvl8pPr>
              <a:defRPr sz="1126"/>
            </a:lvl8pPr>
            <a:lvl9pPr>
              <a:defRPr sz="11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7324"/>
            <a:ext cx="3008313" cy="3521555"/>
          </a:xfrm>
        </p:spPr>
        <p:txBody>
          <a:bodyPr/>
          <a:lstStyle>
            <a:lvl1pPr marL="0" indent="0">
              <a:buNone/>
              <a:defRPr sz="788"/>
            </a:lvl1pPr>
            <a:lvl2pPr marL="257408" indent="0">
              <a:buNone/>
              <a:defRPr sz="676"/>
            </a:lvl2pPr>
            <a:lvl3pPr marL="514817" indent="0">
              <a:buNone/>
              <a:defRPr sz="563"/>
            </a:lvl3pPr>
            <a:lvl4pPr marL="772226" indent="0">
              <a:buNone/>
              <a:defRPr sz="507"/>
            </a:lvl4pPr>
            <a:lvl5pPr marL="1029635" indent="0">
              <a:buNone/>
              <a:defRPr sz="507"/>
            </a:lvl5pPr>
            <a:lvl6pPr marL="1287043" indent="0">
              <a:buNone/>
              <a:defRPr sz="507"/>
            </a:lvl6pPr>
            <a:lvl7pPr marL="1544452" indent="0">
              <a:buNone/>
              <a:defRPr sz="507"/>
            </a:lvl7pPr>
            <a:lvl8pPr marL="1801860" indent="0">
              <a:buNone/>
              <a:defRPr sz="507"/>
            </a:lvl8pPr>
            <a:lvl9pPr marL="205926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714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8"/>
          </a:xfrm>
        </p:spPr>
        <p:txBody>
          <a:bodyPr anchor="b"/>
          <a:lstStyle>
            <a:lvl1pPr algn="l">
              <a:defRPr sz="112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1802"/>
            </a:lvl1pPr>
            <a:lvl2pPr marL="257408" indent="0">
              <a:buNone/>
              <a:defRPr sz="1577"/>
            </a:lvl2pPr>
            <a:lvl3pPr marL="514817" indent="0">
              <a:buNone/>
              <a:defRPr sz="1352"/>
            </a:lvl3pPr>
            <a:lvl4pPr marL="772226" indent="0">
              <a:buNone/>
              <a:defRPr sz="1126"/>
            </a:lvl4pPr>
            <a:lvl5pPr marL="1029635" indent="0">
              <a:buNone/>
              <a:defRPr sz="1126"/>
            </a:lvl5pPr>
            <a:lvl6pPr marL="1287043" indent="0">
              <a:buNone/>
              <a:defRPr sz="1126"/>
            </a:lvl6pPr>
            <a:lvl7pPr marL="1544452" indent="0">
              <a:buNone/>
              <a:defRPr sz="1126"/>
            </a:lvl7pPr>
            <a:lvl8pPr marL="1801860" indent="0">
              <a:buNone/>
              <a:defRPr sz="1126"/>
            </a:lvl8pPr>
            <a:lvl9pPr marL="2059268" indent="0">
              <a:buNone/>
              <a:defRPr sz="112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3"/>
            <a:ext cx="5486400" cy="604205"/>
          </a:xfrm>
        </p:spPr>
        <p:txBody>
          <a:bodyPr/>
          <a:lstStyle>
            <a:lvl1pPr marL="0" indent="0">
              <a:buNone/>
              <a:defRPr sz="788"/>
            </a:lvl1pPr>
            <a:lvl2pPr marL="257408" indent="0">
              <a:buNone/>
              <a:defRPr sz="676"/>
            </a:lvl2pPr>
            <a:lvl3pPr marL="514817" indent="0">
              <a:buNone/>
              <a:defRPr sz="563"/>
            </a:lvl3pPr>
            <a:lvl4pPr marL="772226" indent="0">
              <a:buNone/>
              <a:defRPr sz="507"/>
            </a:lvl4pPr>
            <a:lvl5pPr marL="1029635" indent="0">
              <a:buNone/>
              <a:defRPr sz="507"/>
            </a:lvl5pPr>
            <a:lvl6pPr marL="1287043" indent="0">
              <a:buNone/>
              <a:defRPr sz="507"/>
            </a:lvl6pPr>
            <a:lvl7pPr marL="1544452" indent="0">
              <a:buNone/>
              <a:defRPr sz="507"/>
            </a:lvl7pPr>
            <a:lvl8pPr marL="1801860" indent="0">
              <a:buNone/>
              <a:defRPr sz="507"/>
            </a:lvl8pPr>
            <a:lvl9pPr marL="205926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941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709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71"/>
            <a:ext cx="2057400" cy="43927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71"/>
            <a:ext cx="6019800" cy="43927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865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170"/>
            <a:ext cx="8229600" cy="85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201263"/>
            <a:ext cx="8229600" cy="3397616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F4BF8-467C-4897-844D-85B650F2C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374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6171"/>
            <a:ext cx="8229600" cy="4392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F001E-C1A9-42F3-8E6F-6D6041E90C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797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39750" y="1204442"/>
            <a:ext cx="8316913" cy="33876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253543" y="4990223"/>
            <a:ext cx="610744" cy="82407"/>
          </a:xfrm>
        </p:spPr>
        <p:txBody>
          <a:bodyPr wrap="none" lIns="0" tIns="0" rIns="0" bIns="0" anchor="b">
            <a:sp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defRPr sz="563"/>
            </a:lvl1pPr>
          </a:lstStyle>
          <a:p>
            <a:pPr lvl="0"/>
            <a:r>
              <a:rPr lang="en-US" dirty="0"/>
              <a:t>Edit reference</a:t>
            </a:r>
          </a:p>
        </p:txBody>
      </p:sp>
    </p:spTree>
    <p:extLst>
      <p:ext uri="{BB962C8B-B14F-4D97-AF65-F5344CB8AC3E}">
        <p14:creationId xmlns:p14="http://schemas.microsoft.com/office/powerpoint/2010/main" val="29105283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2024" y="1269906"/>
            <a:ext cx="8497062" cy="3289922"/>
          </a:xfrm>
        </p:spPr>
        <p:txBody>
          <a:bodyPr/>
          <a:lstStyle>
            <a:lvl1pPr>
              <a:defRPr>
                <a:solidFill>
                  <a:srgbClr val="141414"/>
                </a:solidFill>
                <a:latin typeface="+mj-lt"/>
              </a:defRPr>
            </a:lvl1pPr>
            <a:lvl2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92024" y="4626572"/>
            <a:ext cx="8565642" cy="356946"/>
          </a:xfrm>
        </p:spPr>
        <p:txBody>
          <a:bodyPr anchor="b"/>
          <a:lstStyle>
            <a:lvl1pPr>
              <a:spcBef>
                <a:spcPts val="0"/>
              </a:spcBef>
              <a:defRPr sz="1050" b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4EAA9C-DC0A-0048-A2D8-74BB19787D68}"/>
              </a:ext>
            </a:extLst>
          </p:cNvPr>
          <p:cNvSpPr/>
          <p:nvPr userDrawn="1"/>
        </p:nvSpPr>
        <p:spPr>
          <a:xfrm>
            <a:off x="8669446" y="4699568"/>
            <a:ext cx="336992" cy="33730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6216" y="4763859"/>
            <a:ext cx="500634" cy="20593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 b="1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98272" y="4986531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dirty="0"/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566283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6130" y="833542"/>
            <a:ext cx="8471837" cy="297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500" b="0" kern="120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6131" y="4360497"/>
            <a:ext cx="8470048" cy="263052"/>
          </a:xfrm>
        </p:spPr>
        <p:txBody>
          <a:bodyPr tIns="0" bIns="0" anchor="b"/>
          <a:lstStyle>
            <a:lvl1pPr marL="171446" indent="-171446" algn="l" defTabSz="685783" rtl="0" eaLnBrk="1" latinLnBrk="0" hangingPunct="1">
              <a:lnSpc>
                <a:spcPct val="85000"/>
              </a:lnSpc>
              <a:spcBef>
                <a:spcPts val="15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30966" algn="r"/>
                <a:tab pos="171446" algn="l"/>
              </a:tabLst>
              <a:defRPr lang="en-US" sz="675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85366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2101" y="4879716"/>
            <a:ext cx="4279900" cy="138653"/>
          </a:xfrm>
        </p:spPr>
        <p:txBody>
          <a:bodyPr tIns="0" rIns="0" bIns="0"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217880" indent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434571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622687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806040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Abbreviations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6602" y="4879716"/>
            <a:ext cx="4279900" cy="138653"/>
          </a:xfrm>
        </p:spPr>
        <p:txBody>
          <a:bodyPr tIns="0" rIns="0" bIns="0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217880" indent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434571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622687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806040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3636" y="5014789"/>
            <a:ext cx="609932" cy="11440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79D37-AFC3-4A1A-A549-966485F7C1E8}" type="slidenum">
              <a:rPr lang="en-GB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65372"/>
      </p:ext>
    </p:extLst>
  </p:cSld>
  <p:clrMapOvr>
    <a:masterClrMapping/>
  </p:clrMapOvr>
  <p:transition>
    <p:wipe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6777" indent="0" algn="ctr">
              <a:buNone/>
              <a:defRPr/>
            </a:lvl2pPr>
            <a:lvl3pPr marL="913554" indent="0" algn="ctr">
              <a:buNone/>
              <a:defRPr/>
            </a:lvl3pPr>
            <a:lvl4pPr marL="1370331" indent="0" algn="ctr">
              <a:buNone/>
              <a:defRPr/>
            </a:lvl4pPr>
            <a:lvl5pPr marL="1827108" indent="0" algn="ctr">
              <a:buNone/>
              <a:defRPr/>
            </a:lvl5pPr>
            <a:lvl6pPr marL="2283886" indent="0" algn="ctr">
              <a:buNone/>
              <a:defRPr/>
            </a:lvl6pPr>
            <a:lvl7pPr marL="2740663" indent="0" algn="ctr">
              <a:buNone/>
              <a:defRPr/>
            </a:lvl7pPr>
            <a:lvl8pPr marL="3197440" indent="0" algn="ctr">
              <a:buNone/>
              <a:defRPr/>
            </a:lvl8pPr>
            <a:lvl9pPr marL="3654217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6885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7" y="4628261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9567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1"/>
            <a:ext cx="3810000" cy="2936240"/>
          </a:xfrm>
        </p:spPr>
        <p:txBody>
          <a:bodyPr/>
          <a:lstStyle>
            <a:lvl1pPr>
              <a:defRPr sz="2798"/>
            </a:lvl1pPr>
            <a:lvl2pPr>
              <a:defRPr sz="2398"/>
            </a:lvl2pPr>
            <a:lvl3pPr>
              <a:defRPr sz="199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1"/>
            <a:ext cx="3810000" cy="2936240"/>
          </a:xfrm>
        </p:spPr>
        <p:txBody>
          <a:bodyPr/>
          <a:lstStyle>
            <a:lvl1pPr>
              <a:defRPr sz="2798"/>
            </a:lvl1pPr>
            <a:lvl2pPr>
              <a:defRPr sz="2398"/>
            </a:lvl2pPr>
            <a:lvl3pPr>
              <a:defRPr sz="199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7" y="4628261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99727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7" y="4628261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616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960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1998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197"/>
            </a:lvl1pPr>
            <a:lvl2pPr marL="456777" indent="0">
              <a:buNone/>
              <a:defRPr sz="2798"/>
            </a:lvl2pPr>
            <a:lvl3pPr marL="913554" indent="0">
              <a:buNone/>
              <a:defRPr sz="2398"/>
            </a:lvl3pPr>
            <a:lvl4pPr marL="1370331" indent="0">
              <a:buNone/>
              <a:defRPr sz="1998"/>
            </a:lvl4pPr>
            <a:lvl5pPr marL="1827108" indent="0">
              <a:buNone/>
              <a:defRPr sz="1998"/>
            </a:lvl5pPr>
            <a:lvl6pPr marL="2283886" indent="0">
              <a:buNone/>
              <a:defRPr sz="1998"/>
            </a:lvl6pPr>
            <a:lvl7pPr marL="2740663" indent="0">
              <a:buNone/>
              <a:defRPr sz="1998"/>
            </a:lvl7pPr>
            <a:lvl8pPr marL="3197440" indent="0">
              <a:buNone/>
              <a:defRPr sz="1998"/>
            </a:lvl8pPr>
            <a:lvl9pPr marL="3654217" indent="0">
              <a:buNone/>
              <a:defRPr sz="1998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2"/>
            <a:ext cx="5486400" cy="544973"/>
          </a:xfrm>
        </p:spPr>
        <p:txBody>
          <a:bodyPr/>
          <a:lstStyle>
            <a:lvl1pPr marL="0" indent="0">
              <a:buNone/>
              <a:defRPr sz="1399"/>
            </a:lvl1pPr>
            <a:lvl2pPr marL="456777" indent="0">
              <a:buNone/>
              <a:defRPr sz="1199"/>
            </a:lvl2pPr>
            <a:lvl3pPr marL="913554" indent="0">
              <a:buNone/>
              <a:defRPr sz="999"/>
            </a:lvl3pPr>
            <a:lvl4pPr marL="1370331" indent="0">
              <a:buNone/>
              <a:defRPr sz="899"/>
            </a:lvl4pPr>
            <a:lvl5pPr marL="1827108" indent="0">
              <a:buNone/>
              <a:defRPr sz="899"/>
            </a:lvl5pPr>
            <a:lvl6pPr marL="2283886" indent="0">
              <a:buNone/>
              <a:defRPr sz="899"/>
            </a:lvl6pPr>
            <a:lvl7pPr marL="2740663" indent="0">
              <a:buNone/>
              <a:defRPr sz="899"/>
            </a:lvl7pPr>
            <a:lvl8pPr marL="3197440" indent="0">
              <a:buNone/>
              <a:defRPr sz="899"/>
            </a:lvl8pPr>
            <a:lvl9pPr marL="3654217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7" y="4628261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362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7" y="4628261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924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3" y="4593883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322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CC3B-CA12-4A4B-B5F5-D2062F3C5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1" y="1115761"/>
            <a:ext cx="3888820" cy="1988691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506CBD9-0F78-454A-9842-87C2546180B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41357" y="0"/>
            <a:ext cx="4503571" cy="5153668"/>
          </a:xfrm>
          <a:custGeom>
            <a:avLst/>
            <a:gdLst>
              <a:gd name="connsiteX0" fmla="*/ 1547827 w 6004761"/>
              <a:gd name="connsiteY0" fmla="*/ 0 h 6864096"/>
              <a:gd name="connsiteX1" fmla="*/ 6004760 w 6004761"/>
              <a:gd name="connsiteY1" fmla="*/ 0 h 6864096"/>
              <a:gd name="connsiteX2" fmla="*/ 6004761 w 6004761"/>
              <a:gd name="connsiteY2" fmla="*/ 6864096 h 6864096"/>
              <a:gd name="connsiteX3" fmla="*/ 1554450 w 6004761"/>
              <a:gd name="connsiteY3" fmla="*/ 6864096 h 6864096"/>
              <a:gd name="connsiteX4" fmla="*/ 1379124 w 6004761"/>
              <a:gd name="connsiteY4" fmla="*/ 6702826 h 6864096"/>
              <a:gd name="connsiteX5" fmla="*/ 0 w 6004761"/>
              <a:gd name="connsiteY5" fmla="*/ 3429001 h 6864096"/>
              <a:gd name="connsiteX6" fmla="*/ 1379124 w 6004761"/>
              <a:gd name="connsiteY6" fmla="*/ 155178 h 6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4761" h="6864096">
                <a:moveTo>
                  <a:pt x="1547827" y="0"/>
                </a:moveTo>
                <a:lnTo>
                  <a:pt x="6004760" y="0"/>
                </a:lnTo>
                <a:lnTo>
                  <a:pt x="6004761" y="6864096"/>
                </a:lnTo>
                <a:lnTo>
                  <a:pt x="1554450" y="6864096"/>
                </a:lnTo>
                <a:lnTo>
                  <a:pt x="1379124" y="6702826"/>
                </a:lnTo>
                <a:cubicBezTo>
                  <a:pt x="528239" y="5871990"/>
                  <a:pt x="0" y="4712184"/>
                  <a:pt x="0" y="3429001"/>
                </a:cubicBezTo>
                <a:cubicBezTo>
                  <a:pt x="0" y="2145819"/>
                  <a:pt x="528239" y="986013"/>
                  <a:pt x="1379124" y="15517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432000" bIns="64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 Your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pic>
        <p:nvPicPr>
          <p:cNvPr id="7" name="Picture 2" descr="Image result for ASTRAZENECA LOGO">
            <a:extLst>
              <a:ext uri="{FF2B5EF4-FFF2-40B4-BE49-F238E27FC236}">
                <a16:creationId xmlns:a16="http://schemas.microsoft.com/office/drawing/2014/main" id="{1ED72C3C-E918-420F-9374-6F1CBE3946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08" y="432976"/>
            <a:ext cx="1804490" cy="48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2E5583-912E-4EA8-8EDC-7B6B86E762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5992" y="3249706"/>
            <a:ext cx="3888581" cy="90366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 / presenter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31862-37A9-4364-9D96-47810B11870D}"/>
              </a:ext>
            </a:extLst>
          </p:cNvPr>
          <p:cNvSpPr/>
          <p:nvPr userDrawn="1"/>
        </p:nvSpPr>
        <p:spPr>
          <a:xfrm>
            <a:off x="257175" y="303891"/>
            <a:ext cx="2095500" cy="69100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450"/>
              </a:spcAft>
            </a:pPr>
            <a:endParaRPr lang="en-US" sz="1800" err="1"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6A1CD-3FD6-4AD3-876A-75F060E88A2E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305990" y="4419841"/>
            <a:ext cx="959519" cy="232073"/>
          </a:xfrm>
        </p:spPr>
        <p:txBody>
          <a:bodyPr lIns="0"/>
          <a:lstStyle>
            <a:lvl1pPr algn="l"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260595-7C87-4D29-977E-EE25A0D9291A}"/>
              </a:ext>
            </a:extLst>
          </p:cNvPr>
          <p:cNvSpPr/>
          <p:nvPr userDrawn="1"/>
        </p:nvSpPr>
        <p:spPr>
          <a:xfrm>
            <a:off x="-1565966" y="1"/>
            <a:ext cx="1548121" cy="5148263"/>
          </a:xfrm>
          <a:custGeom>
            <a:avLst/>
            <a:gdLst>
              <a:gd name="connsiteX0" fmla="*/ 0 w 2064161"/>
              <a:gd name="connsiteY0" fmla="*/ 0 h 6858000"/>
              <a:gd name="connsiteX1" fmla="*/ 2002971 w 2064161"/>
              <a:gd name="connsiteY1" fmla="*/ 0 h 6858000"/>
              <a:gd name="connsiteX2" fmla="*/ 2002971 w 2064161"/>
              <a:gd name="connsiteY2" fmla="*/ 6447122 h 6858000"/>
              <a:gd name="connsiteX3" fmla="*/ 2064161 w 2064161"/>
              <a:gd name="connsiteY3" fmla="*/ 6538118 h 6858000"/>
              <a:gd name="connsiteX4" fmla="*/ 2002971 w 2064161"/>
              <a:gd name="connsiteY4" fmla="*/ 6629114 h 6858000"/>
              <a:gd name="connsiteX5" fmla="*/ 2002971 w 2064161"/>
              <a:gd name="connsiteY5" fmla="*/ 6858000 h 6858000"/>
              <a:gd name="connsiteX6" fmla="*/ 0 w 206416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161" h="6858000">
                <a:moveTo>
                  <a:pt x="0" y="0"/>
                </a:moveTo>
                <a:lnTo>
                  <a:pt x="2002971" y="0"/>
                </a:lnTo>
                <a:lnTo>
                  <a:pt x="2002971" y="6447122"/>
                </a:lnTo>
                <a:lnTo>
                  <a:pt x="2064161" y="6538118"/>
                </a:lnTo>
                <a:lnTo>
                  <a:pt x="2002971" y="6629114"/>
                </a:lnTo>
                <a:lnTo>
                  <a:pt x="200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rIns="108000" bIns="162000" rtlCol="0" anchor="b" anchorCtr="0">
            <a:noAutofit/>
          </a:bodyPr>
          <a:lstStyle/>
          <a:p>
            <a:pPr>
              <a:lnSpc>
                <a:spcPct val="100000"/>
              </a:lnSpc>
              <a:spcAft>
                <a:spcPts val="450"/>
              </a:spcAft>
            </a:pPr>
            <a:r>
              <a:rPr lang="en-GB" sz="1050">
                <a:solidFill>
                  <a:schemeClr val="tx1"/>
                </a:solidFill>
              </a:rPr>
              <a:t>Please ensure you have added the correct confidentiality statement. </a:t>
            </a:r>
          </a:p>
          <a:p>
            <a:pPr>
              <a:lnSpc>
                <a:spcPct val="100000"/>
              </a:lnSpc>
              <a:spcAft>
                <a:spcPts val="450"/>
              </a:spcAft>
            </a:pPr>
            <a:r>
              <a:rPr lang="en-GB" sz="1050">
                <a:solidFill>
                  <a:schemeClr val="tx1"/>
                </a:solidFill>
              </a:rPr>
              <a:t>Type the correct statement: </a:t>
            </a:r>
            <a:br>
              <a:rPr lang="en-GB" sz="1050">
                <a:solidFill>
                  <a:schemeClr val="accent1"/>
                </a:solidFill>
              </a:rPr>
            </a:br>
            <a:r>
              <a:rPr lang="en-GB" sz="1050">
                <a:solidFill>
                  <a:schemeClr val="accent1"/>
                </a:solidFill>
              </a:rPr>
              <a:t>‘</a:t>
            </a:r>
            <a:r>
              <a:rPr lang="en-GB" sz="1050" b="1" i="1">
                <a:solidFill>
                  <a:schemeClr val="accent1"/>
                </a:solidFill>
              </a:rPr>
              <a:t>Company Restricted’ </a:t>
            </a:r>
            <a:r>
              <a:rPr lang="en-GB" sz="1050" b="0">
                <a:solidFill>
                  <a:schemeClr val="tx1"/>
                </a:solidFill>
              </a:rPr>
              <a:t>or</a:t>
            </a:r>
            <a:r>
              <a:rPr lang="en-GB" sz="1050" b="1">
                <a:solidFill>
                  <a:schemeClr val="accent1"/>
                </a:solidFill>
              </a:rPr>
              <a:t> ‘</a:t>
            </a:r>
            <a:r>
              <a:rPr lang="en-GB" sz="1050" b="1" i="1">
                <a:solidFill>
                  <a:schemeClr val="accent1"/>
                </a:solidFill>
              </a:rPr>
              <a:t>Strictly Confidential’ </a:t>
            </a:r>
            <a:r>
              <a:rPr lang="en-GB" sz="1050" b="0" i="1">
                <a:solidFill>
                  <a:schemeClr val="tx1"/>
                </a:solidFill>
              </a:rPr>
              <a:t>.</a:t>
            </a:r>
            <a:r>
              <a:rPr lang="en-GB" sz="1050" b="1" i="1">
                <a:solidFill>
                  <a:schemeClr val="accent1"/>
                </a:solidFill>
              </a:rPr>
              <a:t> </a:t>
            </a:r>
            <a:r>
              <a:rPr lang="en-GB" sz="1050" b="0" i="0">
                <a:solidFill>
                  <a:schemeClr val="tx1"/>
                </a:solidFill>
              </a:rPr>
              <a:t>No statement is needed </a:t>
            </a:r>
            <a:br>
              <a:rPr lang="en-GB" sz="1050" b="0" i="0">
                <a:solidFill>
                  <a:schemeClr val="tx1"/>
                </a:solidFill>
              </a:rPr>
            </a:br>
            <a:r>
              <a:rPr lang="en-GB" sz="1050" b="0" i="0">
                <a:solidFill>
                  <a:schemeClr val="tx1"/>
                </a:solidFill>
              </a:rPr>
              <a:t>for public information. </a:t>
            </a:r>
            <a:endParaRPr lang="en-GB" sz="1050" b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809C05-E460-4D1A-BC84-C63C988F5D2D}"/>
              </a:ext>
            </a:extLst>
          </p:cNvPr>
          <p:cNvSpPr/>
          <p:nvPr userDrawn="1"/>
        </p:nvSpPr>
        <p:spPr>
          <a:xfrm>
            <a:off x="-1458520" y="2911443"/>
            <a:ext cx="314976" cy="3152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1800" b="1">
                <a:solidFill>
                  <a:schemeClr val="bg1"/>
                </a:solidFill>
                <a:latin typeface="+mn-lt"/>
              </a:rPr>
              <a:t>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68ED59-10F2-418A-8E8D-5A205AB6BDF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5992" y="4811153"/>
            <a:ext cx="3888581" cy="193955"/>
          </a:xfrm>
        </p:spPr>
        <p:txBody>
          <a:bodyPr lIns="0" tIns="36000" rIns="0" bIns="36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788"/>
            </a:lvl1pPr>
            <a:lvl2pPr marL="324000" indent="0">
              <a:buNone/>
              <a:defRPr sz="788"/>
            </a:lvl2pPr>
            <a:lvl3pPr marL="513000" indent="0">
              <a:buNone/>
              <a:defRPr sz="788"/>
            </a:lvl3pPr>
            <a:lvl4pPr marL="621000" indent="0">
              <a:buNone/>
              <a:defRPr sz="788"/>
            </a:lvl4pPr>
            <a:lvl5pPr marL="719550" indent="0">
              <a:buNone/>
              <a:defRPr sz="788"/>
            </a:lvl5pPr>
          </a:lstStyle>
          <a:p>
            <a:pPr lvl="0"/>
            <a:r>
              <a:rPr lang="en-US"/>
              <a:t>Click to add confidentiality statement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44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2" userDrawn="1">
          <p15:clr>
            <a:srgbClr val="C35EA4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05991" y="1176950"/>
            <a:ext cx="8532018" cy="2516073"/>
          </a:xfrm>
        </p:spPr>
        <p:txBody>
          <a:bodyPr>
            <a:spAutoFit/>
          </a:bodyPr>
          <a:lstStyle>
            <a:lvl1pPr>
              <a:defRPr/>
            </a:lvl1pPr>
            <a:lvl2pPr marL="432000" indent="-216000">
              <a:defRPr/>
            </a:lvl2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4888"/>
            <a:ext cx="7297340" cy="493375"/>
          </a:xfrm>
        </p:spPr>
        <p:txBody>
          <a:bodyPr anchor="b" anchorCtr="0">
            <a:noAutofit/>
          </a:bodyPr>
          <a:lstStyle>
            <a:lvl1pPr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412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43" userDrawn="1">
          <p15:clr>
            <a:srgbClr val="A4A3A4"/>
          </p15:clr>
        </p15:guide>
        <p15:guide id="2" pos="1097" userDrawn="1">
          <p15:clr>
            <a:srgbClr val="A4A3A4"/>
          </p15:clr>
        </p15:guide>
        <p15:guide id="3" pos="1949" userDrawn="1">
          <p15:clr>
            <a:srgbClr val="A4A3A4"/>
          </p15:clr>
        </p15:guide>
        <p15:guide id="4" pos="2002" userDrawn="1">
          <p15:clr>
            <a:srgbClr val="A4A3A4"/>
          </p15:clr>
        </p15:guide>
        <p15:guide id="5" pos="2853" userDrawn="1">
          <p15:clr>
            <a:srgbClr val="A4A3A4"/>
          </p15:clr>
        </p15:guide>
        <p15:guide id="6" pos="2907" userDrawn="1">
          <p15:clr>
            <a:srgbClr val="A4A3A4"/>
          </p15:clr>
        </p15:guide>
        <p15:guide id="7" pos="3757" userDrawn="1">
          <p15:clr>
            <a:srgbClr val="A4A3A4"/>
          </p15:clr>
        </p15:guide>
        <p15:guide id="8" pos="3812" userDrawn="1">
          <p15:clr>
            <a:srgbClr val="A4A3A4"/>
          </p15:clr>
        </p15:guide>
        <p15:guide id="9" pos="4661" userDrawn="1">
          <p15:clr>
            <a:srgbClr val="A4A3A4"/>
          </p15:clr>
        </p15:guide>
        <p15:guide id="10" pos="4716" userDrawn="1">
          <p15:clr>
            <a:srgbClr val="A4A3A4"/>
          </p15:clr>
        </p15:guide>
        <p15:guide id="11" orient="horz" pos="668" userDrawn="1">
          <p15:clr>
            <a:srgbClr val="C35EA4"/>
          </p15:clr>
        </p15:guide>
        <p15:guide id="12" orient="horz" pos="736" userDrawn="1">
          <p15:clr>
            <a:srgbClr val="C35EA4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 L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D0FA13F-5B1F-4795-B0E7-3E97B5D8E0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-1"/>
            <a:ext cx="2906543" cy="3251033"/>
          </a:xfrm>
          <a:custGeom>
            <a:avLst/>
            <a:gdLst>
              <a:gd name="connsiteX0" fmla="*/ 417122 w 3875391"/>
              <a:gd name="connsiteY0" fmla="*/ 0 h 4330700"/>
              <a:gd name="connsiteX1" fmla="*/ 2700571 w 3875391"/>
              <a:gd name="connsiteY1" fmla="*/ 0 h 4330700"/>
              <a:gd name="connsiteX2" fmla="*/ 2854048 w 3875391"/>
              <a:gd name="connsiteY2" fmla="*/ 93240 h 4330700"/>
              <a:gd name="connsiteX3" fmla="*/ 3875391 w 3875391"/>
              <a:gd name="connsiteY3" fmla="*/ 2014156 h 4330700"/>
              <a:gd name="connsiteX4" fmla="*/ 3479762 w 3875391"/>
              <a:gd name="connsiteY4" fmla="*/ 3309358 h 4330700"/>
              <a:gd name="connsiteX5" fmla="*/ 3457575 w 3875391"/>
              <a:gd name="connsiteY5" fmla="*/ 3339027 h 4330700"/>
              <a:gd name="connsiteX6" fmla="*/ 3457575 w 3875391"/>
              <a:gd name="connsiteY6" fmla="*/ 3343274 h 4330700"/>
              <a:gd name="connsiteX7" fmla="*/ 3454399 w 3875391"/>
              <a:gd name="connsiteY7" fmla="*/ 3343274 h 4330700"/>
              <a:gd name="connsiteX8" fmla="*/ 3346405 w 3875391"/>
              <a:gd name="connsiteY8" fmla="*/ 3487693 h 4330700"/>
              <a:gd name="connsiteX9" fmla="*/ 1558846 w 3875391"/>
              <a:gd name="connsiteY9" fmla="*/ 4330700 h 4330700"/>
              <a:gd name="connsiteX10" fmla="*/ 85309 w 3875391"/>
              <a:gd name="connsiteY10" fmla="*/ 3801714 h 4330700"/>
              <a:gd name="connsiteX11" fmla="*/ 0 w 3875391"/>
              <a:gd name="connsiteY11" fmla="*/ 3724180 h 4330700"/>
              <a:gd name="connsiteX12" fmla="*/ 0 w 3875391"/>
              <a:gd name="connsiteY12" fmla="*/ 304131 h 4330700"/>
              <a:gd name="connsiteX13" fmla="*/ 85309 w 3875391"/>
              <a:gd name="connsiteY13" fmla="*/ 226597 h 4330700"/>
              <a:gd name="connsiteX14" fmla="*/ 263644 w 3875391"/>
              <a:gd name="connsiteY14" fmla="*/ 93240 h 43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5391" h="4330700">
                <a:moveTo>
                  <a:pt x="417122" y="0"/>
                </a:moveTo>
                <a:lnTo>
                  <a:pt x="2700571" y="0"/>
                </a:lnTo>
                <a:lnTo>
                  <a:pt x="2854048" y="93240"/>
                </a:lnTo>
                <a:cubicBezTo>
                  <a:pt x="3470253" y="509540"/>
                  <a:pt x="3875391" y="1214535"/>
                  <a:pt x="3875391" y="2014156"/>
                </a:cubicBezTo>
                <a:cubicBezTo>
                  <a:pt x="3875391" y="2493928"/>
                  <a:pt x="3729542" y="2939635"/>
                  <a:pt x="3479762" y="3309358"/>
                </a:cubicBezTo>
                <a:lnTo>
                  <a:pt x="3457575" y="3339027"/>
                </a:lnTo>
                <a:lnTo>
                  <a:pt x="3457575" y="3343274"/>
                </a:lnTo>
                <a:lnTo>
                  <a:pt x="3454399" y="3343274"/>
                </a:lnTo>
                <a:lnTo>
                  <a:pt x="3346405" y="3487693"/>
                </a:lnTo>
                <a:cubicBezTo>
                  <a:pt x="2921516" y="4002539"/>
                  <a:pt x="2278504" y="4330700"/>
                  <a:pt x="1558846" y="4330700"/>
                </a:cubicBezTo>
                <a:cubicBezTo>
                  <a:pt x="999112" y="4330700"/>
                  <a:pt x="485745" y="4132183"/>
                  <a:pt x="85309" y="3801714"/>
                </a:cubicBezTo>
                <a:lnTo>
                  <a:pt x="0" y="3724180"/>
                </a:lnTo>
                <a:lnTo>
                  <a:pt x="0" y="304131"/>
                </a:lnTo>
                <a:lnTo>
                  <a:pt x="85309" y="226597"/>
                </a:lnTo>
                <a:cubicBezTo>
                  <a:pt x="142514" y="179387"/>
                  <a:pt x="202023" y="134871"/>
                  <a:pt x="263644" y="9324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360000" bIns="360000" anchor="ctr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40238-DCC8-4532-9AE6-EB7C834F336E}"/>
              </a:ext>
            </a:extLst>
          </p:cNvPr>
          <p:cNvCxnSpPr>
            <a:cxnSpLocks/>
          </p:cNvCxnSpPr>
          <p:nvPr userDrawn="1"/>
        </p:nvCxnSpPr>
        <p:spPr>
          <a:xfrm>
            <a:off x="2655094" y="2800219"/>
            <a:ext cx="0" cy="18613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4EBE2-41F7-48F4-B525-605699ECF92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78969" y="303891"/>
            <a:ext cx="5659040" cy="43509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 marL="473175" indent="-257175">
              <a:lnSpc>
                <a:spcPct val="100000"/>
              </a:lnSpc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4000" indent="-162000">
              <a:lnSpc>
                <a:spcPct val="100000"/>
              </a:lnSpc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162000">
              <a:lnSpc>
                <a:spcPct val="100000"/>
              </a:lnSpc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marL="432000" marR="0" lvl="1" indent="-216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</a:pPr>
            <a:r>
              <a:rPr lang="en-US"/>
              <a:t>Second level</a:t>
            </a:r>
          </a:p>
          <a:p>
            <a:pPr marL="594000" lvl="2" indent="-162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729000" lvl="3" indent="-162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9C580CE-4074-4379-8D68-E5118B13A13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C25B5D-B685-4B55-8498-3486110FDCF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96">
            <a:extLst>
              <a:ext uri="{FF2B5EF4-FFF2-40B4-BE49-F238E27FC236}">
                <a16:creationId xmlns:a16="http://schemas.microsoft.com/office/drawing/2014/main" id="{DFE25DB2-F58D-4AD2-B640-7A1061569FF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4888"/>
            <a:ext cx="7297340" cy="49337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290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73" userDrawn="1">
          <p15:clr>
            <a:srgbClr val="C35EA4"/>
          </p15:clr>
        </p15:guide>
        <p15:guide id="5" pos="1996" userDrawn="1">
          <p15:clr>
            <a:srgbClr val="C35EA4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447ADDD-920E-4BEB-819B-9759B3CF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4171951" cy="5148263"/>
          </a:xfrm>
          <a:custGeom>
            <a:avLst/>
            <a:gdLst>
              <a:gd name="connsiteX0" fmla="*/ 0 w 5562601"/>
              <a:gd name="connsiteY0" fmla="*/ 0 h 6858000"/>
              <a:gd name="connsiteX1" fmla="*/ 3124199 w 5562601"/>
              <a:gd name="connsiteY1" fmla="*/ 0 h 6858000"/>
              <a:gd name="connsiteX2" fmla="*/ 3694793 w 5562601"/>
              <a:gd name="connsiteY2" fmla="*/ 0 h 6858000"/>
              <a:gd name="connsiteX3" fmla="*/ 3762493 w 5562601"/>
              <a:gd name="connsiteY3" fmla="*/ 43402 h 6858000"/>
              <a:gd name="connsiteX4" fmla="*/ 5562601 w 5562601"/>
              <a:gd name="connsiteY4" fmla="*/ 3429000 h 6858000"/>
              <a:gd name="connsiteX5" fmla="*/ 3762493 w 5562601"/>
              <a:gd name="connsiteY5" fmla="*/ 6814598 h 6858000"/>
              <a:gd name="connsiteX6" fmla="*/ 3694792 w 5562601"/>
              <a:gd name="connsiteY6" fmla="*/ 6858000 h 6858000"/>
              <a:gd name="connsiteX7" fmla="*/ 0 w 5562601"/>
              <a:gd name="connsiteY7" fmla="*/ 6858000 h 6858000"/>
              <a:gd name="connsiteX8" fmla="*/ 0 w 5562601"/>
              <a:gd name="connsiteY8" fmla="*/ 2601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2601" h="6858000">
                <a:moveTo>
                  <a:pt x="0" y="0"/>
                </a:moveTo>
                <a:lnTo>
                  <a:pt x="3124199" y="0"/>
                </a:lnTo>
                <a:lnTo>
                  <a:pt x="3694793" y="0"/>
                </a:lnTo>
                <a:lnTo>
                  <a:pt x="3762493" y="43402"/>
                </a:lnTo>
                <a:cubicBezTo>
                  <a:pt x="4848549" y="777127"/>
                  <a:pt x="5562601" y="2019676"/>
                  <a:pt x="5562601" y="3429000"/>
                </a:cubicBezTo>
                <a:cubicBezTo>
                  <a:pt x="5562601" y="4838325"/>
                  <a:pt x="4848549" y="6080873"/>
                  <a:pt x="3762493" y="6814598"/>
                </a:cubicBezTo>
                <a:lnTo>
                  <a:pt x="3694792" y="6858000"/>
                </a:lnTo>
                <a:lnTo>
                  <a:pt x="0" y="6858000"/>
                </a:lnTo>
                <a:lnTo>
                  <a:pt x="0" y="260168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2160000" bIns="2880000" anchor="b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</a:t>
            </a:r>
            <a:br>
              <a:rPr lang="en-US"/>
            </a:br>
            <a:r>
              <a:rPr lang="en-US"/>
              <a:t>section title here</a:t>
            </a:r>
            <a:endParaRPr lang="en-GB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9A77974F-FF01-4E3F-957B-CC5A44F8CE16}"/>
              </a:ext>
            </a:extLst>
          </p:cNvPr>
          <p:cNvSpPr txBox="1">
            <a:spLocks/>
          </p:cNvSpPr>
          <p:nvPr userDrawn="1"/>
        </p:nvSpPr>
        <p:spPr>
          <a:xfrm>
            <a:off x="8697863" y="4732378"/>
            <a:ext cx="221109" cy="26657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20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AE4F3-AAA3-4B8D-A01A-1FF9B8F9F42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1071" y="648425"/>
            <a:ext cx="902369" cy="903204"/>
          </a:xfrm>
          <a:prstGeom prst="ellipse">
            <a:avLst/>
          </a:prstGeom>
          <a:solidFill>
            <a:schemeClr val="bg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5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758FA1-2B23-4C7E-97FD-FBA94AB385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1469" y="3203364"/>
            <a:ext cx="2759189" cy="142380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Click to add subtitle / presenter name(s)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486192A-3DB1-49EB-9B2C-D5E68AF24B1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771094" y="-1"/>
            <a:ext cx="6372906" cy="5148264"/>
          </a:xfrm>
          <a:custGeom>
            <a:avLst/>
            <a:gdLst>
              <a:gd name="connsiteX0" fmla="*/ 8001617 w 8497208"/>
              <a:gd name="connsiteY0" fmla="*/ 6414717 h 6858001"/>
              <a:gd name="connsiteX1" fmla="*/ 7980570 w 8497208"/>
              <a:gd name="connsiteY1" fmla="*/ 6439539 h 6858001"/>
              <a:gd name="connsiteX2" fmla="*/ 8034470 w 8497208"/>
              <a:gd name="connsiteY2" fmla="*/ 6517076 h 6858001"/>
              <a:gd name="connsiteX3" fmla="*/ 8090937 w 8497208"/>
              <a:gd name="connsiteY3" fmla="*/ 6510166 h 6858001"/>
              <a:gd name="connsiteX4" fmla="*/ 8091707 w 8497208"/>
              <a:gd name="connsiteY4" fmla="*/ 6506072 h 6858001"/>
              <a:gd name="connsiteX5" fmla="*/ 8095814 w 8497208"/>
              <a:gd name="connsiteY5" fmla="*/ 6478435 h 6858001"/>
              <a:gd name="connsiteX6" fmla="*/ 8062447 w 8497208"/>
              <a:gd name="connsiteY6" fmla="*/ 6464105 h 6858001"/>
              <a:gd name="connsiteX7" fmla="*/ 8064757 w 8497208"/>
              <a:gd name="connsiteY7" fmla="*/ 6499675 h 6858001"/>
              <a:gd name="connsiteX8" fmla="*/ 8064757 w 8497208"/>
              <a:gd name="connsiteY8" fmla="*/ 6504025 h 6858001"/>
              <a:gd name="connsiteX9" fmla="*/ 8048330 w 8497208"/>
              <a:gd name="connsiteY9" fmla="*/ 6515029 h 6858001"/>
              <a:gd name="connsiteX10" fmla="*/ 7993147 w 8497208"/>
              <a:gd name="connsiteY10" fmla="*/ 6433142 h 6858001"/>
              <a:gd name="connsiteX11" fmla="*/ 7994430 w 8497208"/>
              <a:gd name="connsiteY11" fmla="*/ 6431862 h 6858001"/>
              <a:gd name="connsiteX12" fmla="*/ 7995200 w 8497208"/>
              <a:gd name="connsiteY12" fmla="*/ 6432374 h 6858001"/>
              <a:gd name="connsiteX13" fmla="*/ 7995457 w 8497208"/>
              <a:gd name="connsiteY13" fmla="*/ 6432374 h 6858001"/>
              <a:gd name="connsiteX14" fmla="*/ 8062190 w 8497208"/>
              <a:gd name="connsiteY14" fmla="*/ 6459499 h 6858001"/>
              <a:gd name="connsiteX15" fmla="*/ 8096071 w 8497208"/>
              <a:gd name="connsiteY15" fmla="*/ 6474085 h 6858001"/>
              <a:gd name="connsiteX16" fmla="*/ 8122764 w 8497208"/>
              <a:gd name="connsiteY16" fmla="*/ 6486880 h 6858001"/>
              <a:gd name="connsiteX17" fmla="*/ 8134828 w 8497208"/>
              <a:gd name="connsiteY17" fmla="*/ 6503513 h 6858001"/>
              <a:gd name="connsiteX18" fmla="*/ 7984933 w 8497208"/>
              <a:gd name="connsiteY18" fmla="*/ 6615084 h 6858001"/>
              <a:gd name="connsiteX19" fmla="*/ 7984420 w 8497208"/>
              <a:gd name="connsiteY19" fmla="*/ 6615596 h 6858001"/>
              <a:gd name="connsiteX20" fmla="*/ 7983393 w 8497208"/>
              <a:gd name="connsiteY20" fmla="*/ 6617131 h 6858001"/>
              <a:gd name="connsiteX21" fmla="*/ 7983137 w 8497208"/>
              <a:gd name="connsiteY21" fmla="*/ 6617643 h 6858001"/>
              <a:gd name="connsiteX22" fmla="*/ 7978517 w 8497208"/>
              <a:gd name="connsiteY22" fmla="*/ 6631717 h 6858001"/>
              <a:gd name="connsiteX23" fmla="*/ 7997253 w 8497208"/>
              <a:gd name="connsiteY23" fmla="*/ 6655260 h 6858001"/>
              <a:gd name="connsiteX24" fmla="*/ 8009830 w 8497208"/>
              <a:gd name="connsiteY24" fmla="*/ 6657563 h 6858001"/>
              <a:gd name="connsiteX25" fmla="*/ 8012397 w 8497208"/>
              <a:gd name="connsiteY25" fmla="*/ 6657819 h 6858001"/>
              <a:gd name="connsiteX26" fmla="*/ 8136881 w 8497208"/>
              <a:gd name="connsiteY26" fmla="*/ 6633253 h 6858001"/>
              <a:gd name="connsiteX27" fmla="*/ 8146378 w 8497208"/>
              <a:gd name="connsiteY27" fmla="*/ 6607407 h 6858001"/>
              <a:gd name="connsiteX28" fmla="*/ 8103001 w 8497208"/>
              <a:gd name="connsiteY28" fmla="*/ 6582073 h 6858001"/>
              <a:gd name="connsiteX29" fmla="*/ 8093761 w 8497208"/>
              <a:gd name="connsiteY29" fmla="*/ 6588215 h 6858001"/>
              <a:gd name="connsiteX30" fmla="*/ 8128411 w 8497208"/>
              <a:gd name="connsiteY30" fmla="*/ 6611246 h 6858001"/>
              <a:gd name="connsiteX31" fmla="*/ 8126614 w 8497208"/>
              <a:gd name="connsiteY31" fmla="*/ 6614828 h 6858001"/>
              <a:gd name="connsiteX32" fmla="*/ 8124304 w 8497208"/>
              <a:gd name="connsiteY32" fmla="*/ 6614828 h 6858001"/>
              <a:gd name="connsiteX33" fmla="*/ 8047817 w 8497208"/>
              <a:gd name="connsiteY33" fmla="*/ 6619946 h 6858001"/>
              <a:gd name="connsiteX34" fmla="*/ 8040630 w 8497208"/>
              <a:gd name="connsiteY34" fmla="*/ 6620202 h 6858001"/>
              <a:gd name="connsiteX35" fmla="*/ 8052437 w 8497208"/>
              <a:gd name="connsiteY35" fmla="*/ 6610734 h 6858001"/>
              <a:gd name="connsiteX36" fmla="*/ 8173841 w 8497208"/>
              <a:gd name="connsiteY36" fmla="*/ 6529615 h 6858001"/>
              <a:gd name="connsiteX37" fmla="*/ 8144068 w 8497208"/>
              <a:gd name="connsiteY37" fmla="*/ 6452334 h 6858001"/>
              <a:gd name="connsiteX38" fmla="*/ 8001617 w 8497208"/>
              <a:gd name="connsiteY38" fmla="*/ 6414717 h 6858001"/>
              <a:gd name="connsiteX39" fmla="*/ 8063182 w 8497208"/>
              <a:gd name="connsiteY39" fmla="*/ 6306559 h 6858001"/>
              <a:gd name="connsiteX40" fmla="*/ 7947246 w 8497208"/>
              <a:gd name="connsiteY40" fmla="*/ 6409920 h 6858001"/>
              <a:gd name="connsiteX41" fmla="*/ 7903898 w 8497208"/>
              <a:gd name="connsiteY41" fmla="*/ 6477718 h 6858001"/>
              <a:gd name="connsiteX42" fmla="*/ 7922109 w 8497208"/>
              <a:gd name="connsiteY42" fmla="*/ 6498186 h 6858001"/>
              <a:gd name="connsiteX43" fmla="*/ 8041380 w 8497208"/>
              <a:gd name="connsiteY43" fmla="*/ 6559844 h 6858001"/>
              <a:gd name="connsiteX44" fmla="*/ 8050870 w 8497208"/>
              <a:gd name="connsiteY44" fmla="*/ 6553960 h 6858001"/>
              <a:gd name="connsiteX45" fmla="*/ 7945194 w 8497208"/>
              <a:gd name="connsiteY45" fmla="*/ 6495627 h 6858001"/>
              <a:gd name="connsiteX46" fmla="*/ 7928778 w 8497208"/>
              <a:gd name="connsiteY46" fmla="*/ 6480277 h 6858001"/>
              <a:gd name="connsiteX47" fmla="*/ 7958019 w 8497208"/>
              <a:gd name="connsiteY47" fmla="*/ 6449575 h 6858001"/>
              <a:gd name="connsiteX48" fmla="*/ 7974178 w 8497208"/>
              <a:gd name="connsiteY48" fmla="*/ 6433457 h 6858001"/>
              <a:gd name="connsiteX49" fmla="*/ 7976230 w 8497208"/>
              <a:gd name="connsiteY49" fmla="*/ 6416827 h 6858001"/>
              <a:gd name="connsiteX50" fmla="*/ 7997263 w 8497208"/>
              <a:gd name="connsiteY50" fmla="*/ 6410176 h 6858001"/>
              <a:gd name="connsiteX51" fmla="*/ 8024964 w 8497208"/>
              <a:gd name="connsiteY51" fmla="*/ 6382289 h 6858001"/>
              <a:gd name="connsiteX52" fmla="*/ 8047536 w 8497208"/>
              <a:gd name="connsiteY52" fmla="*/ 6364635 h 6858001"/>
              <a:gd name="connsiteX53" fmla="*/ 8053948 w 8497208"/>
              <a:gd name="connsiteY53" fmla="*/ 6376916 h 6858001"/>
              <a:gd name="connsiteX54" fmla="*/ 8058822 w 8497208"/>
              <a:gd name="connsiteY54" fmla="*/ 6421688 h 6858001"/>
              <a:gd name="connsiteX55" fmla="*/ 8097296 w 8497208"/>
              <a:gd name="connsiteY55" fmla="*/ 6432434 h 6858001"/>
              <a:gd name="connsiteX56" fmla="*/ 8063182 w 8497208"/>
              <a:gd name="connsiteY56" fmla="*/ 6306559 h 6858001"/>
              <a:gd name="connsiteX57" fmla="*/ 4802415 w 8497208"/>
              <a:gd name="connsiteY57" fmla="*/ 0 h 6858001"/>
              <a:gd name="connsiteX58" fmla="*/ 5373009 w 8497208"/>
              <a:gd name="connsiteY58" fmla="*/ 0 h 6858001"/>
              <a:gd name="connsiteX59" fmla="*/ 8497208 w 8497208"/>
              <a:gd name="connsiteY59" fmla="*/ 0 h 6858001"/>
              <a:gd name="connsiteX60" fmla="*/ 8497208 w 8497208"/>
              <a:gd name="connsiteY60" fmla="*/ 1 h 6858001"/>
              <a:gd name="connsiteX61" fmla="*/ 8497208 w 8497208"/>
              <a:gd name="connsiteY61" fmla="*/ 2601686 h 6858001"/>
              <a:gd name="connsiteX62" fmla="*/ 8497208 w 8497208"/>
              <a:gd name="connsiteY62" fmla="*/ 6858000 h 6858001"/>
              <a:gd name="connsiteX63" fmla="*/ 8497208 w 8497208"/>
              <a:gd name="connsiteY63" fmla="*/ 6858001 h 6858001"/>
              <a:gd name="connsiteX64" fmla="*/ 0 w 8497208"/>
              <a:gd name="connsiteY64" fmla="*/ 6858001 h 6858001"/>
              <a:gd name="connsiteX65" fmla="*/ 67701 w 8497208"/>
              <a:gd name="connsiteY65" fmla="*/ 6814599 h 6858001"/>
              <a:gd name="connsiteX66" fmla="*/ 1867809 w 8497208"/>
              <a:gd name="connsiteY66" fmla="*/ 3429001 h 6858001"/>
              <a:gd name="connsiteX67" fmla="*/ 67701 w 8497208"/>
              <a:gd name="connsiteY67" fmla="*/ 43403 h 6858001"/>
              <a:gd name="connsiteX68" fmla="*/ 1 w 8497208"/>
              <a:gd name="connsiteY68" fmla="*/ 1 h 6858001"/>
              <a:gd name="connsiteX69" fmla="*/ 4802413 w 8497208"/>
              <a:gd name="connsiteY69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8497208" h="6858001">
                <a:moveTo>
                  <a:pt x="8001617" y="6414717"/>
                </a:moveTo>
                <a:cubicBezTo>
                  <a:pt x="7980570" y="6411902"/>
                  <a:pt x="7972100" y="6419579"/>
                  <a:pt x="7980570" y="6439539"/>
                </a:cubicBezTo>
                <a:cubicBezTo>
                  <a:pt x="7989297" y="6459243"/>
                  <a:pt x="8011370" y="6492254"/>
                  <a:pt x="8034470" y="6517076"/>
                </a:cubicBezTo>
                <a:cubicBezTo>
                  <a:pt x="8057827" y="6541642"/>
                  <a:pt x="8082981" y="6548551"/>
                  <a:pt x="8090937" y="6510166"/>
                </a:cubicBezTo>
                <a:cubicBezTo>
                  <a:pt x="8091194" y="6508887"/>
                  <a:pt x="8091451" y="6507608"/>
                  <a:pt x="8091707" y="6506072"/>
                </a:cubicBezTo>
                <a:cubicBezTo>
                  <a:pt x="8093504" y="6496348"/>
                  <a:pt x="8095044" y="6486880"/>
                  <a:pt x="8095814" y="6478435"/>
                </a:cubicBezTo>
                <a:cubicBezTo>
                  <a:pt x="8085547" y="6473829"/>
                  <a:pt x="8073997" y="6468967"/>
                  <a:pt x="8062447" y="6464105"/>
                </a:cubicBezTo>
                <a:cubicBezTo>
                  <a:pt x="8063217" y="6472806"/>
                  <a:pt x="8064244" y="6487904"/>
                  <a:pt x="8064757" y="6499675"/>
                </a:cubicBezTo>
                <a:cubicBezTo>
                  <a:pt x="8064757" y="6500954"/>
                  <a:pt x="8064757" y="6502490"/>
                  <a:pt x="8064757" y="6504025"/>
                </a:cubicBezTo>
                <a:cubicBezTo>
                  <a:pt x="8065527" y="6522705"/>
                  <a:pt x="8059110" y="6522705"/>
                  <a:pt x="8048330" y="6515029"/>
                </a:cubicBezTo>
                <a:cubicBezTo>
                  <a:pt x="8035754" y="6506072"/>
                  <a:pt x="7997510" y="6455661"/>
                  <a:pt x="7993147" y="6433142"/>
                </a:cubicBezTo>
                <a:cubicBezTo>
                  <a:pt x="7992890" y="6431862"/>
                  <a:pt x="7993660" y="6431606"/>
                  <a:pt x="7994430" y="6431862"/>
                </a:cubicBezTo>
                <a:cubicBezTo>
                  <a:pt x="7994687" y="6432118"/>
                  <a:pt x="7994943" y="6432118"/>
                  <a:pt x="7995200" y="6432374"/>
                </a:cubicBezTo>
                <a:cubicBezTo>
                  <a:pt x="7995200" y="6432374"/>
                  <a:pt x="7995200" y="6432374"/>
                  <a:pt x="7995457" y="6432374"/>
                </a:cubicBezTo>
                <a:cubicBezTo>
                  <a:pt x="8003927" y="6435701"/>
                  <a:pt x="8032930" y="6447216"/>
                  <a:pt x="8062190" y="6459499"/>
                </a:cubicBezTo>
                <a:cubicBezTo>
                  <a:pt x="8073741" y="6464361"/>
                  <a:pt x="8085547" y="6469479"/>
                  <a:pt x="8096071" y="6474085"/>
                </a:cubicBezTo>
                <a:cubicBezTo>
                  <a:pt x="8106594" y="6478691"/>
                  <a:pt x="8115834" y="6483297"/>
                  <a:pt x="8122764" y="6486880"/>
                </a:cubicBezTo>
                <a:cubicBezTo>
                  <a:pt x="8135341" y="6493533"/>
                  <a:pt x="8140218" y="6498139"/>
                  <a:pt x="8134828" y="6503513"/>
                </a:cubicBezTo>
                <a:cubicBezTo>
                  <a:pt x="8108647" y="6530382"/>
                  <a:pt x="8016504" y="6568255"/>
                  <a:pt x="7984933" y="6615084"/>
                </a:cubicBezTo>
                <a:cubicBezTo>
                  <a:pt x="7984933" y="6615084"/>
                  <a:pt x="7984677" y="6615340"/>
                  <a:pt x="7984420" y="6615596"/>
                </a:cubicBezTo>
                <a:cubicBezTo>
                  <a:pt x="7984163" y="6616108"/>
                  <a:pt x="7983650" y="6616619"/>
                  <a:pt x="7983393" y="6617131"/>
                </a:cubicBezTo>
                <a:cubicBezTo>
                  <a:pt x="7983393" y="6617387"/>
                  <a:pt x="7983393" y="6617643"/>
                  <a:pt x="7983137" y="6617643"/>
                </a:cubicBezTo>
                <a:cubicBezTo>
                  <a:pt x="7981597" y="6620714"/>
                  <a:pt x="7979287" y="6625576"/>
                  <a:pt x="7978517" y="6631717"/>
                </a:cubicBezTo>
                <a:cubicBezTo>
                  <a:pt x="7977233" y="6641953"/>
                  <a:pt x="7982623" y="6651421"/>
                  <a:pt x="7997253" y="6655260"/>
                </a:cubicBezTo>
                <a:cubicBezTo>
                  <a:pt x="8001103" y="6656283"/>
                  <a:pt x="8005210" y="6657051"/>
                  <a:pt x="8009830" y="6657563"/>
                </a:cubicBezTo>
                <a:cubicBezTo>
                  <a:pt x="8010600" y="6657819"/>
                  <a:pt x="8011627" y="6657819"/>
                  <a:pt x="8012397" y="6657819"/>
                </a:cubicBezTo>
                <a:cubicBezTo>
                  <a:pt x="8040887" y="6659098"/>
                  <a:pt x="8114551" y="6642977"/>
                  <a:pt x="8136881" y="6633253"/>
                </a:cubicBezTo>
                <a:cubicBezTo>
                  <a:pt x="8159981" y="6623017"/>
                  <a:pt x="8153051" y="6612781"/>
                  <a:pt x="8146378" y="6607407"/>
                </a:cubicBezTo>
                <a:cubicBezTo>
                  <a:pt x="8141244" y="6603313"/>
                  <a:pt x="8115577" y="6588983"/>
                  <a:pt x="8103001" y="6582073"/>
                </a:cubicBezTo>
                <a:cubicBezTo>
                  <a:pt x="8099664" y="6584376"/>
                  <a:pt x="8097097" y="6585912"/>
                  <a:pt x="8093761" y="6588215"/>
                </a:cubicBezTo>
                <a:cubicBezTo>
                  <a:pt x="8115064" y="6601010"/>
                  <a:pt x="8123534" y="6607407"/>
                  <a:pt x="8128411" y="6611246"/>
                </a:cubicBezTo>
                <a:cubicBezTo>
                  <a:pt x="8130464" y="6612781"/>
                  <a:pt x="8129438" y="6614572"/>
                  <a:pt x="8126614" y="6614828"/>
                </a:cubicBezTo>
                <a:cubicBezTo>
                  <a:pt x="8125844" y="6614828"/>
                  <a:pt x="8125074" y="6614828"/>
                  <a:pt x="8124304" y="6614828"/>
                </a:cubicBezTo>
                <a:cubicBezTo>
                  <a:pt x="8104027" y="6616364"/>
                  <a:pt x="8065784" y="6618922"/>
                  <a:pt x="8047817" y="6619946"/>
                </a:cubicBezTo>
                <a:cubicBezTo>
                  <a:pt x="8045250" y="6620202"/>
                  <a:pt x="8042170" y="6620202"/>
                  <a:pt x="8040630" y="6620202"/>
                </a:cubicBezTo>
                <a:cubicBezTo>
                  <a:pt x="8044994" y="6616108"/>
                  <a:pt x="8049870" y="6612525"/>
                  <a:pt x="8052437" y="6610734"/>
                </a:cubicBezTo>
                <a:cubicBezTo>
                  <a:pt x="8090937" y="6583609"/>
                  <a:pt x="8154848" y="6545736"/>
                  <a:pt x="8173841" y="6529615"/>
                </a:cubicBezTo>
                <a:cubicBezTo>
                  <a:pt x="8187701" y="6517587"/>
                  <a:pt x="8225688" y="6480994"/>
                  <a:pt x="8144068" y="6452334"/>
                </a:cubicBezTo>
                <a:cubicBezTo>
                  <a:pt x="8120711" y="6444401"/>
                  <a:pt x="8062704" y="6422906"/>
                  <a:pt x="8001617" y="6414717"/>
                </a:cubicBezTo>
                <a:close/>
                <a:moveTo>
                  <a:pt x="8063182" y="6306559"/>
                </a:moveTo>
                <a:cubicBezTo>
                  <a:pt x="8043432" y="6304000"/>
                  <a:pt x="8013678" y="6328817"/>
                  <a:pt x="7947246" y="6409920"/>
                </a:cubicBezTo>
                <a:cubicBezTo>
                  <a:pt x="7934934" y="6424759"/>
                  <a:pt x="7906206" y="6461088"/>
                  <a:pt x="7903898" y="6477718"/>
                </a:cubicBezTo>
                <a:cubicBezTo>
                  <a:pt x="7902359" y="6489487"/>
                  <a:pt x="7914927" y="6494604"/>
                  <a:pt x="7922109" y="6498186"/>
                </a:cubicBezTo>
                <a:cubicBezTo>
                  <a:pt x="7928778" y="6501768"/>
                  <a:pt x="8005727" y="6539888"/>
                  <a:pt x="8041380" y="6559844"/>
                </a:cubicBezTo>
                <a:cubicBezTo>
                  <a:pt x="8044458" y="6557797"/>
                  <a:pt x="8047536" y="6555751"/>
                  <a:pt x="8050870" y="6553960"/>
                </a:cubicBezTo>
                <a:cubicBezTo>
                  <a:pt x="8029581" y="6542447"/>
                  <a:pt x="7969561" y="6510211"/>
                  <a:pt x="7945194" y="6495627"/>
                </a:cubicBezTo>
                <a:cubicBezTo>
                  <a:pt x="7935190" y="6489743"/>
                  <a:pt x="7928265" y="6484882"/>
                  <a:pt x="7928778" y="6480277"/>
                </a:cubicBezTo>
                <a:cubicBezTo>
                  <a:pt x="7929548" y="6474648"/>
                  <a:pt x="7944168" y="6463391"/>
                  <a:pt x="7958019" y="6449575"/>
                </a:cubicBezTo>
                <a:cubicBezTo>
                  <a:pt x="7961610" y="6445994"/>
                  <a:pt x="7967509" y="6440109"/>
                  <a:pt x="7974178" y="6433457"/>
                </a:cubicBezTo>
                <a:cubicBezTo>
                  <a:pt x="7972382" y="6426550"/>
                  <a:pt x="7973152" y="6420921"/>
                  <a:pt x="7976230" y="6416827"/>
                </a:cubicBezTo>
                <a:cubicBezTo>
                  <a:pt x="7980077" y="6411711"/>
                  <a:pt x="7987003" y="6409664"/>
                  <a:pt x="7997263" y="6410176"/>
                </a:cubicBezTo>
                <a:cubicBezTo>
                  <a:pt x="8009831" y="6397639"/>
                  <a:pt x="8021117" y="6386382"/>
                  <a:pt x="8024964" y="6382289"/>
                </a:cubicBezTo>
                <a:cubicBezTo>
                  <a:pt x="8033941" y="6373334"/>
                  <a:pt x="8043432" y="6364124"/>
                  <a:pt x="8047536" y="6364635"/>
                </a:cubicBezTo>
                <a:cubicBezTo>
                  <a:pt x="8050870" y="6365147"/>
                  <a:pt x="8052666" y="6368217"/>
                  <a:pt x="8053948" y="6376916"/>
                </a:cubicBezTo>
                <a:cubicBezTo>
                  <a:pt x="8054974" y="6384591"/>
                  <a:pt x="8057539" y="6406850"/>
                  <a:pt x="8058822" y="6421688"/>
                </a:cubicBezTo>
                <a:cubicBezTo>
                  <a:pt x="8072672" y="6425014"/>
                  <a:pt x="8085497" y="6428852"/>
                  <a:pt x="8097296" y="6432434"/>
                </a:cubicBezTo>
                <a:cubicBezTo>
                  <a:pt x="8095757" y="6330864"/>
                  <a:pt x="8084215" y="6309373"/>
                  <a:pt x="8063182" y="6306559"/>
                </a:cubicBezTo>
                <a:close/>
                <a:moveTo>
                  <a:pt x="4802415" y="0"/>
                </a:moveTo>
                <a:lnTo>
                  <a:pt x="5373009" y="0"/>
                </a:lnTo>
                <a:lnTo>
                  <a:pt x="8497208" y="0"/>
                </a:lnTo>
                <a:lnTo>
                  <a:pt x="8497208" y="1"/>
                </a:lnTo>
                <a:lnTo>
                  <a:pt x="8497208" y="2601686"/>
                </a:lnTo>
                <a:lnTo>
                  <a:pt x="8497208" y="6858000"/>
                </a:lnTo>
                <a:lnTo>
                  <a:pt x="8497208" y="6858001"/>
                </a:lnTo>
                <a:lnTo>
                  <a:pt x="0" y="6858001"/>
                </a:lnTo>
                <a:lnTo>
                  <a:pt x="67701" y="6814599"/>
                </a:lnTo>
                <a:cubicBezTo>
                  <a:pt x="1153758" y="6080874"/>
                  <a:pt x="1867809" y="4838326"/>
                  <a:pt x="1867809" y="3429001"/>
                </a:cubicBezTo>
                <a:cubicBezTo>
                  <a:pt x="1867809" y="2019677"/>
                  <a:pt x="1153758" y="777128"/>
                  <a:pt x="67701" y="43403"/>
                </a:cubicBezTo>
                <a:lnTo>
                  <a:pt x="1" y="1"/>
                </a:lnTo>
                <a:lnTo>
                  <a:pt x="4802413" y="1"/>
                </a:lnTo>
                <a:close/>
              </a:path>
            </a:pathLst>
          </a:custGeom>
        </p:spPr>
        <p:txBody>
          <a:bodyPr wrap="square" tIns="360000" bIns="900000" anchor="ctr" anchorCtr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200" b="1"/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r>
              <a:rPr lang="en-US"/>
              <a:t>Alternatively, you can fill this shape </a:t>
            </a:r>
            <a:br>
              <a:rPr lang="en-US"/>
            </a:br>
            <a:r>
              <a:rPr lang="en-US"/>
              <a:t>with a solid </a:t>
            </a:r>
            <a:r>
              <a:rPr lang="en-US" err="1"/>
              <a:t>colour</a:t>
            </a:r>
            <a:r>
              <a:rPr lang="en-US"/>
              <a:t>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 Images can be scaled within this frame </a:t>
            </a:r>
            <a:br>
              <a:rPr lang="en-US"/>
            </a:br>
            <a:r>
              <a:rPr lang="en-US"/>
              <a:t>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1CC83E6-E70E-43EE-817C-4F68FB75EFD9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68560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CFFF0-7218-4B33-8DFC-E37157D9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6242" y="417074"/>
            <a:ext cx="4211516" cy="4214605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algn="ctr"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key statement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31D2-AD7B-454A-86A6-EA48B20C0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0FD97D-3F39-4649-B10A-ECD97F37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8085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1075AA4-1FA9-4704-A587-D8E88C1D1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BF9FC5-73CA-47D5-891A-42CBDE79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96">
            <a:extLst>
              <a:ext uri="{FF2B5EF4-FFF2-40B4-BE49-F238E27FC236}">
                <a16:creationId xmlns:a16="http://schemas.microsoft.com/office/drawing/2014/main" id="{462FAF15-0CB5-418E-A59C-EA8FADE526AE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4888"/>
            <a:ext cx="7297340" cy="493375"/>
          </a:xfrm>
        </p:spPr>
        <p:txBody>
          <a:bodyPr anchor="b" anchorCtr="0">
            <a:noAutofit/>
          </a:bodyPr>
          <a:lstStyle>
            <a:lvl1pPr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549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43" userDrawn="1">
          <p15:clr>
            <a:srgbClr val="A4A3A4"/>
          </p15:clr>
        </p15:guide>
        <p15:guide id="2" pos="1097" userDrawn="1">
          <p15:clr>
            <a:srgbClr val="A4A3A4"/>
          </p15:clr>
        </p15:guide>
        <p15:guide id="3" pos="1949" userDrawn="1">
          <p15:clr>
            <a:srgbClr val="A4A3A4"/>
          </p15:clr>
        </p15:guide>
        <p15:guide id="4" pos="2002" userDrawn="1">
          <p15:clr>
            <a:srgbClr val="A4A3A4"/>
          </p15:clr>
        </p15:guide>
        <p15:guide id="5" pos="2853" userDrawn="1">
          <p15:clr>
            <a:srgbClr val="A4A3A4"/>
          </p15:clr>
        </p15:guide>
        <p15:guide id="6" pos="2907" userDrawn="1">
          <p15:clr>
            <a:srgbClr val="A4A3A4"/>
          </p15:clr>
        </p15:guide>
        <p15:guide id="7" pos="3757" userDrawn="1">
          <p15:clr>
            <a:srgbClr val="A4A3A4"/>
          </p15:clr>
        </p15:guide>
        <p15:guide id="8" pos="3812" userDrawn="1">
          <p15:clr>
            <a:srgbClr val="A4A3A4"/>
          </p15:clr>
        </p15:guide>
        <p15:guide id="9" pos="4661" userDrawn="1">
          <p15:clr>
            <a:srgbClr val="A4A3A4"/>
          </p15:clr>
        </p15:guide>
        <p15:guide id="10" pos="4716" userDrawn="1">
          <p15:clr>
            <a:srgbClr val="A4A3A4"/>
          </p15:clr>
        </p15:guide>
        <p15:guide id="11" orient="horz" pos="668" userDrawn="1">
          <p15:clr>
            <a:srgbClr val="C35EA4"/>
          </p15:clr>
        </p15:guide>
        <p15:guide id="12" orient="horz" pos="736" userDrawn="1">
          <p15:clr>
            <a:srgbClr val="C35EA4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03F247-4297-4973-90A3-0193475A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58DA9E-BDF5-4DC7-B478-434301DA6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96">
            <a:extLst>
              <a:ext uri="{FF2B5EF4-FFF2-40B4-BE49-F238E27FC236}">
                <a16:creationId xmlns:a16="http://schemas.microsoft.com/office/drawing/2014/main" id="{5D317BC2-3CD5-4931-93AD-CC95F2C50D24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4888"/>
            <a:ext cx="7297340" cy="493375"/>
          </a:xfrm>
        </p:spPr>
        <p:txBody>
          <a:bodyPr anchor="b" anchorCtr="0">
            <a:noAutofit/>
          </a:bodyPr>
          <a:lstStyle>
            <a:lvl1pPr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89386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ity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48B27A-10B7-4200-88E7-16263562F97B}"/>
              </a:ext>
            </a:extLst>
          </p:cNvPr>
          <p:cNvSpPr txBox="1"/>
          <p:nvPr userDrawn="1"/>
        </p:nvSpPr>
        <p:spPr>
          <a:xfrm>
            <a:off x="314325" y="3651453"/>
            <a:ext cx="6867525" cy="7722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en-US" sz="900" b="1" spc="-4">
                <a:solidFill>
                  <a:schemeClr val="tx1"/>
                </a:solidFill>
                <a:latin typeface="+mn-lt"/>
                <a:cs typeface="Arial"/>
              </a:rPr>
              <a:t>Confidentiality</a:t>
            </a:r>
            <a:r>
              <a:rPr lang="en-US" sz="900" b="1" spc="-8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z="900" b="1" spc="-4">
                <a:solidFill>
                  <a:schemeClr val="tx1"/>
                </a:solidFill>
                <a:latin typeface="+mn-lt"/>
                <a:cs typeface="Arial"/>
              </a:rPr>
              <a:t>Notice</a:t>
            </a:r>
            <a:endParaRPr lang="en-US" sz="900">
              <a:solidFill>
                <a:schemeClr val="tx1"/>
              </a:solidFill>
              <a:latin typeface="+mn-lt"/>
              <a:cs typeface="Arial"/>
            </a:endParaRPr>
          </a:p>
          <a:p>
            <a:pPr marL="20003" marR="3810">
              <a:lnSpc>
                <a:spcPct val="102699"/>
              </a:lnSpc>
              <a:spcBef>
                <a:spcPts val="585"/>
              </a:spcBef>
            </a:pP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This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file is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private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and may contain confidential and proprietary information.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If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you have received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this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file in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error, please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notify us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and remove 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it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from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your system and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note that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you must not copy,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distribute or take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any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action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in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reliance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on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it.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Any unauthorized use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or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disclosure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of the 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contents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of this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file is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not permitted and may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be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unlawful. AstraZeneca PLC,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1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Francis Crick Avenue, Cambridge Biomedical </a:t>
            </a:r>
            <a:r>
              <a:rPr lang="en-US" sz="900" spc="11">
                <a:solidFill>
                  <a:schemeClr val="tx1"/>
                </a:solidFill>
                <a:latin typeface="+mn-lt"/>
                <a:cs typeface="Arial"/>
              </a:rPr>
              <a:t>Campus, 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Cambridge, CB2 0AA, UK,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T: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+44(0)203 749 5000,</a:t>
            </a:r>
            <a:r>
              <a:rPr lang="en-US" sz="900" spc="64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z="900" u="none" spc="8">
                <a:solidFill>
                  <a:schemeClr val="tx1"/>
                </a:solidFill>
                <a:latin typeface="+mn-lt"/>
                <a:cs typeface="Arial"/>
              </a:rPr>
              <a:t>www.astrazeneca.com</a:t>
            </a:r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50B5-01B2-430D-BF92-6E5CD933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C10CA0-7F28-40CE-9633-59C6800E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2438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 material cover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04DB76CF-2039-45C4-B354-9EE97D79764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47588665"/>
              </p:ext>
            </p:extLst>
          </p:nvPr>
        </p:nvGraphicFramePr>
        <p:xfrm>
          <a:off x="305992" y="1172660"/>
          <a:ext cx="8497236" cy="2964793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431000">
                  <a:extLst>
                    <a:ext uri="{9D8B030D-6E8A-4147-A177-3AD203B41FA5}">
                      <a16:colId xmlns:a16="http://schemas.microsoft.com/office/drawing/2014/main" val="3020953081"/>
                    </a:ext>
                  </a:extLst>
                </a:gridCol>
                <a:gridCol w="2800225">
                  <a:extLst>
                    <a:ext uri="{9D8B030D-6E8A-4147-A177-3AD203B41FA5}">
                      <a16:colId xmlns:a16="http://schemas.microsoft.com/office/drawing/2014/main" val="2772063876"/>
                    </a:ext>
                  </a:extLst>
                </a:gridCol>
                <a:gridCol w="1465786">
                  <a:extLst>
                    <a:ext uri="{9D8B030D-6E8A-4147-A177-3AD203B41FA5}">
                      <a16:colId xmlns:a16="http://schemas.microsoft.com/office/drawing/2014/main" val="3401200571"/>
                    </a:ext>
                  </a:extLst>
                </a:gridCol>
                <a:gridCol w="2800225">
                  <a:extLst>
                    <a:ext uri="{9D8B030D-6E8A-4147-A177-3AD203B41FA5}">
                      <a16:colId xmlns:a16="http://schemas.microsoft.com/office/drawing/2014/main" val="3073099758"/>
                    </a:ext>
                  </a:extLst>
                </a:gridCol>
              </a:tblGrid>
              <a:tr h="213492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Asset Title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573207"/>
                  </a:ext>
                </a:extLst>
              </a:tr>
              <a:tr h="213492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Intended Use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Website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839488"/>
                  </a:ext>
                </a:extLst>
              </a:tr>
              <a:tr h="213492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Brand or TA Name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Approval Date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5604142"/>
                  </a:ext>
                </a:extLst>
              </a:tr>
              <a:tr h="213492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One Time Use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Expiration Date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429679"/>
                  </a:ext>
                </a:extLst>
              </a:tr>
              <a:tr h="213492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Approved for Use By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Audience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158807"/>
                  </a:ext>
                </a:extLst>
              </a:tr>
              <a:tr h="213492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Distribution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415841"/>
                  </a:ext>
                </a:extLst>
              </a:tr>
              <a:tr h="35582">
                <a:tc>
                  <a:txBody>
                    <a:bodyPr/>
                    <a:lstStyle/>
                    <a:p>
                      <a:endParaRPr lang="en-US" sz="2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374596"/>
                  </a:ext>
                </a:extLst>
              </a:tr>
              <a:tr h="213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Asset Owner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Document #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264365"/>
                  </a:ext>
                </a:extLst>
              </a:tr>
              <a:tr h="3558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New Asset/Renewal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Based On Asset: </a:t>
                      </a:r>
                      <a:r>
                        <a:rPr lang="en-US" sz="900" b="1" err="1">
                          <a:solidFill>
                            <a:schemeClr val="bg1"/>
                          </a:solidFill>
                        </a:rPr>
                        <a:t>PromoMats</a:t>
                      </a: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900" b="1" err="1">
                          <a:solidFill>
                            <a:schemeClr val="bg1"/>
                          </a:solidFill>
                        </a:rPr>
                        <a:t>MedComms</a:t>
                      </a: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 #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768145"/>
                  </a:ext>
                </a:extLst>
              </a:tr>
              <a:tr h="35582">
                <a:tc>
                  <a:txBody>
                    <a:bodyPr/>
                    <a:lstStyle/>
                    <a:p>
                      <a:endParaRPr lang="en-US" sz="2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571672"/>
                  </a:ext>
                </a:extLst>
              </a:tr>
              <a:tr h="213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Veeva CRM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Restricted Use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472451"/>
                  </a:ext>
                </a:extLst>
              </a:tr>
              <a:tr h="213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MSL Leave-behind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If Yes, Fair Market Value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664936"/>
                  </a:ext>
                </a:extLst>
              </a:tr>
              <a:tr h="6163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Special Instructions</a:t>
                      </a:r>
                      <a:br>
                        <a:rPr lang="en-US" sz="900" b="1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and/or Disclaimers</a:t>
                      </a:r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322" marB="34322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512750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8E80C85-5DA4-4A5C-8DF2-B56EA4DBF182}"/>
              </a:ext>
            </a:extLst>
          </p:cNvPr>
          <p:cNvSpPr txBox="1">
            <a:spLocks/>
          </p:cNvSpPr>
          <p:nvPr userDrawn="1"/>
        </p:nvSpPr>
        <p:spPr>
          <a:xfrm>
            <a:off x="305991" y="312957"/>
            <a:ext cx="8532019" cy="75627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/>
              <a:t>MA material cover sheet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F47440-0181-47EA-AD36-E50E768DD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225" y="1195319"/>
            <a:ext cx="6995160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&lt;&lt;MAAZAP&gt; &lt;#######&lt;TA&gt; &lt;Asset Title&gt; 70 character limit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925113D-6657-4599-B0F5-6FF0AB9472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00225" y="1414597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Reactive or Proactive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D9114A8-616B-486E-9E92-00E337C75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850" y="1414597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Yes or No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0C3A556-4916-4E1D-B04B-572FD96029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0225" y="1624341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Brand or TA Name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253ED03-21A0-44F7-BD09-2666D60972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38850" y="1624341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MM/YY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355F49D-FCEB-4737-A7FE-0297BC495C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0225" y="1838852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en-US" sz="900"/>
              <a:t>Yes or No. If Yes - MM/YY.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17F7E43-F372-42E2-8782-3D4EA680F7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00225" y="2053363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en-US" sz="900"/>
              <a:t>Any MA </a:t>
            </a:r>
            <a:r>
              <a:rPr lang="en-US" sz="900" err="1"/>
              <a:t>SciP</a:t>
            </a:r>
            <a:r>
              <a:rPr lang="en-US" sz="900"/>
              <a:t>, MSL, MA MM, or Other MA Role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0615B3-69C7-48E9-9205-2074212578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8850" y="1838852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MM/YY (if &lt;1 year)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BB3A7C6B-D77E-4065-8C54-B73ADEBAA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8850" y="2048596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Any HCP, MM Only, Contracted EE, or Other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4FBF64-16E5-4F89-A4A0-2E3587E310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00225" y="2267874"/>
            <a:ext cx="6995160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Yes or No. If Yes - Reactive via MI, Reactive via MI </a:t>
            </a:r>
            <a:r>
              <a:rPr lang="en-US" err="1"/>
              <a:t>SciP</a:t>
            </a:r>
            <a:r>
              <a:rPr lang="en-US"/>
              <a:t>, or Proactive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D5C8090-9756-4CB3-B7DD-F4CDC41FCC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00225" y="2520520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Asset Owner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CD87786-7ED8-4EE1-B3B3-A6479A715E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00225" y="2792234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New, Renewal, or Renewal with Changes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1D9B817E-A629-4622-9AC6-41D2225A8F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38850" y="2520520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ML-XXXX-US-XXXX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2D501DA-67EF-4777-9F2D-C3939AA845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38850" y="2792234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#################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9E037D0-0F77-44B7-9103-198F043B94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00225" y="3127109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Yes or No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D6106A2-A056-419F-B716-0409932806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00225" y="3340428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Yes or No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BF6C55C-A804-4A53-ADEF-31F1D645B7E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38850" y="3127109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Yes or No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276A9016-F7A1-4312-93C6-EA22ACE9E0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38850" y="3340428"/>
            <a:ext cx="2690813" cy="159676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If Yes - $Value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B0D90536-A5DA-41EA-B290-AD700D87E19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00225" y="3586131"/>
            <a:ext cx="6929438" cy="46216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N/A or Enter Instructions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2A3E3-164F-4AAA-A9F6-A4BAFFBD8DD5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5072D7A-46D0-4869-AC3D-8CEFC15C6A8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38668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2DA5D-EC7E-40C3-8862-3E3748AD6C3A}"/>
              </a:ext>
            </a:extLst>
          </p:cNvPr>
          <p:cNvSpPr txBox="1">
            <a:spLocks/>
          </p:cNvSpPr>
          <p:nvPr userDrawn="1"/>
        </p:nvSpPr>
        <p:spPr>
          <a:xfrm>
            <a:off x="942978" y="577893"/>
            <a:ext cx="7258046" cy="398878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/>
              <a:t>Do not use layouts</a:t>
            </a:r>
            <a:br>
              <a:rPr lang="en-US" sz="7200"/>
            </a:br>
            <a:r>
              <a:rPr lang="en-US" sz="7200"/>
              <a:t>in this section appearing after this point. </a:t>
            </a:r>
          </a:p>
        </p:txBody>
      </p:sp>
      <p:sp>
        <p:nvSpPr>
          <p:cNvPr id="4" name="DO NOT DELETE (BRANDIN)">
            <a:extLst>
              <a:ext uri="{FF2B5EF4-FFF2-40B4-BE49-F238E27FC236}">
                <a16:creationId xmlns:a16="http://schemas.microsoft.com/office/drawing/2014/main" id="{F1299135-0714-4CF7-A974-069E1C738F33}"/>
              </a:ext>
            </a:extLst>
          </p:cNvPr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US" sz="1050" err="1"/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423140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iple Headings with 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37600" y="1330566"/>
            <a:ext cx="2664000" cy="702650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0"/>
              </a:spcBef>
              <a:buNone/>
              <a:defRPr sz="12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892" indent="0" algn="l">
              <a:buNone/>
              <a:defRPr sz="1050"/>
            </a:lvl2pPr>
            <a:lvl3pPr marL="685783" indent="0" algn="l">
              <a:buNone/>
              <a:defRPr sz="1050"/>
            </a:lvl3pPr>
            <a:lvl4pPr marL="1028675" indent="0" algn="l">
              <a:buNone/>
              <a:defRPr sz="1050"/>
            </a:lvl4pPr>
            <a:lvl5pPr marL="1371566" indent="0" algn="l">
              <a:buNone/>
              <a:defRPr sz="105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264000" y="1338629"/>
            <a:ext cx="2664000" cy="702650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0"/>
              </a:spcBef>
              <a:buNone/>
              <a:defRPr sz="12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892" indent="0" algn="l">
              <a:buNone/>
              <a:defRPr sz="1050"/>
            </a:lvl2pPr>
            <a:lvl3pPr marL="685783" indent="0" algn="l">
              <a:buNone/>
              <a:defRPr sz="1050"/>
            </a:lvl3pPr>
            <a:lvl4pPr marL="1028675" indent="0" algn="l">
              <a:buNone/>
              <a:defRPr sz="1050"/>
            </a:lvl4pPr>
            <a:lvl5pPr marL="1371566" indent="0" algn="l">
              <a:buNone/>
              <a:defRPr sz="105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240000" y="1330566"/>
            <a:ext cx="2664000" cy="702650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0"/>
              </a:spcBef>
              <a:buNone/>
              <a:defRPr sz="12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892" indent="0" algn="l">
              <a:buNone/>
              <a:defRPr sz="1050"/>
            </a:lvl2pPr>
            <a:lvl3pPr marL="685783" indent="0" algn="l">
              <a:buNone/>
              <a:defRPr sz="1050"/>
            </a:lvl3pPr>
            <a:lvl4pPr marL="1028675" indent="0" algn="l">
              <a:buNone/>
              <a:defRPr sz="1050"/>
            </a:lvl4pPr>
            <a:lvl5pPr marL="1371566" indent="0" algn="l">
              <a:buNone/>
              <a:defRPr sz="105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8375" y="4851242"/>
            <a:ext cx="396000" cy="1621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237063" y="144133"/>
            <a:ext cx="8765651" cy="504467"/>
          </a:xfrm>
          <a:prstGeom prst="rect">
            <a:avLst/>
          </a:prstGeom>
        </p:spPr>
        <p:txBody>
          <a:bodyPr vert="horz"/>
          <a:lstStyle>
            <a:lvl1pPr algn="l" defTabSz="45718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2400" b="1" kern="1200" baseline="0" noProof="0" dirty="0">
                <a:solidFill>
                  <a:srgbClr val="8300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237600" y="2074740"/>
            <a:ext cx="2664000" cy="2017835"/>
          </a:xfrm>
          <a:prstGeom prst="rect">
            <a:avLst/>
          </a:prstGeom>
        </p:spPr>
        <p:txBody>
          <a:bodyPr/>
          <a:lstStyle>
            <a:lvl1pPr marL="179996" indent="-179996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39987" indent="-179996">
              <a:lnSpc>
                <a:spcPct val="10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aseline="0">
                <a:latin typeface="Arial" pitchFamily="34" charset="0"/>
                <a:cs typeface="Arial" pitchFamily="34" charset="0"/>
              </a:defRPr>
            </a:lvl3pPr>
            <a:lvl4pPr marL="622784" indent="-179996">
              <a:defRPr sz="1400">
                <a:latin typeface="Arial" pitchFamily="34" charset="0"/>
                <a:cs typeface="Arial" pitchFamily="34" charset="0"/>
              </a:defRPr>
            </a:lvl4pPr>
            <a:lvl5pPr marL="62278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/>
              <a:t>First level</a:t>
            </a:r>
          </a:p>
          <a:p>
            <a:pPr lvl="1"/>
            <a:r>
              <a:rPr lang="en-GB" noProof="0"/>
              <a:t>Second level</a:t>
            </a:r>
          </a:p>
          <a:p>
            <a:pPr lvl="1"/>
            <a:r>
              <a:rPr lang="en-GB" noProof="0"/>
              <a:t>Third level</a:t>
            </a:r>
          </a:p>
          <a:p>
            <a:pPr lvl="1"/>
            <a:r>
              <a:rPr lang="en-GB" noProof="0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3250223" y="2074740"/>
            <a:ext cx="2664000" cy="2017835"/>
          </a:xfrm>
          <a:prstGeom prst="rect">
            <a:avLst/>
          </a:prstGeom>
        </p:spPr>
        <p:txBody>
          <a:bodyPr/>
          <a:lstStyle>
            <a:lvl1pPr marL="179996" indent="-179996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39987" indent="-179996">
              <a:lnSpc>
                <a:spcPct val="10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aseline="0">
                <a:latin typeface="Arial" pitchFamily="34" charset="0"/>
                <a:cs typeface="Arial" pitchFamily="34" charset="0"/>
              </a:defRPr>
            </a:lvl3pPr>
            <a:lvl4pPr marL="622784" indent="-179996">
              <a:defRPr sz="1400">
                <a:latin typeface="Arial" pitchFamily="34" charset="0"/>
                <a:cs typeface="Arial" pitchFamily="34" charset="0"/>
              </a:defRPr>
            </a:lvl4pPr>
            <a:lvl5pPr marL="62278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/>
              <a:t>First level</a:t>
            </a:r>
          </a:p>
          <a:p>
            <a:pPr lvl="1"/>
            <a:r>
              <a:rPr lang="en-GB" noProof="0"/>
              <a:t>Second level</a:t>
            </a:r>
          </a:p>
          <a:p>
            <a:pPr lvl="1"/>
            <a:r>
              <a:rPr lang="en-GB" noProof="0"/>
              <a:t>Third level</a:t>
            </a:r>
          </a:p>
          <a:p>
            <a:pPr lvl="1"/>
            <a:r>
              <a:rPr lang="en-GB" noProof="0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74223" y="2074740"/>
            <a:ext cx="2664000" cy="2017835"/>
          </a:xfrm>
          <a:prstGeom prst="rect">
            <a:avLst/>
          </a:prstGeom>
        </p:spPr>
        <p:txBody>
          <a:bodyPr/>
          <a:lstStyle>
            <a:lvl1pPr marL="179996" indent="-179996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39987" indent="-179996">
              <a:lnSpc>
                <a:spcPct val="10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aseline="0">
                <a:latin typeface="Arial" pitchFamily="34" charset="0"/>
                <a:cs typeface="Arial" pitchFamily="34" charset="0"/>
              </a:defRPr>
            </a:lvl3pPr>
            <a:lvl4pPr marL="622784" indent="-179996">
              <a:defRPr sz="1400">
                <a:latin typeface="Arial" pitchFamily="34" charset="0"/>
                <a:cs typeface="Arial" pitchFamily="34" charset="0"/>
              </a:defRPr>
            </a:lvl4pPr>
            <a:lvl5pPr marL="62278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/>
              <a:t>First level</a:t>
            </a:r>
          </a:p>
          <a:p>
            <a:pPr lvl="1"/>
            <a:r>
              <a:rPr lang="en-GB" noProof="0"/>
              <a:t>Second level</a:t>
            </a:r>
          </a:p>
          <a:p>
            <a:pPr lvl="1"/>
            <a:r>
              <a:rPr lang="en-GB" noProof="0"/>
              <a:t>Third level</a:t>
            </a:r>
          </a:p>
          <a:p>
            <a:pPr lvl="1"/>
            <a:r>
              <a:rPr lang="en-GB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181311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 hasCustomPrompt="1"/>
          </p:nvPr>
        </p:nvSpPr>
        <p:spPr>
          <a:xfrm>
            <a:off x="237063" y="144133"/>
            <a:ext cx="8765651" cy="504467"/>
          </a:xfrm>
          <a:prstGeom prst="rect">
            <a:avLst/>
          </a:prstGeom>
        </p:spPr>
        <p:txBody>
          <a:bodyPr vert="horz"/>
          <a:lstStyle>
            <a:lvl1pPr algn="l" defTabSz="45718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2400" b="1" kern="1200" baseline="0" noProof="0" dirty="0">
                <a:solidFill>
                  <a:srgbClr val="8300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37600" y="1238243"/>
            <a:ext cx="7056000" cy="1621500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892" indent="0" algn="l">
              <a:buNone/>
              <a:defRPr sz="1050"/>
            </a:lvl2pPr>
            <a:lvl3pPr marL="685783" indent="0" algn="l">
              <a:buNone/>
              <a:defRPr sz="1050"/>
            </a:lvl3pPr>
            <a:lvl4pPr marL="1028675" indent="0" algn="l">
              <a:buNone/>
              <a:defRPr sz="1050"/>
            </a:lvl4pPr>
            <a:lvl5pPr marL="1371566" indent="0" algn="l">
              <a:buNone/>
              <a:defRPr sz="105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8375" y="4851242"/>
            <a:ext cx="396000" cy="1621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802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VALID LAYOUT : [Bullet Content 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 hasCustomPrompt="1"/>
          </p:nvPr>
        </p:nvSpPr>
        <p:spPr>
          <a:xfrm>
            <a:off x="237064" y="144133"/>
            <a:ext cx="8765651" cy="504467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100000"/>
              </a:lnSpc>
              <a:defRPr sz="2400" b="1" baseline="0">
                <a:solidFill>
                  <a:srgbClr val="8300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8375" y="4851242"/>
            <a:ext cx="396000" cy="1621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6" hasCustomPrompt="1"/>
          </p:nvPr>
        </p:nvSpPr>
        <p:spPr>
          <a:xfrm>
            <a:off x="237600" y="1235583"/>
            <a:ext cx="7056000" cy="1619987"/>
          </a:xfrm>
          <a:prstGeom prst="rect">
            <a:avLst/>
          </a:prstGeom>
        </p:spPr>
        <p:txBody>
          <a:bodyPr/>
          <a:lstStyle>
            <a:lvl1pPr marL="179992" indent="-179992">
              <a:lnSpc>
                <a:spcPct val="100000"/>
              </a:lnSpc>
              <a:spcBef>
                <a:spcPts val="0"/>
              </a:spcBef>
              <a:buClr>
                <a:srgbClr val="83005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39974" indent="-179992">
              <a:lnSpc>
                <a:spcPct val="100000"/>
              </a:lnSpc>
              <a:spcBef>
                <a:spcPts val="0"/>
              </a:spcBef>
              <a:defRPr sz="18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aseline="0">
                <a:latin typeface="Arial" pitchFamily="34" charset="0"/>
                <a:cs typeface="Arial" pitchFamily="34" charset="0"/>
              </a:defRPr>
            </a:lvl3pPr>
            <a:lvl4pPr marL="622769" indent="-179992">
              <a:defRPr sz="1400">
                <a:latin typeface="Arial" pitchFamily="34" charset="0"/>
                <a:cs typeface="Arial" pitchFamily="34" charset="0"/>
              </a:defRPr>
            </a:lvl4pPr>
            <a:lvl5pPr marL="622769">
              <a:defRPr sz="1400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/>
              <a:t>First level</a:t>
            </a:r>
          </a:p>
          <a:p>
            <a:pPr lvl="1"/>
            <a:r>
              <a:rPr lang="en-GB" noProof="0"/>
              <a:t>Second level</a:t>
            </a:r>
          </a:p>
          <a:p>
            <a:pPr lvl="1"/>
            <a:r>
              <a:rPr lang="en-GB" noProof="0"/>
              <a:t>Third level</a:t>
            </a:r>
          </a:p>
          <a:p>
            <a:pPr lvl="1"/>
            <a:r>
              <a:rPr lang="en-GB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333200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24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685800" y="844550"/>
            <a:ext cx="7772400" cy="3147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ftr" idx="11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body" idx="1"/>
          </p:nvPr>
        </p:nvSpPr>
        <p:spPr>
          <a:xfrm>
            <a:off x="685800" y="1117600"/>
            <a:ext cx="3810000" cy="293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2"/>
          </p:nvPr>
        </p:nvSpPr>
        <p:spPr>
          <a:xfrm>
            <a:off x="4648200" y="1117600"/>
            <a:ext cx="3810000" cy="293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ftr" idx="11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346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24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ftr" idx="11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1" name="Google Shape;31;p9"/>
          <p:cNvSpPr>
            <a:spLocks noGrp="1"/>
          </p:cNvSpPr>
          <p:nvPr>
            <p:ph type="pic" idx="2"/>
          </p:nvPr>
        </p:nvSpPr>
        <p:spPr>
          <a:xfrm>
            <a:off x="1792288" y="460007"/>
            <a:ext cx="5486400" cy="3088958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1792288" y="4029231"/>
            <a:ext cx="5486400" cy="544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ftr" idx="11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 rot="5400000">
            <a:off x="3200806" y="-1142136"/>
            <a:ext cx="2742388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ftr" idx="11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ftr" idx="11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A2CD2-2FF0-0A47-B748-96E544DE241B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4F88-2FAC-0F40-8374-E621AA8C3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368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A2CD2-2FF0-0A47-B748-96E544DE241B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4F88-2FAC-0F40-8374-E621AA8C3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535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3492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7EB99-CAF6-2C45-8787-F7FDC1283E8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B6866-76D9-9641-B142-D99C6F29E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73717"/>
      </p:ext>
    </p:extLst>
  </p:cSld>
  <p:clrMapOvr>
    <a:masterClrMapping/>
  </p:clrMapOvr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487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0487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7EB99-CAF6-2C45-8787-F7FDC1283E8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B6866-76D9-9641-B142-D99C6F29E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41093"/>
      </p:ext>
    </p:extLst>
  </p:cSld>
  <p:clrMapOvr>
    <a:masterClrMapping/>
  </p:clrMapOvr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4097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7EB99-CAF6-2C45-8787-F7FDC1283E8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B6866-76D9-9641-B142-D99C6F29E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68092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7EB99-CAF6-2C45-8787-F7FDC1283E8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B6866-76D9-9641-B142-D99C6F29E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8561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7EB99-CAF6-2C45-8787-F7FDC1283E8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 sz="675">
                <a:solidFill>
                  <a:schemeClr val="tx1"/>
                </a:solidFill>
              </a:rPr>
              <a:t>San Antonio Breast Cancer Symposium, December 6-10,2016</a:t>
            </a:r>
            <a:endParaRPr lang="en-US" sz="675" dirty="0">
              <a:solidFill>
                <a:schemeClr val="tx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D8079E0-1CF1-B44C-8D5D-4A9C9CA859AE}"/>
              </a:ext>
            </a:extLst>
          </p:cNvPr>
          <p:cNvSpPr txBox="1">
            <a:spLocks/>
          </p:cNvSpPr>
          <p:nvPr userDrawn="1"/>
        </p:nvSpPr>
        <p:spPr>
          <a:xfrm>
            <a:off x="381000" y="0"/>
            <a:ext cx="8229600" cy="274098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99413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80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7EB99-CAF6-2C45-8787-F7FDC1283E8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B6866-76D9-9641-B142-D99C6F29E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59750"/>
      </p:ext>
    </p:extLst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80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7EB99-CAF6-2C45-8787-F7FDC1283E8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B6866-76D9-9641-B142-D99C6F29E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7814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7EB99-CAF6-2C45-8787-F7FDC1283E8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B6866-76D9-9641-B142-D99C6F29E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96014"/>
      </p:ext>
    </p:extLst>
  </p:cSld>
  <p:clrMapOvr>
    <a:masterClrMapping/>
  </p:clrMapOvr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098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4098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7EB99-CAF6-2C45-8787-F7FDC1283E8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B6866-76D9-9641-B142-D99C6F29E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10072"/>
      </p:ext>
    </p:extLst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589" y="1872634"/>
            <a:ext cx="4033073" cy="91524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2800" b="1" i="0" cap="all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589" y="2791894"/>
            <a:ext cx="4033073" cy="4504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468591" y="3431649"/>
            <a:ext cx="4057631" cy="230613"/>
          </a:xfr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68591" y="3668194"/>
            <a:ext cx="4057632" cy="230613"/>
          </a:xfr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building, open, racket, window&#10;&#10;Description automatically generated">
            <a:extLst>
              <a:ext uri="{FF2B5EF4-FFF2-40B4-BE49-F238E27FC236}">
                <a16:creationId xmlns:a16="http://schemas.microsoft.com/office/drawing/2014/main" id="{A6FC1073-788E-4971-AE79-8C7F293B3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242" r="30065" b="11754"/>
          <a:stretch/>
        </p:blipFill>
        <p:spPr>
          <a:xfrm>
            <a:off x="4392400" y="-1"/>
            <a:ext cx="4751601" cy="4488690"/>
          </a:xfrm>
          <a:prstGeom prst="rect">
            <a:avLst/>
          </a:prstGeom>
        </p:spPr>
      </p:pic>
      <p:sp>
        <p:nvSpPr>
          <p:cNvPr id="21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884842" y="4721774"/>
            <a:ext cx="3984758" cy="231047"/>
          </a:xfrm>
        </p:spPr>
        <p:txBody>
          <a:bodyPr bIns="234000">
            <a:noAutofit/>
          </a:bodyPr>
          <a:lstStyle>
            <a:lvl1pPr marL="0" indent="0" algn="r">
              <a:buFontTx/>
              <a:buNone/>
              <a:defRPr sz="1200" b="0">
                <a:solidFill>
                  <a:srgbClr val="853D93"/>
                </a:solidFill>
                <a:latin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esmo.org</a:t>
            </a:r>
          </a:p>
        </p:txBody>
      </p:sp>
      <p:pic>
        <p:nvPicPr>
          <p:cNvPr id="7" name="Picture 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3A76A8B-1DC0-4018-9290-D8C09A5195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592" y="471059"/>
            <a:ext cx="3450267" cy="675161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CF6010-FA11-4361-B198-4227A78A9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8591" y="4684806"/>
            <a:ext cx="1008000" cy="26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09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75708" y="1391580"/>
            <a:ext cx="3413637" cy="301300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017535" y="1391901"/>
            <a:ext cx="4528800" cy="3012687"/>
          </a:xfr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5707" y="394868"/>
            <a:ext cx="5254702" cy="415884"/>
          </a:xfrm>
        </p:spPr>
        <p:txBody>
          <a:bodyPr anchor="b">
            <a:noAutofit/>
          </a:bodyPr>
          <a:lstStyle>
            <a:lvl1pPr>
              <a:defRPr sz="2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75707" y="792136"/>
            <a:ext cx="5254702" cy="366935"/>
          </a:xfrm>
        </p:spPr>
        <p:txBody>
          <a:bodyPr>
            <a:no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74F4886-7D30-4952-B3D7-E3A203B374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707" y="4604287"/>
            <a:ext cx="1746000" cy="34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610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75707" y="2979305"/>
            <a:ext cx="8056800" cy="149689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35000"/>
              <a:buFont typeface="Wingdings" charset="2"/>
              <a:buNone/>
              <a:tabLst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707" y="1428444"/>
            <a:ext cx="8056800" cy="1422777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4741" y="413483"/>
            <a:ext cx="5254702" cy="415884"/>
          </a:xfrm>
        </p:spPr>
        <p:txBody>
          <a:bodyPr anchor="b">
            <a:noAutofit/>
          </a:bodyPr>
          <a:lstStyle>
            <a:lvl1pPr>
              <a:defRPr sz="2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64741" y="810751"/>
            <a:ext cx="5254702" cy="366935"/>
          </a:xfrm>
        </p:spPr>
        <p:txBody>
          <a:bodyPr>
            <a:no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4847FB1-C595-4EAF-891E-44D89BE1A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707" y="4604287"/>
            <a:ext cx="1746000" cy="34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4861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468592" y="1701614"/>
            <a:ext cx="4510209" cy="223345"/>
          </a:xfrm>
        </p:spPr>
        <p:txBody>
          <a:bodyPr tIns="140400" anchor="ctr">
            <a:noAutofit/>
          </a:bodyPr>
          <a:lstStyle>
            <a:lvl1pPr marL="0" indent="0" rtl="0">
              <a:buFontTx/>
              <a:buNone/>
              <a:defRPr lang="en-US" sz="1700" b="1" i="0" u="none" strike="noStrike" baseline="300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68591" y="2000215"/>
            <a:ext cx="4510208" cy="203044"/>
          </a:xfrm>
        </p:spPr>
        <p:txBody>
          <a:bodyPr tIns="93600" bIns="0" anchor="ctr">
            <a:noAutofit/>
          </a:bodyPr>
          <a:lstStyle>
            <a:lvl1pPr marL="0" indent="0" rtl="0">
              <a:buFontTx/>
              <a:buNone/>
              <a:defRPr lang="en-US" sz="1700" b="0" i="0" u="none" strike="noStrike" baseline="300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68591" y="2205240"/>
            <a:ext cx="4510208" cy="223407"/>
          </a:xfrm>
        </p:spPr>
        <p:txBody>
          <a:bodyPr tIns="93600" bIns="0" anchor="ctr">
            <a:noAutofit/>
          </a:bodyPr>
          <a:lstStyle>
            <a:lvl1pPr marL="0" indent="0" rtl="0">
              <a:buFontTx/>
              <a:buNone/>
              <a:defRPr lang="en-US" sz="1700" b="0" i="0" u="none" strike="noStrike" baseline="300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fr-CH" dirty="0"/>
              <a:t>Click to edit Master text style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9C41762A-FB87-4D8B-8DB4-D9EEF6C059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2294" y="2906657"/>
            <a:ext cx="3776240" cy="107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endParaRPr lang="en-US" altLang="en-US" sz="1550" kern="1200" baseline="30000" dirty="0">
              <a:solidFill>
                <a:schemeClr val="tx1"/>
              </a:solidFill>
              <a:latin typeface="Arial Narrow" pitchFamily="34" charset="0"/>
              <a:ea typeface="MS PGothic" pitchFamily="34" charset="-128"/>
              <a:cs typeface="+mn-cs"/>
            </a:endParaRPr>
          </a:p>
          <a:p>
            <a:pPr eaLnBrk="1" hangingPunct="1">
              <a:defRPr/>
            </a:pPr>
            <a:r>
              <a:rPr lang="en-GB" altLang="en-US" sz="1550" b="1" kern="1200" baseline="30000" dirty="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+mn-cs"/>
              </a:rPr>
              <a:t>European Society for Medical Oncology (ESMO)</a:t>
            </a:r>
          </a:p>
          <a:p>
            <a:pPr eaLnBrk="1" hangingPunct="1">
              <a:defRPr/>
            </a:pPr>
            <a:r>
              <a:rPr lang="en-US" altLang="en-US" sz="1550" kern="1200" baseline="30000" dirty="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+mn-cs"/>
              </a:rPr>
              <a:t>Via Ginevra 4, CH-6900 Lugano</a:t>
            </a:r>
            <a:br>
              <a:rPr lang="en-US" altLang="en-US" sz="1550" kern="1200" baseline="30000" dirty="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+mn-cs"/>
              </a:rPr>
            </a:br>
            <a:r>
              <a:rPr lang="en-US" altLang="en-US" sz="1550" kern="1200" baseline="30000" dirty="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+mn-cs"/>
              </a:rPr>
              <a:t>T. +41 (0)91 973 19 00</a:t>
            </a:r>
            <a:br>
              <a:rPr lang="en-US" altLang="en-US" sz="1550" kern="1200" baseline="30000" dirty="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+mn-cs"/>
              </a:rPr>
            </a:br>
            <a:r>
              <a:rPr lang="en-US" altLang="en-US" sz="1550" kern="1200" baseline="30000" dirty="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+mn-cs"/>
              </a:rPr>
              <a:t>esmo@esmo.org</a:t>
            </a:r>
          </a:p>
          <a:p>
            <a:pPr eaLnBrk="1" hangingPunct="1">
              <a:defRPr/>
            </a:pPr>
            <a:endParaRPr lang="en-US" altLang="en-US" sz="1800" baseline="30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9D2741BD-B7FD-4467-9376-60BFD87166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4842" y="4721774"/>
            <a:ext cx="3984758" cy="231047"/>
          </a:xfrm>
        </p:spPr>
        <p:txBody>
          <a:bodyPr bIns="234000">
            <a:noAutofit/>
          </a:bodyPr>
          <a:lstStyle>
            <a:lvl1pPr marL="0" indent="0" algn="r">
              <a:buFontTx/>
              <a:buNone/>
              <a:defRPr sz="1200" b="0">
                <a:solidFill>
                  <a:srgbClr val="853D93"/>
                </a:solidFill>
                <a:latin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esmo.org</a:t>
            </a:r>
          </a:p>
        </p:txBody>
      </p:sp>
      <p:pic>
        <p:nvPicPr>
          <p:cNvPr id="16" name="Picture 1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61803895-BF28-420F-B133-40FF555F18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592" y="471059"/>
            <a:ext cx="3450267" cy="675161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1AAC64-AC96-49A6-832B-A8B23FD4F4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591" y="4684806"/>
            <a:ext cx="1008000" cy="262258"/>
          </a:xfrm>
          <a:prstGeom prst="rect">
            <a:avLst/>
          </a:prstGeom>
        </p:spPr>
      </p:pic>
      <p:pic>
        <p:nvPicPr>
          <p:cNvPr id="19" name="Picture 18" descr="A picture containing building, open, racket, window&#10;&#10;Description automatically generated">
            <a:extLst>
              <a:ext uri="{FF2B5EF4-FFF2-40B4-BE49-F238E27FC236}">
                <a16:creationId xmlns:a16="http://schemas.microsoft.com/office/drawing/2014/main" id="{78EF8752-4CB0-438F-ADF0-468EC5E47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2242" r="30065" b="11754"/>
          <a:stretch/>
        </p:blipFill>
        <p:spPr>
          <a:xfrm>
            <a:off x="4392400" y="-1"/>
            <a:ext cx="4751601" cy="448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131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3" y="141612"/>
            <a:ext cx="8424936" cy="421946"/>
          </a:xfrm>
        </p:spPr>
        <p:txBody>
          <a:bodyPr/>
          <a:lstStyle>
            <a:lvl1pPr algn="l">
              <a:defRPr sz="1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682182"/>
            <a:ext cx="8229600" cy="367580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600" baseline="0"/>
            </a:lvl1pPr>
          </a:lstStyle>
          <a:p>
            <a:pPr algn="r">
              <a:defRPr/>
            </a:pPr>
            <a:fld id="{46DDAAFF-E83B-4678-BA54-25B81165EC6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6/23/2023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600" baseline="0"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600" baseline="0"/>
            </a:lvl1pPr>
          </a:lstStyle>
          <a:p>
            <a:pPr algn="ctr">
              <a:defRPr/>
            </a:pPr>
            <a:fld id="{412969D5-FBA5-4C32-B0BF-564F12DD139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9" y="4357980"/>
            <a:ext cx="4103689" cy="81075"/>
          </a:xfrm>
        </p:spPr>
        <p:txBody>
          <a:bodyPr lIns="0" tIns="0" rIns="0" bIns="0"/>
          <a:lstStyle>
            <a:lvl1pPr algn="r">
              <a:buNone/>
              <a:defRPr sz="450" i="1" baseline="0"/>
            </a:lvl1pPr>
          </a:lstStyle>
          <a:p>
            <a:pPr lvl="0"/>
            <a:r>
              <a:rPr lang="en-US" dirty="0"/>
              <a:t>Generated DDMMMYYYY HH:NN by XXXX (r####)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9" y="4466098"/>
            <a:ext cx="8208143" cy="269834"/>
          </a:xfrm>
        </p:spPr>
        <p:txBody>
          <a:bodyPr/>
          <a:lstStyle>
            <a:lvl1pPr marL="134986" indent="-134986">
              <a:spcBef>
                <a:spcPts val="0"/>
              </a:spcBef>
              <a:buFont typeface="+mj-lt"/>
              <a:buAutoNum type="arabicPeriod"/>
              <a:defRPr sz="750"/>
            </a:lvl1pPr>
            <a:lvl2pPr marL="728588" indent="-385723">
              <a:buFont typeface="+mj-lt"/>
              <a:buAutoNum type="arabicPeriod"/>
              <a:defRPr sz="750"/>
            </a:lvl2pPr>
            <a:lvl3pPr marL="1028594" indent="-342865">
              <a:buFont typeface="+mj-lt"/>
              <a:buAutoNum type="arabicPeriod"/>
              <a:defRPr sz="750"/>
            </a:lvl3pPr>
            <a:lvl4pPr marL="1371458" indent="-342865">
              <a:buFont typeface="+mj-lt"/>
              <a:buAutoNum type="arabicPeriod"/>
              <a:defRPr sz="750"/>
            </a:lvl4pPr>
            <a:lvl5pPr marL="1714322" indent="-342865">
              <a:buFont typeface="+mj-lt"/>
              <a:buAutoNum type="arabicPeriod"/>
              <a:defRPr sz="750"/>
            </a:lvl5pPr>
          </a:lstStyle>
          <a:p>
            <a:pPr lvl="0"/>
            <a:r>
              <a:rPr lang="en-US" dirty="0"/>
              <a:t>Table footnotes</a:t>
            </a:r>
          </a:p>
        </p:txBody>
      </p:sp>
    </p:spTree>
    <p:extLst>
      <p:ext uri="{BB962C8B-B14F-4D97-AF65-F5344CB8AC3E}">
        <p14:creationId xmlns:p14="http://schemas.microsoft.com/office/powerpoint/2010/main" val="2412331704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2201F-12EC-41F1-B111-8318CC339F3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67544" y="4790428"/>
            <a:ext cx="7560444" cy="270280"/>
          </a:xfrm>
        </p:spPr>
        <p:txBody>
          <a:bodyPr anchor="b">
            <a:normAutofit/>
          </a:bodyPr>
          <a:lstStyle>
            <a:lvl1pPr marL="0" indent="0">
              <a:buNone/>
              <a:defRPr sz="563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129204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0" y="4795719"/>
            <a:ext cx="6163200" cy="338244"/>
          </a:xfrm>
        </p:spPr>
        <p:txBody>
          <a:bodyPr anchor="b">
            <a:noAutofit/>
          </a:bodyPr>
          <a:lstStyle>
            <a:lvl1pPr marL="86916" indent="-86916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 sz="675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20423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Text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367250" y="1407770"/>
            <a:ext cx="8409900" cy="291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132" marR="0" lvl="5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320" marR="0" lvl="6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509" marR="0" lvl="7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697" marR="0" lvl="8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360000" y="469168"/>
            <a:ext cx="8409765" cy="33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600" b="1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359999" y="798249"/>
            <a:ext cx="8409900" cy="33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1800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pic>
        <p:nvPicPr>
          <p:cNvPr id="20" name="Google Shape;20;p14"/>
          <p:cNvPicPr preferRelativeResize="0"/>
          <p:nvPr/>
        </p:nvPicPr>
        <p:blipFill rotWithShape="1">
          <a:blip r:embed="rId2">
            <a:alphaModFix/>
          </a:blip>
          <a:srcRect t="-2312"/>
          <a:stretch/>
        </p:blipFill>
        <p:spPr>
          <a:xfrm>
            <a:off x="359999" y="4754118"/>
            <a:ext cx="1158198" cy="25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plate&#10;&#10;Description automatically generated">
            <a:extLst>
              <a:ext uri="{FF2B5EF4-FFF2-40B4-BE49-F238E27FC236}">
                <a16:creationId xmlns:a16="http://schemas.microsoft.com/office/drawing/2014/main" id="{408DA1E2-49E1-C946-AEF6-9E8C8748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86" b="44228"/>
          <a:stretch/>
        </p:blipFill>
        <p:spPr>
          <a:xfrm>
            <a:off x="2" y="20551"/>
            <a:ext cx="642171" cy="397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D6D7D7-FB0B-5642-91FA-1B036E1A68E8}"/>
              </a:ext>
            </a:extLst>
          </p:cNvPr>
          <p:cNvSpPr txBox="1"/>
          <p:nvPr userDrawn="1"/>
        </p:nvSpPr>
        <p:spPr>
          <a:xfrm>
            <a:off x="623123" y="75136"/>
            <a:ext cx="2009775" cy="308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1E4195"/>
                </a:solidFill>
              </a:rPr>
              <a:t>DESTINY-Breast03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DE6134-E6B2-0E43-9E84-D78AD22D6E58}"/>
              </a:ext>
            </a:extLst>
          </p:cNvPr>
          <p:cNvCxnSpPr>
            <a:cxnSpLocks/>
          </p:cNvCxnSpPr>
          <p:nvPr userDrawn="1"/>
        </p:nvCxnSpPr>
        <p:spPr>
          <a:xfrm>
            <a:off x="691599" y="366426"/>
            <a:ext cx="8261903" cy="0"/>
          </a:xfrm>
          <a:prstGeom prst="line">
            <a:avLst/>
          </a:prstGeom>
          <a:ln>
            <a:solidFill>
              <a:srgbClr val="1E41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96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Text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367250" y="1407771"/>
            <a:ext cx="8409900" cy="291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78" marR="0" lvl="0" indent="-22858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L="914355" marR="0" lvl="1" indent="-33018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532" marR="0" lvl="2" indent="-33018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709" marR="0" lvl="3" indent="-33018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5886" marR="0" lvl="4" indent="-33018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064" marR="0" lvl="5" indent="-33018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240" marR="0" lvl="6" indent="-33018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418" marR="0" lvl="7" indent="-33018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595" marR="0" lvl="8" indent="-33018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360000" y="469169"/>
            <a:ext cx="8409765" cy="33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600" b="1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359999" y="798250"/>
            <a:ext cx="8409900" cy="33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1800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pic>
        <p:nvPicPr>
          <p:cNvPr id="20" name="Google Shape;20;p14"/>
          <p:cNvPicPr preferRelativeResize="0"/>
          <p:nvPr/>
        </p:nvPicPr>
        <p:blipFill rotWithShape="1">
          <a:blip r:embed="rId2">
            <a:alphaModFix/>
          </a:blip>
          <a:srcRect t="-2312"/>
          <a:stretch/>
        </p:blipFill>
        <p:spPr>
          <a:xfrm>
            <a:off x="359999" y="4754119"/>
            <a:ext cx="1158198" cy="25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plate&#10;&#10;Description automatically generated">
            <a:extLst>
              <a:ext uri="{FF2B5EF4-FFF2-40B4-BE49-F238E27FC236}">
                <a16:creationId xmlns:a16="http://schemas.microsoft.com/office/drawing/2014/main" id="{408DA1E2-49E1-C946-AEF6-9E8C8748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86" b="44228"/>
          <a:stretch/>
        </p:blipFill>
        <p:spPr>
          <a:xfrm>
            <a:off x="3" y="20552"/>
            <a:ext cx="642171" cy="397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D6D7D7-FB0B-5642-91FA-1B036E1A68E8}"/>
              </a:ext>
            </a:extLst>
          </p:cNvPr>
          <p:cNvSpPr txBox="1"/>
          <p:nvPr userDrawn="1"/>
        </p:nvSpPr>
        <p:spPr>
          <a:xfrm>
            <a:off x="623124" y="75136"/>
            <a:ext cx="2009775" cy="308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1E4195"/>
                </a:solidFill>
              </a:rPr>
              <a:t>DESTINY-Breast03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DE6134-E6B2-0E43-9E84-D78AD22D6E58}"/>
              </a:ext>
            </a:extLst>
          </p:cNvPr>
          <p:cNvCxnSpPr>
            <a:cxnSpLocks/>
          </p:cNvCxnSpPr>
          <p:nvPr userDrawn="1"/>
        </p:nvCxnSpPr>
        <p:spPr>
          <a:xfrm>
            <a:off x="691599" y="366426"/>
            <a:ext cx="8261903" cy="0"/>
          </a:xfrm>
          <a:prstGeom prst="line">
            <a:avLst/>
          </a:prstGeom>
          <a:ln>
            <a:solidFill>
              <a:srgbClr val="1E41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25989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2306" y="777960"/>
            <a:ext cx="7765894" cy="2381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enter subtitle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C134C1F-53DF-43C2-AF4D-EE37600EC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2307" y="1098297"/>
            <a:ext cx="7746421" cy="378534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baseline="0"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baseline="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baseline="0"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ct val="60000"/>
              <a:buFont typeface="Courier New" charset="0"/>
              <a:buChar char="o"/>
              <a:tabLst/>
              <a:defRPr baseline="0"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•"/>
              <a:tabLst/>
              <a:defRPr baseline="0"/>
            </a:lvl5pPr>
          </a:lstStyle>
          <a:p>
            <a:pPr lvl="0"/>
            <a:r>
              <a:rPr lang="en-US" dirty="0"/>
              <a:t>Select &amp; type to begin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itle 9"/>
          <p:cNvSpPr>
            <a:spLocks noGrp="1"/>
          </p:cNvSpPr>
          <p:nvPr>
            <p:ph type="title" hasCustomPrompt="1"/>
          </p:nvPr>
        </p:nvSpPr>
        <p:spPr>
          <a:xfrm>
            <a:off x="692307" y="166375"/>
            <a:ext cx="7739647" cy="382552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 – Use Title Case, No More than Two Lines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20D8CD-9CBA-40E1-8247-6554DBB0FBED}"/>
              </a:ext>
            </a:extLst>
          </p:cNvPr>
          <p:cNvGrpSpPr/>
          <p:nvPr userDrawn="1"/>
        </p:nvGrpSpPr>
        <p:grpSpPr>
          <a:xfrm>
            <a:off x="-9379" y="-9606"/>
            <a:ext cx="9143993" cy="701787"/>
            <a:chOff x="-9379" y="-9597"/>
            <a:chExt cx="9143993" cy="7011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1337C8-E051-4173-93A2-7C19D6DF5BA2}"/>
                </a:ext>
              </a:extLst>
            </p:cNvPr>
            <p:cNvSpPr/>
            <p:nvPr userDrawn="1"/>
          </p:nvSpPr>
          <p:spPr>
            <a:xfrm>
              <a:off x="-9379" y="-8546"/>
              <a:ext cx="9143993" cy="700087"/>
            </a:xfrm>
            <a:prstGeom prst="rect">
              <a:avLst/>
            </a:prstGeom>
            <a:solidFill>
              <a:srgbClr val="266758">
                <a:alpha val="15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F21BD29-4886-41B3-954E-43BED6A99356}"/>
                </a:ext>
              </a:extLst>
            </p:cNvPr>
            <p:cNvSpPr/>
            <p:nvPr userDrawn="1"/>
          </p:nvSpPr>
          <p:spPr>
            <a:xfrm rot="16200000">
              <a:off x="-103202" y="88987"/>
              <a:ext cx="700087" cy="502920"/>
            </a:xfrm>
            <a:prstGeom prst="rect">
              <a:avLst/>
            </a:prstGeom>
            <a:solidFill>
              <a:srgbClr val="00643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237882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848D903-2EA0-6340-99B3-5F3395B7C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6884" y="1506520"/>
            <a:ext cx="7518466" cy="295182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marR="0" indent="-57150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Bullet Arial 32pt 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Bullet Arial 32pt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3CBD464-DC4C-E04F-990C-0BAD194E6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6554" y="467553"/>
            <a:ext cx="7518797" cy="9951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</p:spTree>
    <p:extLst>
      <p:ext uri="{BB962C8B-B14F-4D97-AF65-F5344CB8AC3E}">
        <p14:creationId xmlns:p14="http://schemas.microsoft.com/office/powerpoint/2010/main" val="401668430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FE0D7-8D09-2E47-8533-75AB8B880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FF016-9FE6-6249-98AD-2265E47FB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DEA96-0E80-6A4E-8455-1246D1066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05BB-00DA-E844-BA4D-CCCE4E761D2A}" type="datetimeFigureOut"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24A20-CE1B-B94F-922D-45F68454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37B61-26EC-5A4E-ABCB-BA294948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CE05-B85B-D448-87E9-031AAB73A3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441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DAD1-A77D-DE43-9D4F-CB261E19D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67A34-97D7-4E49-AE62-183EC5BD2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07DB3-6035-8F49-B36C-FECCD4D7A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05BB-00DA-E844-BA4D-CCCE4E761D2A}" type="datetimeFigureOut"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A956C-E49E-6943-814E-68381844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721CE-5FAF-894B-86FD-9EE965E3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CE05-B85B-D448-87E9-031AAB73A3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483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DBA2-7DCC-D042-BFEC-F16D4AD53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79C9C-6FA7-A34E-9132-F197910F1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5E404-9F9D-BA47-B839-04CF0E951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05BB-00DA-E844-BA4D-CCCE4E761D2A}" type="datetimeFigureOut"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41C20-8533-6442-B562-0B2EBD648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EB02A-F3A2-8B4E-9845-C663447F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CE05-B85B-D448-87E9-031AAB73A3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705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DF8B5-1E10-D340-A0C8-B08D1A4B8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B2712-BB9A-0A4F-8183-C1FA0B541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8B1D1-DEF1-E340-A9DA-486E3AEF1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E64EB-9D1A-9B4A-BB51-4082E4F2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05BB-00DA-E844-BA4D-CCCE4E761D2A}" type="datetimeFigureOut"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FE0F4-A7BA-C246-8C8C-E7DEA0D41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E36BE-3DEE-B747-A6FD-45B18249F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CE05-B85B-D448-87E9-031AAB73A3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16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30C1D-74D3-A44A-9463-5D0E9A9E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E4132-CDF3-6C4F-9204-DDDABD7A0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64973E-3A49-7247-A040-8698CBD79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FCF5C-9EB4-9346-A426-B3A026FB1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90C597-DF96-6F4D-B243-8E86E6B8E4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86619F-6036-7248-96B4-9DD56D3FD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05BB-00DA-E844-BA4D-CCCE4E761D2A}" type="datetimeFigureOut">
              <a:t>6/23/2023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B9792F-AFA0-8C4F-A91D-9B359FA4D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83904-C85D-884C-9DC5-6D992601D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CE05-B85B-D448-87E9-031AAB73A3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498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BC3A8-6CAF-CF41-9A5A-28338DBC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F19940-138E-EC44-BE61-158ADE22C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05BB-00DA-E844-BA4D-CCCE4E761D2A}" type="datetimeFigureOut">
              <a:t>6/23/2023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F77D7-BDB7-CD45-B210-52297E60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29B99-5514-034C-AB70-71099761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CE05-B85B-D448-87E9-031AAB73A3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782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8152F-F304-394E-AFAA-F475A9D0E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05BB-00DA-E844-BA4D-CCCE4E761D2A}" type="datetimeFigureOut">
              <a:t>6/23/2023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B3A771-C34B-BA44-BA5E-EB9CDBE0C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76591-068C-CD41-A675-B473FD59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CE05-B85B-D448-87E9-031AAB73A3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099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5616-AB46-7C40-A143-E21712774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A638A-E292-BA4B-8EBA-1CD882F1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01CF3B-D6D4-A54B-9A32-D6BF74A59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5FEED-EF6D-8547-A33E-D2A6BFEC1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05BB-00DA-E844-BA4D-CCCE4E761D2A}" type="datetimeFigureOut"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7262F-0898-DD4F-8619-1B858CD0A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78083-7C0A-2648-A05B-F07E631D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CE05-B85B-D448-87E9-031AAB73A3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63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2306" y="777960"/>
            <a:ext cx="7765894" cy="2381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enter subtitle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C134C1F-53DF-43C2-AF4D-EE37600EC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2307" y="1098297"/>
            <a:ext cx="7746421" cy="378534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baseline="0"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baseline="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baseline="0"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ct val="60000"/>
              <a:buFont typeface="Courier New" charset="0"/>
              <a:buChar char="o"/>
              <a:tabLst/>
              <a:defRPr baseline="0"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•"/>
              <a:tabLst/>
              <a:defRPr baseline="0"/>
            </a:lvl5pPr>
          </a:lstStyle>
          <a:p>
            <a:pPr lvl="0"/>
            <a:r>
              <a:rPr lang="en-US" dirty="0"/>
              <a:t>Select &amp; type to begin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itle 9"/>
          <p:cNvSpPr>
            <a:spLocks noGrp="1"/>
          </p:cNvSpPr>
          <p:nvPr>
            <p:ph type="title" hasCustomPrompt="1"/>
          </p:nvPr>
        </p:nvSpPr>
        <p:spPr>
          <a:xfrm>
            <a:off x="692307" y="166375"/>
            <a:ext cx="7739647" cy="382552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 – Use Title Case, No More than Two Lines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20D8CD-9CBA-40E1-8247-6554DBB0FBED}"/>
              </a:ext>
            </a:extLst>
          </p:cNvPr>
          <p:cNvGrpSpPr/>
          <p:nvPr userDrawn="1"/>
        </p:nvGrpSpPr>
        <p:grpSpPr>
          <a:xfrm>
            <a:off x="-9379" y="-9606"/>
            <a:ext cx="9143993" cy="701787"/>
            <a:chOff x="-9379" y="-9597"/>
            <a:chExt cx="9143993" cy="7011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1337C8-E051-4173-93A2-7C19D6DF5BA2}"/>
                </a:ext>
              </a:extLst>
            </p:cNvPr>
            <p:cNvSpPr/>
            <p:nvPr userDrawn="1"/>
          </p:nvSpPr>
          <p:spPr>
            <a:xfrm>
              <a:off x="-9379" y="-8546"/>
              <a:ext cx="9143993" cy="700087"/>
            </a:xfrm>
            <a:prstGeom prst="rect">
              <a:avLst/>
            </a:prstGeom>
            <a:solidFill>
              <a:srgbClr val="266758">
                <a:alpha val="15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F21BD29-4886-41B3-954E-43BED6A99356}"/>
                </a:ext>
              </a:extLst>
            </p:cNvPr>
            <p:cNvSpPr/>
            <p:nvPr userDrawn="1"/>
          </p:nvSpPr>
          <p:spPr>
            <a:xfrm rot="16200000">
              <a:off x="-103202" y="88987"/>
              <a:ext cx="700087" cy="502920"/>
            </a:xfrm>
            <a:prstGeom prst="rect">
              <a:avLst/>
            </a:prstGeom>
            <a:solidFill>
              <a:srgbClr val="00643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14573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CBC7D-2A31-7240-AD0E-5149F077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996748-7ECA-794C-990B-B41FB0BF25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F1E52-9CE9-8E48-A897-7C937BE84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3FF93-CC11-B14E-9F7A-CEE8962BF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05BB-00DA-E844-BA4D-CCCE4E761D2A}" type="datetimeFigureOut"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749A6-5CF4-CB43-BC8E-858270B69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72EBAD-AFB8-B948-B3F4-BC51FC73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CE05-B85B-D448-87E9-031AAB73A3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976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98B08-7EA3-9E4C-B09A-2747957C8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3FF15-BDC9-0C44-A47D-E07B83ADF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F74B8-EFF8-104A-A0D7-81CB13C9C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05BB-00DA-E844-BA4D-CCCE4E761D2A}" type="datetimeFigureOut"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22B54-A2F5-9C42-8426-1FF5C39BE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EF7D2-92DD-BD4A-A5E8-CBAEE8A0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CE05-B85B-D448-87E9-031AAB73A3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6043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13C69F-23F5-6C4D-9C49-54C9638DAA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4E4BB4-9749-1546-9332-BE703D574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6A641-0E34-F34A-A839-26B931D02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05BB-00DA-E844-BA4D-CCCE4E761D2A}" type="datetimeFigureOut"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3E24A-E3D8-4043-BED1-82E4A0C5C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E9049-6315-8445-8F57-C7F9D6A2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CE05-B85B-D448-87E9-031AAB73A3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1033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32362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75708" y="1610690"/>
            <a:ext cx="4982737" cy="91524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b="1" i="0" cap="all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75709" y="2529949"/>
            <a:ext cx="4982737" cy="504467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44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3600" y="1384483"/>
            <a:ext cx="8236800" cy="301300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3600" y="402458"/>
            <a:ext cx="5254702" cy="415884"/>
          </a:xfrm>
        </p:spPr>
        <p:txBody>
          <a:bodyPr anchor="b">
            <a:noAutofit/>
          </a:bodyPr>
          <a:lstStyle>
            <a:lvl1pPr>
              <a:defRPr sz="2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3600" y="810751"/>
            <a:ext cx="5254702" cy="366936"/>
          </a:xfrm>
        </p:spPr>
        <p:txBody>
          <a:bodyPr>
            <a:no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699B2489-EBE9-4967-A2EB-B0E0B71F41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707" y="4604288"/>
            <a:ext cx="1746000" cy="34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0509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userDrawn="1">
  <p:cSld name="9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74944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6758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372845"/>
            <a:ext cx="8520600" cy="7341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470185"/>
            <a:ext cx="8520600" cy="31027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7536"/>
            <a:ext cx="548700" cy="3939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637487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0" y="4795720"/>
            <a:ext cx="6163200" cy="338244"/>
          </a:xfrm>
        </p:spPr>
        <p:txBody>
          <a:bodyPr anchor="b">
            <a:noAutofit/>
          </a:bodyPr>
          <a:lstStyle>
            <a:lvl1pPr marL="86914" indent="-86914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 sz="675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54704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Text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367250" y="1407771"/>
            <a:ext cx="8409900" cy="291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78" marR="0" lvl="0" indent="-22858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L="914355" marR="0" lvl="1" indent="-33018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532" marR="0" lvl="2" indent="-33018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709" marR="0" lvl="3" indent="-33018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5886" marR="0" lvl="4" indent="-33018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064" marR="0" lvl="5" indent="-33018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240" marR="0" lvl="6" indent="-33018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418" marR="0" lvl="7" indent="-33018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595" marR="0" lvl="8" indent="-33018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359999" y="469168"/>
            <a:ext cx="8409765" cy="33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600" b="1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359999" y="798250"/>
            <a:ext cx="8409900" cy="33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1800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pic>
        <p:nvPicPr>
          <p:cNvPr id="20" name="Google Shape;20;p14"/>
          <p:cNvPicPr preferRelativeResize="0"/>
          <p:nvPr/>
        </p:nvPicPr>
        <p:blipFill rotWithShape="1">
          <a:blip r:embed="rId2">
            <a:alphaModFix/>
          </a:blip>
          <a:srcRect t="-2312"/>
          <a:stretch/>
        </p:blipFill>
        <p:spPr>
          <a:xfrm>
            <a:off x="359999" y="4754119"/>
            <a:ext cx="1158198" cy="25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plate&#10;&#10;Description automatically generated">
            <a:extLst>
              <a:ext uri="{FF2B5EF4-FFF2-40B4-BE49-F238E27FC236}">
                <a16:creationId xmlns:a16="http://schemas.microsoft.com/office/drawing/2014/main" id="{408DA1E2-49E1-C946-AEF6-9E8C8748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86" b="44228"/>
          <a:stretch/>
        </p:blipFill>
        <p:spPr>
          <a:xfrm>
            <a:off x="2" y="20551"/>
            <a:ext cx="642171" cy="397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D6D7D7-FB0B-5642-91FA-1B036E1A68E8}"/>
              </a:ext>
            </a:extLst>
          </p:cNvPr>
          <p:cNvSpPr txBox="1"/>
          <p:nvPr userDrawn="1"/>
        </p:nvSpPr>
        <p:spPr>
          <a:xfrm>
            <a:off x="623123" y="75136"/>
            <a:ext cx="2009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1E4195"/>
                </a:solidFill>
              </a:rPr>
              <a:t>DESTINY-Breast03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DE6134-E6B2-0E43-9E84-D78AD22D6E58}"/>
              </a:ext>
            </a:extLst>
          </p:cNvPr>
          <p:cNvCxnSpPr>
            <a:cxnSpLocks/>
          </p:cNvCxnSpPr>
          <p:nvPr userDrawn="1"/>
        </p:nvCxnSpPr>
        <p:spPr>
          <a:xfrm>
            <a:off x="691599" y="366426"/>
            <a:ext cx="8261903" cy="0"/>
          </a:xfrm>
          <a:prstGeom prst="line">
            <a:avLst/>
          </a:prstGeom>
          <a:ln>
            <a:solidFill>
              <a:srgbClr val="1E41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594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A2CD2-2FF0-0A47-B748-96E544DE241B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4F88-2FAC-0F40-8374-E621AA8C3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927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2307" y="777960"/>
            <a:ext cx="7765894" cy="2381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enter subtitle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C134C1F-53DF-43C2-AF4D-EE37600EC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2307" y="1098297"/>
            <a:ext cx="7746421" cy="3785349"/>
          </a:xfrm>
          <a:prstGeom prst="rect">
            <a:avLst/>
          </a:prstGeom>
        </p:spPr>
        <p:txBody>
          <a:bodyPr lIns="0" tIns="0" rIns="0" bIns="0"/>
          <a:lstStyle>
            <a:lvl1pPr marL="228594" marR="0" indent="-228594" algn="l" defTabSz="91437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baseline="0"/>
            </a:lvl1pPr>
            <a:lvl2pPr marL="685783" marR="0" indent="-228594" algn="l" defTabSz="914378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baseline="0"/>
            </a:lvl2pPr>
            <a:lvl3pPr marL="1142972" marR="0" indent="-228594" algn="l" defTabSz="914378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baseline="0"/>
            </a:lvl3pPr>
            <a:lvl4pPr marL="1600160" marR="0" indent="-228594" algn="l" defTabSz="914378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ct val="60000"/>
              <a:buFont typeface="Courier New" charset="0"/>
              <a:buChar char="o"/>
              <a:tabLst/>
              <a:defRPr baseline="0"/>
            </a:lvl4pPr>
            <a:lvl5pPr marL="2057348" marR="0" indent="-228594" algn="l" defTabSz="914378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•"/>
              <a:tabLst/>
              <a:defRPr baseline="0"/>
            </a:lvl5pPr>
          </a:lstStyle>
          <a:p>
            <a:pPr lvl="0"/>
            <a:r>
              <a:rPr lang="en-US" dirty="0"/>
              <a:t>Select &amp; type to begin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itle 9"/>
          <p:cNvSpPr>
            <a:spLocks noGrp="1"/>
          </p:cNvSpPr>
          <p:nvPr>
            <p:ph type="title" hasCustomPrompt="1"/>
          </p:nvPr>
        </p:nvSpPr>
        <p:spPr>
          <a:xfrm>
            <a:off x="692307" y="166375"/>
            <a:ext cx="7739647" cy="382552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 – Use Title Case, No More than Two Lines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20D8CD-9CBA-40E1-8247-6554DBB0FBED}"/>
              </a:ext>
            </a:extLst>
          </p:cNvPr>
          <p:cNvGrpSpPr/>
          <p:nvPr userDrawn="1"/>
        </p:nvGrpSpPr>
        <p:grpSpPr>
          <a:xfrm>
            <a:off x="-9378" y="-9606"/>
            <a:ext cx="9143993" cy="701788"/>
            <a:chOff x="-9379" y="-9597"/>
            <a:chExt cx="9143993" cy="7011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1337C8-E051-4173-93A2-7C19D6DF5BA2}"/>
                </a:ext>
              </a:extLst>
            </p:cNvPr>
            <p:cNvSpPr/>
            <p:nvPr userDrawn="1"/>
          </p:nvSpPr>
          <p:spPr>
            <a:xfrm>
              <a:off x="-9379" y="-8546"/>
              <a:ext cx="9143993" cy="700087"/>
            </a:xfrm>
            <a:prstGeom prst="rect">
              <a:avLst/>
            </a:prstGeom>
            <a:solidFill>
              <a:srgbClr val="266758">
                <a:alpha val="15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F21BD29-4886-41B3-954E-43BED6A99356}"/>
                </a:ext>
              </a:extLst>
            </p:cNvPr>
            <p:cNvSpPr/>
            <p:nvPr userDrawn="1"/>
          </p:nvSpPr>
          <p:spPr>
            <a:xfrm rot="16200000">
              <a:off x="-103202" y="88987"/>
              <a:ext cx="700087" cy="502920"/>
            </a:xfrm>
            <a:prstGeom prst="rect">
              <a:avLst/>
            </a:prstGeom>
            <a:solidFill>
              <a:srgbClr val="00643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7452503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60" y="1372870"/>
            <a:ext cx="8229600" cy="3020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4572" y="4899976"/>
            <a:ext cx="3044006" cy="248287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6812796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7916-E33A-48AF-AAD8-442B1585DB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3BD44-395A-4BDA-8B8F-2F637DA5B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F25A6-7B93-46E6-812F-103E03E9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649C-3D09-475D-9612-A081F59C94B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224C-7BA6-4277-ADD6-38D0026AC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9289F-FEA9-499B-AD87-42531087F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DB51-E13B-4F8A-8C2E-5457ADC99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2677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2FD67-7D95-4ECF-A8F4-42132ED1C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0E3E4-269D-4450-8A59-9ADE568E2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75C43-69E4-48A2-8843-D25DF8DE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649C-3D09-475D-9612-A081F59C94B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6024F-FD7F-4CEE-825E-E0BD041C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A7200-7F5F-4F7F-B473-0B7884344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DB51-E13B-4F8A-8C2E-5457ADC99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8151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F4B6-32DB-4027-AC3E-C8462D2FB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B7500-6805-44C8-B3F7-F3BE1BF39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C5829-FB02-456D-830E-B08FA458A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649C-3D09-475D-9612-A081F59C94B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5BB69-F80F-4E3E-A188-8AE60E8D6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D0F9A-8DCD-4144-8DE4-02465B57E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DB51-E13B-4F8A-8C2E-5457ADC99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268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14A22-71A5-4227-9F18-84F213E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8CD91-3147-4453-BBC8-449CA7CB6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939FD-B743-4AED-A26C-53A44E5D3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EBCB9-9B6B-4504-BFB5-260364CD8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649C-3D09-475D-9612-A081F59C94B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2FD86-62E6-490C-9FDB-171E72E52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8EF34-533C-4EEF-9032-4494E584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DB51-E13B-4F8A-8C2E-5457ADC99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0393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D4D0-918C-4123-80DD-50B21E49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C2968-B8D2-4987-8B77-29382EA71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66522-2E12-4F73-8674-4AA8B72CE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23E82C-E250-4D95-83B0-FB6860688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59E263-FB01-445E-8A83-72C9191C08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080B5E-DDCB-4AA1-8947-1B338FD5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649C-3D09-475D-9612-A081F59C94B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D83BCB-DC0F-47EA-9B2E-2C6C4A9F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35AF5E-F649-4A29-9DFA-633A7976B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DB51-E13B-4F8A-8C2E-5457ADC99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0496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15A7F-4609-4170-875F-F771A78E9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D64193-6155-4208-B2AA-998BE3A5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649C-3D09-475D-9612-A081F59C94B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098A9-79CA-4F96-86E4-5FF3D6A2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57D6CB-44E2-4345-9B2C-33D73B677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DB51-E13B-4F8A-8C2E-5457ADC99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2073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9CCAB-BA70-4172-BA6D-5B178535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649C-3D09-475D-9612-A081F59C94B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FB716-5DBE-4FF6-B120-924CDFE0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C6E59-E3DB-4F64-8760-F01AEA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DB51-E13B-4F8A-8C2E-5457ADC99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8420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43FC-B5F9-42D8-8077-4DB5FFC1E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B7146-2FE0-4C8A-A55C-491AB3D43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8B970-4439-4F1F-8DC4-B878DA416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C4B37-C468-4129-A401-F16D6C1EF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649C-3D09-475D-9612-A081F59C94B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349AE-5E04-4A5D-96CC-CD1C2149B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802E5-B13F-41A6-84D3-0CC9FEAAD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DB51-E13B-4F8A-8C2E-5457ADC99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5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24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5AC51-5676-6E4A-AD68-1CE4D29C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B49A3-AB68-3440-A473-34D6B0F5E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905C0-5C9F-2B4D-9794-3290FD8C1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388CC-078C-364C-99DA-88CAFC0F48AE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3CA5C-7BE5-604B-BC1B-A156FEA9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54CED-9707-D041-BED8-D7E3ED69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53DD-7431-224F-9BFD-83733753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085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2B321-303C-4AF9-95F5-FDA7CC8AF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731CD0-3AF8-4EED-8C65-87E49E43D0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75EA5-ED0B-42AC-8FD3-3445D7534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FB45E-F8D8-4983-85DD-A575C48FF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649C-3D09-475D-9612-A081F59C94B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4623A-33E0-4F9C-9F62-D78BFF6E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2CB2C-48BC-4046-A6C7-0593B988F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DB51-E13B-4F8A-8C2E-5457ADC99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9642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74D21-62D6-4B82-8C0F-2485238F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4E246C-7A2A-44DD-BFBE-30ADA1604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D260C-E781-48D4-81E7-F5A6735BC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649C-3D09-475D-9612-A081F59C94B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92446-F468-4109-99B5-7231AF7F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15815-2ADD-4493-9E44-B3D0E2FCC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DB51-E13B-4F8A-8C2E-5457ADC99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9711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64FB7C-1561-45AD-97B3-54BD7B476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4C331E-FDA1-4A11-9885-EB55AA9D6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D134-3871-4085-AB62-66F4C6E31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649C-3D09-475D-9612-A081F59C94B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694C5-0686-4FDD-86E8-B3B96051A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8062B-BB88-44E0-9AC3-0041C2472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DB51-E13B-4F8A-8C2E-5457ADC99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75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60" y="1372870"/>
            <a:ext cx="8229600" cy="3020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4572" y="4899976"/>
            <a:ext cx="3044006" cy="248287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92859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60" y="1372870"/>
            <a:ext cx="8229600" cy="3020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4572" y="4899976"/>
            <a:ext cx="3044006" cy="248287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433526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60" y="1372870"/>
            <a:ext cx="8229600" cy="3020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4572" y="4899976"/>
            <a:ext cx="3044006" cy="248287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661717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60" y="1372870"/>
            <a:ext cx="8229600" cy="3020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3303" y="4708241"/>
            <a:ext cx="4389120" cy="211211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792810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C26BC-D080-437D-AD35-7E08ADCA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5DA8F-4FCE-40AC-9F8A-B3646DC0B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06E83-3D09-4113-B656-17E145236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1F1C-94CD-422D-B776-008B098CC0BA}" type="datetimeFigureOut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3FDA7-26CC-4DDF-AD41-3D41F574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57F0F-DC32-4FAE-919F-E319C315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AEC09-0534-4D0A-8A03-0D83025B7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5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" y="929878"/>
            <a:ext cx="8961120" cy="3752512"/>
          </a:xfrm>
          <a:prstGeom prst="rect">
            <a:avLst/>
          </a:prstGeom>
        </p:spPr>
        <p:txBody>
          <a:bodyPr>
            <a:noAutofit/>
          </a:bodyPr>
          <a:lstStyle>
            <a:lvl1pPr marL="233099" indent="-233099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2200" baseline="0"/>
            </a:lvl1pPr>
            <a:lvl2pPr marL="689815" indent="-233099">
              <a:lnSpc>
                <a:spcPct val="100000"/>
              </a:lnSpc>
              <a:buClrTx/>
              <a:buFont typeface="Arial" panose="020B0604020202020204" pitchFamily="34" charset="0"/>
              <a:buChar char="–"/>
              <a:defRPr sz="2200"/>
            </a:lvl2pPr>
            <a:lvl3pPr marL="1146509" indent="-233099">
              <a:lnSpc>
                <a:spcPct val="100000"/>
              </a:lnSpc>
              <a:buClrTx/>
              <a:buSzPct val="70000"/>
              <a:buFont typeface="Wingdings" panose="05000000000000000000" pitchFamily="2" charset="2"/>
              <a:buChar char="Ø"/>
              <a:defRPr sz="22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797713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60960" y="4832741"/>
            <a:ext cx="7772400" cy="243112"/>
          </a:xfrm>
          <a:prstGeom prst="rect">
            <a:avLst/>
          </a:prstGeom>
        </p:spPr>
        <p:txBody>
          <a:bodyPr lIns="45676" bIns="0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" y="26865"/>
            <a:ext cx="8961120" cy="7436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1209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359999" y="918093"/>
            <a:ext cx="8409900" cy="450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0B917-7AEC-4D84-A351-D9D66AC4FB77}"/>
              </a:ext>
            </a:extLst>
          </p:cNvPr>
          <p:cNvSpPr txBox="1"/>
          <p:nvPr userDrawn="1"/>
        </p:nvSpPr>
        <p:spPr>
          <a:xfrm>
            <a:off x="4383715" y="4806485"/>
            <a:ext cx="4503870" cy="138627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900" b="0" i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60000" y="485693"/>
            <a:ext cx="8409765" cy="4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7250" y="1615820"/>
            <a:ext cx="8409900" cy="2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32714771-AEB2-FE40-AD3E-E93DB8F4ADCD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1770291" y="4759440"/>
            <a:ext cx="2400778" cy="1807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/>
              <a:t>Matthew P. Goetz, MD</a:t>
            </a: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6" y="4673610"/>
            <a:ext cx="1244319" cy="25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94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8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9"/>
          <p:cNvSpPr txBox="1">
            <a:spLocks noGrp="1"/>
          </p:cNvSpPr>
          <p:nvPr>
            <p:ph type="body" idx="1"/>
          </p:nvPr>
        </p:nvSpPr>
        <p:spPr>
          <a:xfrm>
            <a:off x="228600" y="940648"/>
            <a:ext cx="8686800" cy="3626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352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Noto Sans Symbols"/>
              <a:buChar char="⮚"/>
              <a:defRPr sz="2400"/>
            </a:lvl3pPr>
            <a:lvl4pPr marL="1828800" lvl="3" indent="-3810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09"/>
          <p:cNvSpPr txBox="1">
            <a:spLocks noGrp="1"/>
          </p:cNvSpPr>
          <p:nvPr>
            <p:ph type="ftr" idx="11"/>
          </p:nvPr>
        </p:nvSpPr>
        <p:spPr>
          <a:xfrm>
            <a:off x="94926" y="4818719"/>
            <a:ext cx="7699248" cy="27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9"/>
          <p:cNvSpPr txBox="1">
            <a:spLocks noGrp="1"/>
          </p:cNvSpPr>
          <p:nvPr>
            <p:ph type="title"/>
          </p:nvPr>
        </p:nvSpPr>
        <p:spPr>
          <a:xfrm>
            <a:off x="91440" y="26865"/>
            <a:ext cx="8961120" cy="743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7425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28600" y="940648"/>
            <a:ext cx="8686800" cy="3626427"/>
          </a:xfrm>
          <a:prstGeom prst="rect">
            <a:avLst/>
          </a:prstGeom>
        </p:spPr>
        <p:txBody>
          <a:bodyPr>
            <a:noAutofit/>
          </a:bodyPr>
          <a:lstStyle>
            <a:lvl1pPr marL="236364" indent="-236364">
              <a:lnSpc>
                <a:spcPct val="100000"/>
              </a:lnSpc>
              <a:buFont typeface="Arial" panose="020B0604020202020204" pitchFamily="34" charset="0"/>
              <a:buChar char="•"/>
              <a:defRPr sz="2400" baseline="0"/>
            </a:lvl1pPr>
            <a:lvl2pPr marL="690070" indent="-233189">
              <a:lnSpc>
                <a:spcPct val="100000"/>
              </a:lnSpc>
              <a:buFont typeface="Arial" panose="020B0604020202020204" pitchFamily="34" charset="0"/>
              <a:buChar char="–"/>
              <a:defRPr sz="2400"/>
            </a:lvl2pPr>
            <a:lvl3pPr marL="1146936" indent="-233189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94926" y="4818720"/>
            <a:ext cx="7699248" cy="274098"/>
          </a:xfrm>
        </p:spPr>
        <p:txBody>
          <a:bodyPr lIns="45691" tIns="45691" bIns="4569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" y="26865"/>
            <a:ext cx="8961120" cy="7436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797713"/>
            <a:ext cx="9144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306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685800" y="1117600"/>
            <a:ext cx="3810000" cy="293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body" idx="2"/>
          </p:nvPr>
        </p:nvSpPr>
        <p:spPr>
          <a:xfrm>
            <a:off x="4648200" y="1117600"/>
            <a:ext cx="3810000" cy="293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346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F5C31-61C2-107E-6500-F814820F8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351D7A-4C0F-5F1D-0381-ADCC35F46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668E2-6491-4CF0-CDC9-A260E48CE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90B22-E33A-0642-8426-68EA0949B43C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70806-F0D6-ED43-F29D-69C0A93CE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5A27-8393-4CB1-79F4-47AB27330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88F6-F040-0B45-ADFE-49DA6AA7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84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2910B-4F81-D379-8C3C-06D88761A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FA0AC-566E-D231-61C9-EC096F4FC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2067D-BA7B-B64B-0441-14D3E3A8F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90B22-E33A-0642-8426-68EA0949B43C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6C117-688E-9A89-6823-D37D8A5B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D6ED0-9D5F-F398-AB95-7BEA002A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88F6-F040-0B45-ADFE-49DA6AA7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6DF35-1AE9-CC0E-F541-28184F6F4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346FA-32C4-DC7A-2766-2F5DC6823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1CC47-DDD9-D7B2-C652-299439BA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90B22-E33A-0642-8426-68EA0949B43C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1627E-16C0-5ADA-02A5-FDCEC098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F7D8-D1D1-5286-9809-EFE72022A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88F6-F040-0B45-ADFE-49DA6AA7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2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C9E1-F604-C661-D502-36AE3F7E2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73C72-7066-FB42-4706-A7EAE1C9A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D3F74-BD81-FB01-44BC-68EFA4395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9096E-0CB4-315D-2DAB-4DC51313E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90B22-E33A-0642-8426-68EA0949B43C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06ECD-F8D2-D022-6305-4B26F24D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5B985-9132-95E1-D76B-359D7B18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88F6-F040-0B45-ADFE-49DA6AA7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14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000DD-024B-93C2-11EF-479B1DBA8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9A70-EA90-68EE-F819-C69623C56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52120-24EB-69DE-F767-FE13BBE87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B65D1-11B8-8C49-006F-349939C42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7E79A4-C59F-80F1-58CB-6E757196D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39F57C-6A1B-5A1A-F7E0-3F06B5067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90B22-E33A-0642-8426-68EA0949B43C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47A66C-0376-2627-38A7-343858C88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9F1470-12D8-963C-9EA8-5B7EA417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88F6-F040-0B45-ADFE-49DA6AA7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99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9E029-B1D9-739B-76E2-276E0BECB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92660-85AD-CE34-15E1-84843F181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90B22-E33A-0642-8426-68EA0949B43C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4F8831-D257-4BDA-C20F-2169DB049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D4CEE8-2D4E-442F-0224-D9ED68EAA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88F6-F040-0B45-ADFE-49DA6AA7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93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CFD17D-14A5-1314-3D61-878BFF55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90B22-E33A-0642-8426-68EA0949B43C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41E6B-ED38-EB13-059B-2F29937A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19F09-D0D3-BEE0-31BD-B5399B593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88F6-F040-0B45-ADFE-49DA6AA7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04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9F5BD-9E24-33BF-D2A7-23A6349DB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EDD7E-357F-66F4-E396-B394ED66A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07805-E671-42E1-935C-0034226EA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4259C-49C6-244B-C520-1B16102E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90B22-E33A-0642-8426-68EA0949B43C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D369B-30E8-9D5A-0835-93E5E159C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2E7F1-9849-499B-8F80-D8534B15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88F6-F040-0B45-ADFE-49DA6AA7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870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A4622-EDCD-5196-1AF1-A8E7E125C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C4BD7-3016-8391-251A-6F5AA2FB5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0D62A3-9DD1-8F9B-1CE8-A42CDF215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D8155-CE54-D90E-18B2-E2CAFACD5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90B22-E33A-0642-8426-68EA0949B43C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BCC33-15FE-3757-7DEB-5BDFABAA2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D171D-0345-3ED3-9540-08E821995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88F6-F040-0B45-ADFE-49DA6AA7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84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A3CD-4B67-D53C-E704-F6627DBEE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9ADDB3-B1EF-2020-981B-8AD084EE9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9294-5BD6-F70C-CE41-93B2820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90B22-E33A-0642-8426-68EA0949B43C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E430F-7B58-7B63-1306-4264A1490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1D31F-CE4B-03AF-E03B-7A3715D4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88F6-F040-0B45-ADFE-49DA6AA7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6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body" idx="1"/>
          </p:nvPr>
        </p:nvSpPr>
        <p:spPr>
          <a:xfrm>
            <a:off x="685800" y="844550"/>
            <a:ext cx="7772400" cy="3147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702141-CA5C-A914-FAB9-F53CDF4D7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D0B17A-450B-E38C-94E9-F71AD1D96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9D5BA-B70A-1996-1575-37C948D8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90B22-E33A-0642-8426-68EA0949B43C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A60DD-220A-CD0E-5D91-82748181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5D515-8A61-D045-7F3E-1ADF3DA4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88F6-F040-0B45-ADFE-49DA6AA7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28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00" y="127612"/>
            <a:ext cx="6820200" cy="62427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632" y="1121415"/>
            <a:ext cx="8077201" cy="3361865"/>
          </a:xfrm>
        </p:spPr>
        <p:txBody>
          <a:bodyPr/>
          <a:lstStyle>
            <a:lvl1pPr marL="198830" indent="-198830">
              <a:buClr>
                <a:schemeClr val="accent3"/>
              </a:buClr>
              <a:buFont typeface="Calibri" panose="020F0502020204030204" pitchFamily="34" charset="0"/>
              <a:buChar char="•"/>
              <a:defRPr>
                <a:solidFill>
                  <a:srgbClr val="223341"/>
                </a:solidFill>
              </a:defRPr>
            </a:lvl1pPr>
            <a:lvl2pPr marL="469094" indent="-198830">
              <a:buClr>
                <a:schemeClr val="accent3"/>
              </a:buClr>
              <a:tabLst/>
              <a:defRPr>
                <a:solidFill>
                  <a:srgbClr val="223341"/>
                </a:solidFill>
              </a:defRPr>
            </a:lvl2pPr>
            <a:lvl3pPr marL="673877" indent="-138110">
              <a:buClr>
                <a:schemeClr val="accent3"/>
              </a:buClr>
              <a:defRPr>
                <a:solidFill>
                  <a:srgbClr val="22334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22334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2677" y="4805912"/>
            <a:ext cx="8382126" cy="17410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900"/>
            </a:lvl1pPr>
            <a:lvl2pPr marL="136919" indent="0">
              <a:buFontTx/>
              <a:buNone/>
              <a:defRPr sz="1050"/>
            </a:lvl2pPr>
            <a:lvl3pPr marL="267884" indent="0">
              <a:buFontTx/>
              <a:buNone/>
              <a:defRPr sz="1050"/>
            </a:lvl3pPr>
            <a:lvl4pPr marL="402421" indent="0">
              <a:buFontTx/>
              <a:buNone/>
              <a:defRPr sz="1050"/>
            </a:lvl4pPr>
            <a:lvl5pPr marL="534578" indent="0">
              <a:buFontTx/>
              <a:buNone/>
              <a:defRPr sz="105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3698492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28600" y="940649"/>
            <a:ext cx="8686800" cy="3626427"/>
          </a:xfrm>
          <a:prstGeom prst="rect">
            <a:avLst/>
          </a:prstGeom>
        </p:spPr>
        <p:txBody>
          <a:bodyPr>
            <a:noAutofit/>
          </a:bodyPr>
          <a:lstStyle>
            <a:lvl1pPr marL="236358" indent="-236358">
              <a:lnSpc>
                <a:spcPct val="100000"/>
              </a:lnSpc>
              <a:buFont typeface="Arial" panose="020B0604020202020204" pitchFamily="34" charset="0"/>
              <a:buChar char="•"/>
              <a:defRPr sz="2400" baseline="0"/>
            </a:lvl1pPr>
            <a:lvl2pPr marL="690053" indent="-233183">
              <a:lnSpc>
                <a:spcPct val="100000"/>
              </a:lnSpc>
              <a:buFont typeface="Arial" panose="020B0604020202020204" pitchFamily="34" charset="0"/>
              <a:buChar char="–"/>
              <a:defRPr sz="2400"/>
            </a:lvl2pPr>
            <a:lvl3pPr marL="1146908" indent="-233183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94926" y="4818721"/>
            <a:ext cx="7699248" cy="274097"/>
          </a:xfrm>
        </p:spPr>
        <p:txBody>
          <a:bodyPr lIns="45691" tIns="45691" bIns="4569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" y="26865"/>
            <a:ext cx="8961120" cy="7436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797713"/>
            <a:ext cx="9144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972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94926" y="4818721"/>
            <a:ext cx="7699248" cy="274097"/>
          </a:xfrm>
        </p:spPr>
        <p:txBody>
          <a:bodyPr lIns="45691" tIns="45691" bIns="4569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" y="26865"/>
            <a:ext cx="8961120" cy="7436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797713"/>
            <a:ext cx="9144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363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46453"/>
            <a:ext cx="4206240" cy="35692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946453"/>
            <a:ext cx="4206240" cy="35692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94926" y="4818721"/>
            <a:ext cx="7699248" cy="274097"/>
          </a:xfrm>
        </p:spPr>
        <p:txBody>
          <a:bodyPr lIns="45691" tIns="45691" bIns="4569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7713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" y="26865"/>
            <a:ext cx="8961120" cy="7436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0606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09769"/>
            <a:ext cx="4206240" cy="48026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90035"/>
            <a:ext cx="4206240" cy="2966210"/>
          </a:xfrm>
          <a:prstGeom prst="rect">
            <a:avLst/>
          </a:prstGeom>
        </p:spPr>
        <p:txBody>
          <a:bodyPr>
            <a:noAutofit/>
          </a:bodyPr>
          <a:lstStyle>
            <a:lvl1pPr marL="233183" indent="-233183">
              <a:buFont typeface="Arial" panose="020B0604020202020204" pitchFamily="34" charset="0"/>
              <a:buChar char="•"/>
              <a:defRPr sz="2000"/>
            </a:lvl1pPr>
            <a:lvl2pPr marL="690053" indent="-233183">
              <a:defRPr sz="1800"/>
            </a:lvl2pPr>
            <a:lvl3pPr marL="1146908" indent="-233183">
              <a:buFont typeface="Wingdings" panose="05000000000000000000" pitchFamily="2" charset="2"/>
              <a:buChar char="Ø"/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9160" y="1009769"/>
            <a:ext cx="4206240" cy="48026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9160" y="1490035"/>
            <a:ext cx="4206240" cy="2966210"/>
          </a:xfrm>
          <a:prstGeom prst="rect">
            <a:avLst/>
          </a:prstGeom>
        </p:spPr>
        <p:txBody>
          <a:bodyPr>
            <a:noAutofit/>
          </a:bodyPr>
          <a:lstStyle>
            <a:lvl1pPr marL="233183" indent="-233183">
              <a:buFont typeface="Arial" panose="020B0604020202020204" pitchFamily="34" charset="0"/>
              <a:buChar char="•"/>
              <a:defRPr sz="2000"/>
            </a:lvl1pPr>
            <a:lvl2pPr marL="690053" indent="-233183">
              <a:defRPr sz="1800"/>
            </a:lvl2pPr>
            <a:lvl3pPr marL="1146908" indent="-233183">
              <a:buFont typeface="Wingdings" panose="05000000000000000000" pitchFamily="2" charset="2"/>
              <a:buChar char="Ø"/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94926" y="4818721"/>
            <a:ext cx="7699248" cy="274097"/>
          </a:xfrm>
        </p:spPr>
        <p:txBody>
          <a:bodyPr lIns="45691" tIns="45691" bIns="4569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797713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1440" y="26865"/>
            <a:ext cx="8961120" cy="7436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2400">
                <a:solidFill>
                  <a:srgbClr val="09345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39829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94926" y="4818721"/>
            <a:ext cx="7699248" cy="274097"/>
          </a:xfrm>
        </p:spPr>
        <p:txBody>
          <a:bodyPr lIns="45691" tIns="45691" bIns="45691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425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ul.keddy\Documents\My Projects\150206936 - Lilly-Sanofi ASCO CDK 4-6 Breast Cancer\150206936-1_Hybrid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3812" y="0"/>
            <a:ext cx="2709950" cy="518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0" y="-6841"/>
            <a:ext cx="7086600" cy="51802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1" rIns="91382" bIns="45691"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2241" y="400450"/>
            <a:ext cx="6022181" cy="3829905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spcAft>
                <a:spcPts val="600"/>
              </a:spcAft>
              <a:defRPr lang="en-US" sz="1600" b="1" i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Theme/Title (Can be on 3 lines)</a:t>
            </a:r>
          </a:p>
          <a:p>
            <a:r>
              <a:rPr lang="en-US" sz="3600" b="1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Subtitle (Can be on 3 Lines)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724" y="4389371"/>
            <a:ext cx="1671159" cy="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46156"/>
      </p:ext>
    </p:extLst>
  </p:cSld>
  <p:clrMapOvr>
    <a:masterClrMapping/>
  </p:clrMapOvr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D_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aul.keddy\Documents\My Projects\150206936 - Lilly-Sanofi ASCO CDK 4-6 Breast Cancer\150206936-1_Hybrid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3812" y="0"/>
            <a:ext cx="2709950" cy="518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-6841"/>
            <a:ext cx="7086600" cy="51802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1" rIns="91382" bIns="45691"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0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osur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6841"/>
            <a:ext cx="9144000" cy="51802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1" rIns="91382" bIns="45691"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29654"/>
            <a:ext cx="4206240" cy="35692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1029654"/>
            <a:ext cx="4206240" cy="35692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2880" y="42903"/>
            <a:ext cx="8778240" cy="7436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82880" y="4771679"/>
            <a:ext cx="7498080" cy="274097"/>
          </a:xfrm>
        </p:spPr>
        <p:txBody>
          <a:bodyPr lIns="45691" bIns="0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5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24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ftr" idx="11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6841"/>
            <a:ext cx="9144000" cy="51617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1" rIns="91382" bIns="45691"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691"/>
            <a:ext cx="9144000" cy="51802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1" rIns="91382" bIns="45691"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0704" y="686435"/>
            <a:ext cx="7022592" cy="30317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none"/>
        </p:style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421" y="4389371"/>
            <a:ext cx="1671159" cy="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346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presentation/Subsection 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6841"/>
            <a:ext cx="9144000" cy="51617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1" rIns="91382" bIns="45691"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2690"/>
            <a:ext cx="9144000" cy="51802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1" rIns="91382" bIns="45691"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1773292"/>
            <a:ext cx="5562600" cy="4254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0700" y="2357864"/>
            <a:ext cx="5562600" cy="604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6842" indent="0">
              <a:buNone/>
              <a:defRPr sz="1200"/>
            </a:lvl2pPr>
            <a:lvl3pPr marL="913725" indent="0">
              <a:buNone/>
              <a:defRPr sz="1000"/>
            </a:lvl3pPr>
            <a:lvl4pPr marL="1370580" indent="0">
              <a:buNone/>
              <a:defRPr sz="900"/>
            </a:lvl4pPr>
            <a:lvl5pPr marL="1827449" indent="0">
              <a:buNone/>
              <a:defRPr sz="900"/>
            </a:lvl5pPr>
            <a:lvl6pPr marL="2284290" indent="0">
              <a:buNone/>
              <a:defRPr sz="900"/>
            </a:lvl6pPr>
            <a:lvl7pPr marL="2741132" indent="0">
              <a:buNone/>
              <a:defRPr sz="900"/>
            </a:lvl7pPr>
            <a:lvl8pPr marL="3198000" indent="0">
              <a:buNone/>
              <a:defRPr sz="900"/>
            </a:lvl8pPr>
            <a:lvl9pPr marL="365485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421" y="4389371"/>
            <a:ext cx="1671159" cy="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621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usekeep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6841"/>
            <a:ext cx="9144000" cy="51802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1" rIns="91382" bIns="45691"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219200" y="1029653"/>
            <a:ext cx="6934200" cy="223091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421" y="4389371"/>
            <a:ext cx="1671159" cy="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8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aul.keddy\Documents\My Projects\150206936 - Lilly-Sanofi ASCO CDK 4-6 Breast Cancer\150206936-1_Hybrid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138"/>
            <a:ext cx="9144000" cy="518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9138"/>
            <a:ext cx="9144000" cy="5188801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1" rIns="91382" bIns="45691"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060704" y="686435"/>
            <a:ext cx="7022592" cy="3031755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Placeholder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421" y="4389371"/>
            <a:ext cx="1671159" cy="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534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aul.keddy\Documents\My Projects\150206936 - Lilly-Sanofi ASCO CDK 4-6 Breast Cancer\150206936-1_Hybrid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3812" y="0"/>
            <a:ext cx="2709950" cy="518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0" y="-6841"/>
            <a:ext cx="7086600" cy="51802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1" rIns="91382" bIns="45691"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2241" y="400450"/>
            <a:ext cx="6022181" cy="3829905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spcAft>
                <a:spcPts val="600"/>
              </a:spcAft>
              <a:defRPr lang="en-US" sz="1600" b="1" i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Theme/Title (Can be on 3 lines)</a:t>
            </a:r>
          </a:p>
          <a:p>
            <a:r>
              <a:rPr lang="en-US" sz="3600" b="1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Subtitle (Can be on 3 Lines)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724" y="4389371"/>
            <a:ext cx="1671159" cy="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09452"/>
      </p:ext>
    </p:extLst>
  </p:cSld>
  <p:clrMapOvr>
    <a:masterClrMapping/>
  </p:clrMapOvr>
  <p:hf sldNum="0"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D_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aul.keddy\Documents\My Projects\150206936 - Lilly-Sanofi ASCO CDK 4-6 Breast Cancer\150206936-1_Hybrid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3812" y="0"/>
            <a:ext cx="2709950" cy="518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-6841"/>
            <a:ext cx="7086600" cy="51802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1" rIns="91382" bIns="45691"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91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resentation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aul.keddy\Documents\My Projects\150206936 - Lilly-Sanofi ASCO CDK 4-6 Breast Cancer\150206936-1_Hybrid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138"/>
            <a:ext cx="9144000" cy="518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9138"/>
            <a:ext cx="9144000" cy="5188801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1" rIns="91382" bIns="45691"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060704" y="686435"/>
            <a:ext cx="7022592" cy="3031755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Placeholder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421" y="4389371"/>
            <a:ext cx="1671159" cy="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648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usekeeping Slide">
  <p:cSld name="1_Housekeeping Slide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-88134" y="-99243"/>
            <a:ext cx="9353321" cy="537018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393" tIns="45684" rIns="91393" bIns="4568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1219200" y="1029653"/>
            <a:ext cx="6934200" cy="223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84" rIns="91393" bIns="45684" anchor="t" anchorCtr="0">
            <a:noAutofit/>
          </a:bodyPr>
          <a:lstStyle>
            <a:lvl1pPr marL="456998" lvl="0" indent="-228498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b="1">
                <a:solidFill>
                  <a:schemeClr val="accent1"/>
                </a:solidFill>
              </a:defRPr>
            </a:lvl1pPr>
            <a:lvl2pPr marL="914018" lvl="1" indent="-228498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022" lvl="2" indent="-33512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80"/>
              <a:buChar char="◆"/>
              <a:defRPr>
                <a:solidFill>
                  <a:schemeClr val="lt1"/>
                </a:solidFill>
              </a:defRPr>
            </a:lvl3pPr>
            <a:lvl4pPr marL="1828034" lvl="3" indent="-380846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>
                <a:solidFill>
                  <a:schemeClr val="lt1"/>
                </a:solidFill>
              </a:defRPr>
            </a:lvl4pPr>
            <a:lvl5pPr marL="2285031" lvl="4" indent="-380846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»"/>
              <a:defRPr>
                <a:solidFill>
                  <a:schemeClr val="lt1"/>
                </a:solidFill>
              </a:defRPr>
            </a:lvl5pPr>
            <a:lvl6pPr marL="2742029" lvl="5" indent="-342749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040" lvl="6" indent="-34274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045" lvl="7" indent="-34274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065" lvl="8" indent="-34274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6421" y="4389371"/>
            <a:ext cx="1671159" cy="54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4633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osure slides">
  <p:cSld name="1_Disclosure slide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1"/>
          <p:cNvSpPr/>
          <p:nvPr/>
        </p:nvSpPr>
        <p:spPr>
          <a:xfrm>
            <a:off x="0" y="-6841"/>
            <a:ext cx="9144000" cy="518029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1"/>
          <p:cNvSpPr txBox="1">
            <a:spLocks noGrp="1"/>
          </p:cNvSpPr>
          <p:nvPr>
            <p:ph type="body" idx="1"/>
          </p:nvPr>
        </p:nvSpPr>
        <p:spPr>
          <a:xfrm>
            <a:off x="228600" y="1029654"/>
            <a:ext cx="4206240" cy="356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18" lvl="0" indent="-22855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243" lvl="1" indent="-35553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362" lvl="2" indent="-30855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60"/>
              <a:buChar char="◆"/>
              <a:defRPr sz="1800"/>
            </a:lvl3pPr>
            <a:lvl4pPr marL="1828484" lvl="3" indent="-330144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5601" lvl="4" indent="-330144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2719" lvl="5" indent="-342839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9840" lvl="6" indent="-34283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6960" lvl="7" indent="-34283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085" lvl="8" indent="-34283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body" idx="2"/>
          </p:nvPr>
        </p:nvSpPr>
        <p:spPr>
          <a:xfrm>
            <a:off x="4709160" y="1029654"/>
            <a:ext cx="4206240" cy="356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18" lvl="0" indent="-22855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243" lvl="1" indent="-35553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362" lvl="2" indent="-30855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60"/>
              <a:buChar char="◆"/>
              <a:defRPr sz="1800"/>
            </a:lvl3pPr>
            <a:lvl4pPr marL="1828484" lvl="3" indent="-330144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5601" lvl="4" indent="-330144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2719" lvl="5" indent="-342839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9840" lvl="6" indent="-34283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6960" lvl="7" indent="-34283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085" lvl="8" indent="-34283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title"/>
          </p:nvPr>
        </p:nvSpPr>
        <p:spPr>
          <a:xfrm>
            <a:off x="182880" y="42903"/>
            <a:ext cx="8778240" cy="743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ftr" idx="11"/>
          </p:nvPr>
        </p:nvSpPr>
        <p:spPr>
          <a:xfrm>
            <a:off x="182880" y="4771679"/>
            <a:ext cx="749808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4" tIns="45694" rIns="91413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9724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DAC80D4F-77FD-4BA6-AEB8-FBB9C0BB5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362" y="2738255"/>
            <a:ext cx="4572638" cy="2410009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34045"/>
            <a:ext cx="3886200" cy="841360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216753"/>
            <a:ext cx="9144000" cy="1544479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0718" y="1216755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0718" y="2749316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457200" y="1201261"/>
            <a:ext cx="8448676" cy="1544479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216753"/>
            <a:ext cx="9144000" cy="1544479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0718" y="1216755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0718" y="2749316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718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1" name="Google Shape;31;p16"/>
          <p:cNvSpPr>
            <a:spLocks noGrp="1"/>
          </p:cNvSpPr>
          <p:nvPr>
            <p:ph type="pic" idx="2"/>
          </p:nvPr>
        </p:nvSpPr>
        <p:spPr>
          <a:xfrm>
            <a:off x="1792288" y="460007"/>
            <a:ext cx="5486400" cy="3088958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1792288" y="4029231"/>
            <a:ext cx="5486400" cy="544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ftr" idx="11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78763"/>
            <a:ext cx="8154333" cy="828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08" y="1135837"/>
            <a:ext cx="8158147" cy="3491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1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418BC65-FA9C-4AD6-96A5-06C2F5B69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6001" y="4174084"/>
            <a:ext cx="2368000" cy="77277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4" y="247880"/>
            <a:ext cx="8433112" cy="3941741"/>
          </a:xfrm>
          <a:prstGeom prst="rect">
            <a:avLst/>
          </a:prstGeom>
        </p:spPr>
        <p:txBody>
          <a:bodyPr anchorCtr="1"/>
          <a:lstStyle>
            <a:lvl1pPr algn="ctr">
              <a:defRPr sz="3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4947280"/>
            <a:ext cx="9144000" cy="20098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4946861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018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763"/>
            <a:ext cx="8154334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4096"/>
            <a:ext cx="3981959" cy="351230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4097"/>
            <a:ext cx="3922178" cy="351284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489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4096"/>
            <a:ext cx="3922178" cy="3502551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19" y="178763"/>
            <a:ext cx="8154333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4096"/>
            <a:ext cx="3981959" cy="351230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8338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1" y="178763"/>
            <a:ext cx="8355791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7113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784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3" y="179954"/>
            <a:ext cx="8433012" cy="1257273"/>
          </a:xfrm>
          <a:prstGeom prst="rect">
            <a:avLst/>
          </a:prstGeom>
        </p:spPr>
        <p:txBody>
          <a:bodyPr/>
          <a:lstStyle>
            <a:lvl1pPr algn="ctr"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319" y="1422926"/>
            <a:ext cx="8154333" cy="195609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16672" y="3457413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5764" y="3645880"/>
            <a:ext cx="8462963" cy="86775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rgbClr val="E1471D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42E79C8A-E7C4-431E-B7EE-896656B47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6001" y="4174084"/>
            <a:ext cx="2368000" cy="7727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4947280"/>
            <a:ext cx="9144000" cy="20098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4946861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4617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60" y="1372870"/>
            <a:ext cx="8229600" cy="3020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4572" y="4899977"/>
            <a:ext cx="3044006" cy="248287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9987080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4096"/>
            <a:ext cx="3922178" cy="3502551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19" y="178763"/>
            <a:ext cx="8154333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4096"/>
            <a:ext cx="3981959" cy="351230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15330E-ED96-C5E7-20B5-55F45C880384}"/>
              </a:ext>
            </a:extLst>
          </p:cNvPr>
          <p:cNvGrpSpPr/>
          <p:nvPr userDrawn="1"/>
        </p:nvGrpSpPr>
        <p:grpSpPr>
          <a:xfrm>
            <a:off x="7044681" y="4663860"/>
            <a:ext cx="1911101" cy="360783"/>
            <a:chOff x="9392911" y="6212702"/>
            <a:chExt cx="2548135" cy="480596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C1601001-BEB6-D5C9-87D8-10F6A27EB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E02FE2C-C3C4-DFB0-5F48-03ACAE24C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548135" cy="338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05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05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05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3977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4572" y="4899977"/>
            <a:ext cx="3044006" cy="248287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229E5D-DAA9-4C5C-A19F-42C3FA4B4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166" y="751574"/>
            <a:ext cx="8685669" cy="3639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plate&#10;&#10;Description automatically generated">
            <a:extLst>
              <a:ext uri="{FF2B5EF4-FFF2-40B4-BE49-F238E27FC236}">
                <a16:creationId xmlns:a16="http://schemas.microsoft.com/office/drawing/2014/main" id="{FCE0B1A2-82A5-4B3C-AB95-077695EB59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706"/>
            <a:ext cx="316904" cy="196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93F9C7-E095-4BEF-B680-9554BA83DBC5}"/>
              </a:ext>
            </a:extLst>
          </p:cNvPr>
          <p:cNvSpPr txBox="1"/>
          <p:nvPr userDrawn="1"/>
        </p:nvSpPr>
        <p:spPr>
          <a:xfrm>
            <a:off x="319355" y="28176"/>
            <a:ext cx="12812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0000"/>
                </a:solidFill>
              </a:rPr>
              <a:t>DESTINY-Breast04</a:t>
            </a:r>
          </a:p>
        </p:txBody>
      </p:sp>
    </p:spTree>
    <p:extLst>
      <p:ext uri="{BB962C8B-B14F-4D97-AF65-F5344CB8AC3E}">
        <p14:creationId xmlns:p14="http://schemas.microsoft.com/office/powerpoint/2010/main" val="273620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1"/>
          </p:nvPr>
        </p:nvSpPr>
        <p:spPr>
          <a:xfrm rot="5400000">
            <a:off x="3200806" y="-1142136"/>
            <a:ext cx="2742388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ftr" idx="11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060" y="1117882"/>
            <a:ext cx="8229600" cy="1668990"/>
          </a:xfrm>
        </p:spPr>
        <p:txBody>
          <a:bodyPr anchor="b">
            <a:normAutofit/>
          </a:bodyPr>
          <a:lstStyle>
            <a:lvl1pPr algn="l">
              <a:defRPr sz="405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60" y="2850789"/>
            <a:ext cx="8229600" cy="71216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002557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60" y="3860212"/>
            <a:ext cx="8229600" cy="44601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rgbClr val="002557"/>
                </a:solidFill>
              </a:defRPr>
            </a:lvl1pPr>
            <a:lvl2pPr marL="342900" indent="0">
              <a:buFontTx/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1" y="368559"/>
            <a:ext cx="1675337" cy="475118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3303" y="4708241"/>
            <a:ext cx="4389120" cy="211211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569831775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60" y="1372870"/>
            <a:ext cx="8229600" cy="3020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3303" y="4708241"/>
            <a:ext cx="4389120" cy="211211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355005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0634" y="1694821"/>
            <a:ext cx="8229600" cy="1479617"/>
          </a:xfrm>
        </p:spPr>
        <p:txBody>
          <a:bodyPr anchor="ctr" anchorCtr="0">
            <a:normAutofit/>
          </a:bodyPr>
          <a:lstStyle>
            <a:lvl1pPr algn="l">
              <a:defRPr sz="3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3303" y="4708241"/>
            <a:ext cx="4389120" cy="211211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5801856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3303" y="4708241"/>
            <a:ext cx="4389120" cy="211211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7141813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4F6A-01AC-46FE-B202-CB4F4F9589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5C388-70FF-4962-B41C-F90FC4FF6D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Presenter’s name, degree</a:t>
            </a:r>
          </a:p>
        </p:txBody>
      </p:sp>
    </p:spTree>
    <p:extLst>
      <p:ext uri="{BB962C8B-B14F-4D97-AF65-F5344CB8AC3E}">
        <p14:creationId xmlns:p14="http://schemas.microsoft.com/office/powerpoint/2010/main" val="3842559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89118-D5DF-4616-9A59-FEDA41231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091EA-3EA8-4ECF-BC79-D9AAEA26C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372870"/>
            <a:ext cx="78867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E99AF1-9FCD-4BC4-BE8A-7EAFCE7957A3}"/>
              </a:ext>
            </a:extLst>
          </p:cNvPr>
          <p:cNvCxnSpPr/>
          <p:nvPr/>
        </p:nvCxnSpPr>
        <p:spPr>
          <a:xfrm>
            <a:off x="171450" y="977863"/>
            <a:ext cx="52863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4984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52895-7446-4918-8CD4-0300EB512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776" y="809227"/>
            <a:ext cx="7886700" cy="2141534"/>
          </a:xfrm>
        </p:spPr>
        <p:txBody>
          <a:bodyPr anchor="b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A405A-62E6-42E4-8282-78FEE43B6F0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7776" y="321285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Subsection text</a:t>
            </a:r>
          </a:p>
        </p:txBody>
      </p:sp>
    </p:spTree>
    <p:extLst>
      <p:ext uri="{BB962C8B-B14F-4D97-AF65-F5344CB8AC3E}">
        <p14:creationId xmlns:p14="http://schemas.microsoft.com/office/powerpoint/2010/main" val="30381646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29A92-3552-4BCE-B9D4-6444DD604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F1495-F926-40E1-B00B-C107659CE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344473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D1C39-CBB6-4DE1-956A-066F546C0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2" y="1344473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509EC2-BEAC-452E-BECD-16AC91BB055F}"/>
              </a:ext>
            </a:extLst>
          </p:cNvPr>
          <p:cNvCxnSpPr/>
          <p:nvPr/>
        </p:nvCxnSpPr>
        <p:spPr>
          <a:xfrm>
            <a:off x="171450" y="977863"/>
            <a:ext cx="52863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1135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F435-A878-41F5-AA6F-FE1FC92F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4EC75-9823-4846-B600-C0831CE02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BB3BE-F69A-44C4-B4CC-419D64EF7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C8BA3B-F2E6-4EEA-8839-D81381B4C7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CF5A80-5B7D-4830-8B66-71C2CFD552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6768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D2427C-E34B-40CE-9B1F-B05B8815EB33}"/>
              </a:ext>
            </a:extLst>
          </p:cNvPr>
          <p:cNvCxnSpPr/>
          <p:nvPr/>
        </p:nvCxnSpPr>
        <p:spPr>
          <a:xfrm>
            <a:off x="629841" y="1262040"/>
            <a:ext cx="52863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6452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7C8F5-60DB-4473-9DFD-65746C43D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F2CE76-9E75-4CFE-834C-881199AAEA5E}"/>
              </a:ext>
            </a:extLst>
          </p:cNvPr>
          <p:cNvCxnSpPr/>
          <p:nvPr/>
        </p:nvCxnSpPr>
        <p:spPr>
          <a:xfrm>
            <a:off x="171450" y="977863"/>
            <a:ext cx="52863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1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8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ftr" idx="11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with ASCO Abstr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84DF-B10E-4547-8B06-A31562ABB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159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973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A3FB-3F2E-4C97-922E-A5946AAF7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741254"/>
            <a:ext cx="2949178" cy="803224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BBF4F-F948-4BE1-809A-394CBE71B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8A47B-0ED9-41F3-B3BC-F9AE094A4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05033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6EE51-4BA2-4725-8986-2E6F78CA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741254"/>
            <a:ext cx="2949178" cy="803224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94FF4-766C-4E13-919D-091205A826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042B2-8B1C-4671-91CE-E413B25F1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0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14475"/>
            <a:ext cx="5254702" cy="415884"/>
          </a:xfrm>
        </p:spPr>
        <p:txBody>
          <a:bodyPr anchor="b">
            <a:noAutofit/>
          </a:bodyPr>
          <a:lstStyle>
            <a:lvl1pPr>
              <a:defRPr sz="2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40000" y="810751"/>
            <a:ext cx="5254702" cy="366936"/>
          </a:xfrm>
        </p:spPr>
        <p:txBody>
          <a:bodyPr>
            <a:no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40000" y="1586190"/>
            <a:ext cx="8056800" cy="3017948"/>
          </a:xfr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788FA-F864-4521-9DFD-AF03C9BFF3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96318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05D0D76-197A-28C6-4CE1-8BC6D49D6130}"/>
              </a:ext>
            </a:extLst>
          </p:cNvPr>
          <p:cNvSpPr/>
          <p:nvPr userDrawn="1"/>
        </p:nvSpPr>
        <p:spPr>
          <a:xfrm>
            <a:off x="1" y="-12258"/>
            <a:ext cx="9144000" cy="3475078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999D7C8-A96D-F833-4A82-8C6424D337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544259" y="307467"/>
            <a:ext cx="8274617" cy="2163701"/>
          </a:xfrm>
        </p:spPr>
        <p:txBody>
          <a:bodyPr/>
          <a:lstStyle>
            <a:lvl1pPr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B8A8DD-7358-E137-C572-52BDA935DE7F}"/>
              </a:ext>
            </a:extLst>
          </p:cNvPr>
          <p:cNvCxnSpPr/>
          <p:nvPr userDrawn="1"/>
        </p:nvCxnSpPr>
        <p:spPr bwMode="auto">
          <a:xfrm>
            <a:off x="-16672" y="3457413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3113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78763"/>
            <a:ext cx="8154333" cy="828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08" y="1135837"/>
            <a:ext cx="8158147" cy="3491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5071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78763"/>
            <a:ext cx="8154333" cy="828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08" y="1135837"/>
            <a:ext cx="8158147" cy="3491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71599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4" y="247880"/>
            <a:ext cx="8433112" cy="3941741"/>
          </a:xfrm>
          <a:prstGeom prst="rect">
            <a:avLst/>
          </a:prstGeom>
        </p:spPr>
        <p:txBody>
          <a:bodyPr anchorCtr="1"/>
          <a:lstStyle>
            <a:lvl1pPr algn="ctr">
              <a:defRPr sz="3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4947280"/>
            <a:ext cx="9144000" cy="20098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4946861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331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763"/>
            <a:ext cx="8154334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4096"/>
            <a:ext cx="3981959" cy="351230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4097"/>
            <a:ext cx="3922178" cy="351284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3318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763"/>
            <a:ext cx="8154334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4096"/>
            <a:ext cx="3981959" cy="351230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4097"/>
            <a:ext cx="3922178" cy="351284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398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4096"/>
            <a:ext cx="3922178" cy="3502551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19" y="178763"/>
            <a:ext cx="8154333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4096"/>
            <a:ext cx="3981959" cy="351230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0316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4096"/>
            <a:ext cx="3922178" cy="3502551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19" y="178763"/>
            <a:ext cx="8154333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4096"/>
            <a:ext cx="3981959" cy="351230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4292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1" y="178763"/>
            <a:ext cx="8355791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9743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1" y="178763"/>
            <a:ext cx="8355791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2000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8932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4273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3" y="179954"/>
            <a:ext cx="8433012" cy="1257273"/>
          </a:xfrm>
          <a:prstGeom prst="rect">
            <a:avLst/>
          </a:prstGeom>
        </p:spPr>
        <p:txBody>
          <a:bodyPr/>
          <a:lstStyle>
            <a:lvl1pPr algn="ctr"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319" y="1422926"/>
            <a:ext cx="8154333" cy="195609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16672" y="3457413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5764" y="3645880"/>
            <a:ext cx="8462963" cy="86775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rgbClr val="E1471D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4947280"/>
            <a:ext cx="9144000" cy="20098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4946861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0563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00" y="127612"/>
            <a:ext cx="6820200" cy="62427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632" y="1121415"/>
            <a:ext cx="8077201" cy="3361865"/>
          </a:xfrm>
        </p:spPr>
        <p:txBody>
          <a:bodyPr/>
          <a:lstStyle>
            <a:lvl1pPr marL="198830" indent="-198830">
              <a:buClr>
                <a:schemeClr val="accent3"/>
              </a:buClr>
              <a:buFont typeface="Calibri" panose="020F0502020204030204" pitchFamily="34" charset="0"/>
              <a:buChar char="•"/>
              <a:defRPr>
                <a:solidFill>
                  <a:srgbClr val="223341"/>
                </a:solidFill>
              </a:defRPr>
            </a:lvl1pPr>
            <a:lvl2pPr marL="469094" indent="-198830">
              <a:buClr>
                <a:schemeClr val="accent3"/>
              </a:buClr>
              <a:tabLst/>
              <a:defRPr>
                <a:solidFill>
                  <a:srgbClr val="223341"/>
                </a:solidFill>
              </a:defRPr>
            </a:lvl2pPr>
            <a:lvl3pPr marL="673877" indent="-138110">
              <a:buClr>
                <a:schemeClr val="accent3"/>
              </a:buClr>
              <a:defRPr>
                <a:solidFill>
                  <a:srgbClr val="22334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22334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2677" y="4808107"/>
            <a:ext cx="8382126" cy="171907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900"/>
            </a:lvl1pPr>
            <a:lvl2pPr marL="136919" indent="0">
              <a:buFontTx/>
              <a:buNone/>
              <a:defRPr sz="1050"/>
            </a:lvl2pPr>
            <a:lvl3pPr marL="267884" indent="0">
              <a:buFontTx/>
              <a:buNone/>
              <a:defRPr sz="1050"/>
            </a:lvl3pPr>
            <a:lvl4pPr marL="402421" indent="0">
              <a:buFontTx/>
              <a:buNone/>
              <a:defRPr sz="1050"/>
            </a:lvl4pPr>
            <a:lvl5pPr marL="534578" indent="0">
              <a:buFontTx/>
              <a:buNone/>
              <a:defRPr sz="105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358756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060" y="1117884"/>
            <a:ext cx="8229600" cy="1668990"/>
          </a:xfrm>
        </p:spPr>
        <p:txBody>
          <a:bodyPr anchor="b">
            <a:normAutofit/>
          </a:bodyPr>
          <a:lstStyle>
            <a:lvl1pPr algn="l">
              <a:defRPr sz="405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60" y="2850791"/>
            <a:ext cx="8229600" cy="71216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002557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60" y="3860213"/>
            <a:ext cx="8229600" cy="44601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rgbClr val="002557"/>
                </a:solidFill>
              </a:defRPr>
            </a:lvl1pPr>
            <a:lvl2pPr marL="342884" indent="0">
              <a:buFontTx/>
              <a:buNone/>
              <a:defRPr sz="1050">
                <a:solidFill>
                  <a:schemeClr val="bg1"/>
                </a:solidFill>
              </a:defRPr>
            </a:lvl2pPr>
            <a:lvl3pPr marL="685766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028649" indent="0">
              <a:buFontTx/>
              <a:buNone/>
              <a:defRPr sz="1050">
                <a:solidFill>
                  <a:schemeClr val="bg1"/>
                </a:solidFill>
              </a:defRPr>
            </a:lvl4pPr>
            <a:lvl5pPr marL="1371532" indent="0">
              <a:buFontTx/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1" y="286790"/>
            <a:ext cx="2250962" cy="63865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5C70-076B-40B0-85B6-B1E116EB5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4572" y="4899978"/>
            <a:ext cx="3044006" cy="248287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41377161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26.xml"/><Relationship Id="rId10" Type="http://schemas.openxmlformats.org/officeDocument/2006/relationships/image" Target="../media/image21.jpeg"/><Relationship Id="rId4" Type="http://schemas.openxmlformats.org/officeDocument/2006/relationships/slideLayout" Target="../slideLayouts/slideLayout125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image" Target="../media/image24.svg"/><Relationship Id="rId2" Type="http://schemas.openxmlformats.org/officeDocument/2006/relationships/slideLayout" Target="../slideLayouts/slideLayout13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7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46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4.xml"/><Relationship Id="rId21" Type="http://schemas.openxmlformats.org/officeDocument/2006/relationships/theme" Target="../theme/theme15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0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6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hyperlink" Target="mailto:erica_mayer@dfci.harvard.edu" TargetMode="Externa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01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0" descr="Graphical user interface, application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1692" y="0"/>
            <a:ext cx="9215692" cy="5196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/>
          <p:nvPr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3" name="Google Shape;13;p10" descr="A picture containing text, sig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07101" y="4585479"/>
            <a:ext cx="1760335" cy="43016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57" r:id="rId5"/>
    <p:sldLayoutId id="2147483758" r:id="rId6"/>
    <p:sldLayoutId id="2147483759" r:id="rId7"/>
    <p:sldLayoutId id="21474837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170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1263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71681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63BD5-980C-49BC-880C-E34F228184EE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681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71681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5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</p:sldLayoutIdLst>
  <p:txStyles>
    <p:titleStyle>
      <a:lvl1pPr algn="ctr" defTabSz="514817" rtl="0" eaLnBrk="1" latinLnBrk="0" hangingPunct="1">
        <a:spcBef>
          <a:spcPct val="0"/>
        </a:spcBef>
        <a:buNone/>
        <a:defRPr sz="24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3056" indent="-193056" algn="l" defTabSz="514817" rtl="0" eaLnBrk="1" latinLnBrk="0" hangingPunct="1">
        <a:spcBef>
          <a:spcPct val="20000"/>
        </a:spcBef>
        <a:buFont typeface="Arial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18289" indent="-160881" algn="l" defTabSz="514817" rtl="0" eaLnBrk="1" latinLnBrk="0" hangingPunct="1">
        <a:spcBef>
          <a:spcPct val="20000"/>
        </a:spcBef>
        <a:buFont typeface="Arial" pitchFamily="34" charset="0"/>
        <a:buChar char="–"/>
        <a:defRPr sz="1577" kern="1200">
          <a:solidFill>
            <a:schemeClr val="tx1"/>
          </a:solidFill>
          <a:latin typeface="+mn-lt"/>
          <a:ea typeface="+mn-ea"/>
          <a:cs typeface="+mn-cs"/>
        </a:defRPr>
      </a:lvl2pPr>
      <a:lvl3pPr marL="643522" indent="-128705" algn="l" defTabSz="514817" rtl="0" eaLnBrk="1" latinLnBrk="0" hangingPunct="1">
        <a:spcBef>
          <a:spcPct val="20000"/>
        </a:spcBef>
        <a:buFont typeface="Arial" pitchFamily="34" charset="0"/>
        <a:buChar char="•"/>
        <a:defRPr sz="1352" kern="1200">
          <a:solidFill>
            <a:schemeClr val="tx1"/>
          </a:solidFill>
          <a:latin typeface="+mn-lt"/>
          <a:ea typeface="+mn-ea"/>
          <a:cs typeface="+mn-cs"/>
        </a:defRPr>
      </a:lvl3pPr>
      <a:lvl4pPr marL="900931" indent="-128705" algn="l" defTabSz="514817" rtl="0" eaLnBrk="1" latinLnBrk="0" hangingPunct="1">
        <a:spcBef>
          <a:spcPct val="20000"/>
        </a:spcBef>
        <a:buFont typeface="Arial" pitchFamily="34" charset="0"/>
        <a:buChar char="–"/>
        <a:defRPr sz="1126" kern="1200">
          <a:solidFill>
            <a:schemeClr val="tx1"/>
          </a:solidFill>
          <a:latin typeface="+mn-lt"/>
          <a:ea typeface="+mn-ea"/>
          <a:cs typeface="+mn-cs"/>
        </a:defRPr>
      </a:lvl4pPr>
      <a:lvl5pPr marL="1158339" indent="-128705" algn="l" defTabSz="514817" rtl="0" eaLnBrk="1" latinLnBrk="0" hangingPunct="1">
        <a:spcBef>
          <a:spcPct val="20000"/>
        </a:spcBef>
        <a:buFont typeface="Arial" pitchFamily="34" charset="0"/>
        <a:buChar char="»"/>
        <a:defRPr sz="1126" kern="1200">
          <a:solidFill>
            <a:schemeClr val="tx1"/>
          </a:solidFill>
          <a:latin typeface="+mn-lt"/>
          <a:ea typeface="+mn-ea"/>
          <a:cs typeface="+mn-cs"/>
        </a:defRPr>
      </a:lvl5pPr>
      <a:lvl6pPr marL="1415747" indent="-128705" algn="l" defTabSz="514817" rtl="0" eaLnBrk="1" latinLnBrk="0" hangingPunct="1">
        <a:spcBef>
          <a:spcPct val="20000"/>
        </a:spcBef>
        <a:buFont typeface="Arial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6pPr>
      <a:lvl7pPr marL="1673156" indent="-128705" algn="l" defTabSz="514817" rtl="0" eaLnBrk="1" latinLnBrk="0" hangingPunct="1">
        <a:spcBef>
          <a:spcPct val="20000"/>
        </a:spcBef>
        <a:buFont typeface="Arial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7pPr>
      <a:lvl8pPr marL="1930565" indent="-128705" algn="l" defTabSz="514817" rtl="0" eaLnBrk="1" latinLnBrk="0" hangingPunct="1">
        <a:spcBef>
          <a:spcPct val="20000"/>
        </a:spcBef>
        <a:buFont typeface="Arial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8pPr>
      <a:lvl9pPr marL="2187974" indent="-128705" algn="l" defTabSz="514817" rtl="0" eaLnBrk="1" latinLnBrk="0" hangingPunct="1">
        <a:spcBef>
          <a:spcPct val="20000"/>
        </a:spcBef>
        <a:buFont typeface="Arial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81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408" algn="l" defTabSz="51481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817" algn="l" defTabSz="51481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2226" algn="l" defTabSz="51481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9635" algn="l" defTabSz="51481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7043" algn="l" defTabSz="51481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4452" algn="l" defTabSz="51481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1860" algn="l" defTabSz="51481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9268" algn="l" defTabSz="51481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1"/>
            <a:ext cx="248786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/>
              <a:t> </a:t>
            </a: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4B0BB87-26CC-9F23-F722-589F12EE1F5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102" y="4585479"/>
            <a:ext cx="1760335" cy="4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6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97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19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19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19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19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6777" algn="l" rtl="0" eaLnBrk="1" fontAlgn="base" hangingPunct="1">
        <a:spcBef>
          <a:spcPct val="0"/>
        </a:spcBef>
        <a:spcAft>
          <a:spcPct val="0"/>
        </a:spcAft>
        <a:defRPr sz="319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3554" algn="l" rtl="0" eaLnBrk="1" fontAlgn="base" hangingPunct="1">
        <a:spcBef>
          <a:spcPct val="0"/>
        </a:spcBef>
        <a:spcAft>
          <a:spcPct val="0"/>
        </a:spcAft>
        <a:defRPr sz="319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0331" algn="l" rtl="0" eaLnBrk="1" fontAlgn="base" hangingPunct="1">
        <a:spcBef>
          <a:spcPct val="0"/>
        </a:spcBef>
        <a:spcAft>
          <a:spcPct val="0"/>
        </a:spcAft>
        <a:defRPr sz="319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7108" algn="l" rtl="0" eaLnBrk="1" fontAlgn="base" hangingPunct="1">
        <a:spcBef>
          <a:spcPct val="0"/>
        </a:spcBef>
        <a:spcAft>
          <a:spcPct val="0"/>
        </a:spcAft>
        <a:defRPr sz="319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583" indent="-342583" algn="l" rtl="0" eaLnBrk="1" fontAlgn="base" hangingPunct="1">
        <a:spcBef>
          <a:spcPct val="20000"/>
        </a:spcBef>
        <a:spcAft>
          <a:spcPct val="0"/>
        </a:spcAft>
        <a:buChar char="•"/>
        <a:defRPr sz="2398">
          <a:solidFill>
            <a:schemeClr val="tx1"/>
          </a:solidFill>
          <a:latin typeface="+mn-lt"/>
          <a:ea typeface="+mn-ea"/>
          <a:cs typeface="+mn-cs"/>
        </a:defRPr>
      </a:lvl1pPr>
      <a:lvl2pPr marL="742263" indent="-285486" algn="l" rtl="0" eaLnBrk="1" fontAlgn="base" hangingPunct="1">
        <a:spcBef>
          <a:spcPct val="20000"/>
        </a:spcBef>
        <a:spcAft>
          <a:spcPct val="0"/>
        </a:spcAft>
        <a:buChar char="–"/>
        <a:defRPr sz="1998">
          <a:solidFill>
            <a:schemeClr val="tx1"/>
          </a:solidFill>
          <a:latin typeface="+mn-lt"/>
          <a:ea typeface="+mn-ea"/>
        </a:defRPr>
      </a:lvl2pPr>
      <a:lvl3pPr marL="1141943" indent="-228389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598720" indent="-228389" algn="l" rtl="0" eaLnBrk="1" fontAlgn="base" hangingPunct="1">
        <a:spcBef>
          <a:spcPct val="20000"/>
        </a:spcBef>
        <a:spcAft>
          <a:spcPct val="0"/>
        </a:spcAft>
        <a:defRPr sz="1998">
          <a:solidFill>
            <a:schemeClr val="tx1"/>
          </a:solidFill>
          <a:latin typeface="+mn-lt"/>
          <a:ea typeface="+mn-ea"/>
        </a:defRPr>
      </a:lvl4pPr>
      <a:lvl5pPr marL="2055497" indent="-22838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chemeClr val="tx1"/>
          </a:solidFill>
          <a:latin typeface="+mn-lt"/>
          <a:ea typeface="+mn-ea"/>
        </a:defRPr>
      </a:lvl5pPr>
      <a:lvl6pPr marL="2512274" indent="-22838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chemeClr val="tx1"/>
          </a:solidFill>
          <a:latin typeface="+mn-lt"/>
          <a:ea typeface="+mn-ea"/>
        </a:defRPr>
      </a:lvl6pPr>
      <a:lvl7pPr marL="2969051" indent="-22838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chemeClr val="tx1"/>
          </a:solidFill>
          <a:latin typeface="+mn-lt"/>
          <a:ea typeface="+mn-ea"/>
        </a:defRPr>
      </a:lvl7pPr>
      <a:lvl8pPr marL="3425828" indent="-22838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chemeClr val="tx1"/>
          </a:solidFill>
          <a:latin typeface="+mn-lt"/>
          <a:ea typeface="+mn-ea"/>
        </a:defRPr>
      </a:lvl8pPr>
      <a:lvl9pPr marL="3882605" indent="-22838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884D0-6C0A-4957-A521-E7AECDD8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1" y="303890"/>
            <a:ext cx="8532019" cy="75627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enter title here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F6B2-FAF9-4D08-B8BD-F2646AEF3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3247" y="4846678"/>
            <a:ext cx="959519" cy="232073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88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E024-D0BA-4349-981A-F74D8D612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46678"/>
            <a:ext cx="305991" cy="232073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88"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611C7859-08D9-4DAD-BB25-DD22F6761BE3}"/>
              </a:ext>
            </a:extLst>
          </p:cNvPr>
          <p:cNvSpPr txBox="1">
            <a:spLocks/>
          </p:cNvSpPr>
          <p:nvPr/>
        </p:nvSpPr>
        <p:spPr>
          <a:xfrm>
            <a:off x="8697863" y="4732378"/>
            <a:ext cx="221109" cy="266570"/>
          </a:xfrm>
          <a:prstGeom prst="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248C0A-0C4B-4F9E-B86F-C76D9802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991" y="1169085"/>
            <a:ext cx="8532019" cy="34858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marL="432000" marR="0" lvl="1" indent="-216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366796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3175" marR="0" indent="-257175" algn="l" defTabSz="6858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94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defRPr lang="en-US" sz="15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89100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 userDrawn="1">
          <p15:clr>
            <a:srgbClr val="C35EA4"/>
          </p15:clr>
        </p15:guide>
        <p15:guide id="2" pos="5567" userDrawn="1">
          <p15:clr>
            <a:srgbClr val="C35EA4"/>
          </p15:clr>
        </p15:guide>
        <p15:guide id="3" orient="horz" pos="2932" userDrawn="1">
          <p15:clr>
            <a:srgbClr val="C35EA4"/>
          </p15:clr>
        </p15:guide>
        <p15:guide id="4" orient="horz" pos="191" userDrawn="1">
          <p15:clr>
            <a:srgbClr val="C35EA4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 descr="Graphical user interface, application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1692" y="0"/>
            <a:ext cx="9215692" cy="5196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/>
          <p:nvPr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3" name="Google Shape;13;p3" descr="A picture containing text, sig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07101" y="4585479"/>
            <a:ext cx="1760335" cy="43016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97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7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1677"/>
            <a:ext cx="2057400" cy="2740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7EB99-CAF6-2C45-8787-F7FDC1283E8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1677"/>
            <a:ext cx="3086100" cy="2740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1677"/>
            <a:ext cx="2057400" cy="2740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B6866-76D9-9641-B142-D99C6F29E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0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B166CB-FCA2-BF41-B5F0-27EFB2384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E021F-33CC-4442-BF6E-34DEFC937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C10F8-860E-FD41-BD5B-E31F8E16D5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005BB-00DA-E844-BA4D-CCCE4E761D2A}" type="datetimeFigureOut"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7EB5C-5DBB-894F-A316-5F8741C20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1AA00-D048-0B4B-86DF-8BB0CEEB1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0CE05-B85B-D448-87E9-031AAB73A3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8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A6350-8F95-473A-8355-D65B5796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ECCE3-76D2-4DF8-B70F-64C013E17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385-2724-4D20-865B-98A4C1D76F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E649C-3D09-475D-9612-A081F59C94B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83382-CA09-450D-83F7-EF2AD3B47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C632C-D47F-4BDB-8826-987E4EDC9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DDB51-E13B-4F8A-8C2E-5457ADC99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9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4B0BB87-26CC-9F23-F722-589F12EE1F5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7007101" y="4585479"/>
            <a:ext cx="1760335" cy="4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668" r:id="rId9"/>
    <p:sldLayoutId id="2147483669" r:id="rId10"/>
    <p:sldLayoutId id="2147483670" r:id="rId11"/>
    <p:sldLayoutId id="2147483841" r:id="rId12"/>
    <p:sldLayoutId id="2147483840" r:id="rId13"/>
    <p:sldLayoutId id="2147483842" r:id="rId14"/>
    <p:sldLayoutId id="2147483843" r:id="rId15"/>
    <p:sldLayoutId id="2147483827" r:id="rId16"/>
    <p:sldLayoutId id="2147483811" r:id="rId17"/>
    <p:sldLayoutId id="2147483812" r:id="rId18"/>
    <p:sldLayoutId id="2147483813" r:id="rId19"/>
    <p:sldLayoutId id="2147483814" r:id="rId20"/>
    <p:sldLayoutId id="2147483815" r:id="rId2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E87A06-5C7F-532A-2974-BFA577156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DE9BC-EEC2-F095-92AA-792AA2EA2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CAC3D-6C2B-8ADE-9D10-A93FE7ADD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90B22-E33A-0642-8426-68EA0949B43C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B98C6-B1B3-9FA8-1029-743AC9FE9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2914D-F284-335C-B231-DC547C900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F88F6-F040-0B45-ADFE-49DA6AA7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1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657" r:id="rId9"/>
    <p:sldLayoutId id="2147483658" r:id="rId10"/>
    <p:sldLayoutId id="2147483659" r:id="rId11"/>
    <p:sldLayoutId id="21474838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228600" y="4771679"/>
            <a:ext cx="7498080" cy="274097"/>
          </a:xfrm>
          <a:prstGeom prst="rect">
            <a:avLst/>
          </a:prstGeom>
        </p:spPr>
        <p:txBody>
          <a:bodyPr vert="horz" lIns="45691" tIns="45691" rIns="91382" bIns="45691" rtlCol="0" anchor="b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PeerView.com-RGB@2x.png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766" y="4779440"/>
            <a:ext cx="1399032" cy="366099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idx="1"/>
          </p:nvPr>
        </p:nvSpPr>
        <p:spPr>
          <a:xfrm>
            <a:off x="228600" y="1038192"/>
            <a:ext cx="8686800" cy="3543419"/>
          </a:xfrm>
          <a:prstGeom prst="rect">
            <a:avLst/>
          </a:prstGeom>
        </p:spPr>
        <p:txBody>
          <a:bodyPr vert="horz" lIns="91382" tIns="45691" rIns="91382" bIns="45691" rtlCol="0">
            <a:noAutofit/>
          </a:bodyPr>
          <a:lstStyle/>
          <a:p>
            <a:pPr lvl="0"/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1440" y="76395"/>
            <a:ext cx="8961120" cy="651875"/>
          </a:xfrm>
          <a:prstGeom prst="rect">
            <a:avLst/>
          </a:prstGeom>
        </p:spPr>
        <p:txBody>
          <a:bodyPr vert="horz" lIns="91382" tIns="45691" rIns="91382" bIns="45691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588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txStyles>
    <p:titleStyle>
      <a:lvl1pPr algn="ctr" defTabSz="913725" rtl="0" eaLnBrk="1" latinLnBrk="0" hangingPunct="1">
        <a:spcBef>
          <a:spcPct val="0"/>
        </a:spcBef>
        <a:buNone/>
        <a:defRPr sz="2400" b="1" kern="1200" baseline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3725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99500" indent="-342632" algn="l" defTabSz="913725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6356" marR="0" indent="-342632" algn="l" defTabSz="913725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70000"/>
        <a:buFont typeface="Wingdings 2" panose="05020102010507070707" pitchFamily="18" charset="2"/>
        <a:buChar char="®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000" indent="-228420" algn="l" defTabSz="913725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69" indent="-228420" algn="l" defTabSz="913725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2710" indent="-228420" algn="l" defTabSz="9137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319" y="178759"/>
            <a:ext cx="8154333" cy="83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0173" y="1139292"/>
            <a:ext cx="8161479" cy="349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2"/>
            <a:ext cx="9144000" cy="1084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2"/>
            <a:ext cx="9144000" cy="1084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5063651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3863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9pPr>
    </p:titleStyle>
    <p:bodyStyle>
      <a:lvl1pPr marL="257168" indent="-257168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Wingdings" panose="05000000000000000000" pitchFamily="2" charset="2"/>
        <a:buChar char="§"/>
        <a:defRPr sz="21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57199" indent="-214308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950">
          <a:solidFill>
            <a:schemeClr val="bg1"/>
          </a:solidFill>
          <a:latin typeface="Calibri" panose="020F0502020204030204" pitchFamily="34" charset="0"/>
        </a:defRPr>
      </a:lvl2pPr>
      <a:lvl3pPr marL="857228" indent="-171446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800">
          <a:solidFill>
            <a:schemeClr val="bg1"/>
          </a:solidFill>
          <a:latin typeface="Calibri" panose="020F0502020204030204" pitchFamily="34" charset="0"/>
        </a:defRPr>
      </a:lvl3pPr>
      <a:lvl4pPr marL="1200120" indent="-171446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650">
          <a:solidFill>
            <a:schemeClr val="bg1"/>
          </a:solidFill>
          <a:latin typeface="Calibri" panose="020F0502020204030204" pitchFamily="34" charset="0"/>
        </a:defRPr>
      </a:lvl4pPr>
      <a:lvl5pPr marL="1543012" indent="-171446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500">
          <a:solidFill>
            <a:schemeClr val="bg1"/>
          </a:solidFill>
          <a:latin typeface="Calibri" panose="020F0502020204030204" pitchFamily="34" charset="0"/>
        </a:defRPr>
      </a:lvl5pPr>
      <a:lvl6pPr marL="1885903" indent="-171446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6pPr>
      <a:lvl7pPr marL="2228795" indent="-171446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7pPr>
      <a:lvl8pPr marL="2571686" indent="-171446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8pPr>
      <a:lvl9pPr marL="2914577" indent="-171446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80060" y="274096"/>
            <a:ext cx="8229600" cy="1029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80060" y="1370487"/>
            <a:ext cx="8229600" cy="3020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312673" y="162927"/>
            <a:ext cx="655865" cy="274097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" y="4683253"/>
            <a:ext cx="9148538" cy="472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1994950" y="4839317"/>
            <a:ext cx="522410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b="1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230433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726" r:id="rId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685800" rtl="0" eaLnBrk="1" latinLnBrk="0" hangingPunct="1">
        <a:lnSpc>
          <a:spcPct val="100000"/>
        </a:lnSpc>
        <a:spcBef>
          <a:spcPts val="75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Wingdings" panose="05000000000000000000" pitchFamily="2" charset="2"/>
        <a:buChar char="§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Courier New" panose="02070309020205020404" pitchFamily="49" charset="0"/>
        <a:buChar char="o"/>
        <a:defRPr lang="en-US" sz="135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Arial" panose="020B0604020202020204" pitchFamily="34" charset="0"/>
        <a:buChar char="•"/>
        <a:defRPr lang="en-US" sz="135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Arial" panose="020B0604020202020204" pitchFamily="34" charset="0"/>
        <a:buChar char="•"/>
        <a:defRPr lang="en-US" sz="135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96A149C-D97E-45DB-82AE-5478D773BE2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"/>
          <a:stretch/>
        </p:blipFill>
        <p:spPr>
          <a:xfrm>
            <a:off x="2286" y="1287"/>
            <a:ext cx="9141714" cy="51469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923B56-2812-4F3E-AD1D-FAF8343866A4}"/>
              </a:ext>
            </a:extLst>
          </p:cNvPr>
          <p:cNvSpPr/>
          <p:nvPr/>
        </p:nvSpPr>
        <p:spPr>
          <a:xfrm>
            <a:off x="0" y="8583"/>
            <a:ext cx="9294636" cy="521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3721AD-7A63-45F7-A730-E02351C9F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65" y="189824"/>
            <a:ext cx="7884563" cy="8549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53488-8192-4A2B-B630-C9370B241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364" y="135800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9117294-B3D9-4D42-A73A-6EC6D3233859}"/>
              </a:ext>
            </a:extLst>
          </p:cNvPr>
          <p:cNvSpPr txBox="1">
            <a:spLocks/>
          </p:cNvSpPr>
          <p:nvPr/>
        </p:nvSpPr>
        <p:spPr>
          <a:xfrm>
            <a:off x="2535600" y="-10029"/>
            <a:ext cx="4223436" cy="1438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00" b="1" kern="120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i="0" kern="120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 Antonio Breast Cancer Symposium</a:t>
            </a:r>
            <a:r>
              <a:rPr lang="en-US" sz="900" b="1" i="0" kern="1200" baseline="2600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lang="en-US" sz="900" b="1" i="0" kern="120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December 6-10, 2022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7578AD9-A277-45C4-B1FD-49117D598160}"/>
              </a:ext>
            </a:extLst>
          </p:cNvPr>
          <p:cNvSpPr txBox="1">
            <a:spLocks/>
          </p:cNvSpPr>
          <p:nvPr/>
        </p:nvSpPr>
        <p:spPr>
          <a:xfrm>
            <a:off x="695153" y="4982254"/>
            <a:ext cx="7886700" cy="19819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25" baseline="0" dirty="0">
                <a:solidFill>
                  <a:schemeClr val="bg2">
                    <a:lumMod val="75000"/>
                  </a:schemeClr>
                </a:solidFill>
              </a:rPr>
              <a:t>This presentation is the intellectual property of the author/presenter. Contact </a:t>
            </a:r>
            <a:r>
              <a:rPr lang="en-US" sz="825" baseline="0" dirty="0">
                <a:solidFill>
                  <a:schemeClr val="bg2">
                    <a:lumMod val="75000"/>
                  </a:schemeClr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erica_mayer@dfci.harvard.edu</a:t>
            </a:r>
            <a:r>
              <a:rPr lang="en-US" sz="825" baseline="0" dirty="0">
                <a:solidFill>
                  <a:schemeClr val="bg2">
                    <a:lumMod val="75000"/>
                  </a:schemeClr>
                </a:solidFill>
              </a:rPr>
              <a:t> for permission to reprint and/or distribute.</a:t>
            </a:r>
          </a:p>
        </p:txBody>
      </p:sp>
    </p:spTree>
    <p:extLst>
      <p:ext uri="{BB962C8B-B14F-4D97-AF65-F5344CB8AC3E}">
        <p14:creationId xmlns:p14="http://schemas.microsoft.com/office/powerpoint/2010/main" val="392990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89" userDrawn="1">
          <p15:clr>
            <a:srgbClr val="F26B43"/>
          </p15:clr>
        </p15:guide>
        <p15:guide id="2" pos="108" userDrawn="1">
          <p15:clr>
            <a:srgbClr val="F26B43"/>
          </p15:clr>
        </p15:guide>
        <p15:guide id="3" orient="horz" pos="54" userDrawn="1">
          <p15:clr>
            <a:srgbClr val="F26B43"/>
          </p15:clr>
        </p15:guide>
        <p15:guide id="4" pos="5688" userDrawn="1">
          <p15:clr>
            <a:srgbClr val="F26B43"/>
          </p15:clr>
        </p15:guide>
        <p15:guide id="5" orient="horz" pos="90" userDrawn="1">
          <p15:clr>
            <a:srgbClr val="F26B43"/>
          </p15:clr>
        </p15:guide>
        <p15:guide id="6" orient="horz" pos="649" userDrawn="1">
          <p15:clr>
            <a:srgbClr val="F26B43"/>
          </p15:clr>
        </p15:guide>
        <p15:guide id="7" pos="5490" userDrawn="1">
          <p15:clr>
            <a:srgbClr val="F26B43"/>
          </p15:clr>
        </p15:guide>
        <p15:guide id="8" orient="horz" pos="2919" userDrawn="1">
          <p15:clr>
            <a:srgbClr val="F26B43"/>
          </p15:clr>
        </p15:guide>
        <p15:guide id="9" orient="horz" pos="865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319" y="178759"/>
            <a:ext cx="8154333" cy="83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0173" y="1139292"/>
            <a:ext cx="8161479" cy="349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2"/>
            <a:ext cx="9144000" cy="1084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2"/>
            <a:ext cx="9144000" cy="1084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5063651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03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837" r:id="rId8"/>
    <p:sldLayoutId id="2147483838" r:id="rId9"/>
    <p:sldLayoutId id="2147483839" r:id="rId10"/>
    <p:sldLayoutId id="2147483844" r:id="rId11"/>
    <p:sldLayoutId id="2147483845" r:id="rId12"/>
    <p:sldLayoutId id="2147483846" r:id="rId13"/>
    <p:sldLayoutId id="2147483847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9pPr>
    </p:titleStyle>
    <p:bodyStyle>
      <a:lvl1pPr marL="257168" indent="-257168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Wingdings" panose="05000000000000000000" pitchFamily="2" charset="2"/>
        <a:buChar char="§"/>
        <a:defRPr sz="21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57199" indent="-214308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950">
          <a:solidFill>
            <a:schemeClr val="bg1"/>
          </a:solidFill>
          <a:latin typeface="Calibri" panose="020F0502020204030204" pitchFamily="34" charset="0"/>
        </a:defRPr>
      </a:lvl2pPr>
      <a:lvl3pPr marL="857228" indent="-171446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800">
          <a:solidFill>
            <a:schemeClr val="bg1"/>
          </a:solidFill>
          <a:latin typeface="Calibri" panose="020F0502020204030204" pitchFamily="34" charset="0"/>
        </a:defRPr>
      </a:lvl3pPr>
      <a:lvl4pPr marL="1200120" indent="-171446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650">
          <a:solidFill>
            <a:schemeClr val="bg1"/>
          </a:solidFill>
          <a:latin typeface="Calibri" panose="020F0502020204030204" pitchFamily="34" charset="0"/>
        </a:defRPr>
      </a:lvl4pPr>
      <a:lvl5pPr marL="1543012" indent="-171446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500">
          <a:solidFill>
            <a:schemeClr val="bg1"/>
          </a:solidFill>
          <a:latin typeface="Calibri" panose="020F0502020204030204" pitchFamily="34" charset="0"/>
        </a:defRPr>
      </a:lvl5pPr>
      <a:lvl6pPr marL="1885903" indent="-171446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6pPr>
      <a:lvl7pPr marL="2228795" indent="-171446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7pPr>
      <a:lvl8pPr marL="2571686" indent="-171446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8pPr>
      <a:lvl9pPr marL="2914577" indent="-171446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61975E-2E34-FF48-89AA-FF16CEB5C4A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71572"/>
            <a:ext cx="9144000" cy="47669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80060" y="274096"/>
            <a:ext cx="8229600" cy="1029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80060" y="1370487"/>
            <a:ext cx="8229600" cy="3020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312675" y="162928"/>
            <a:ext cx="655865" cy="274097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600" b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581276" y="4804545"/>
            <a:ext cx="522410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b="1" dirty="0">
                <a:solidFill>
                  <a:srgbClr val="002557"/>
                </a:solidFill>
              </a:rPr>
              <a:t>PRESENTED BY: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695EFF-8D6F-4CD2-81A2-3428EDA477EC}"/>
              </a:ext>
            </a:extLst>
          </p:cNvPr>
          <p:cNvCxnSpPr/>
          <p:nvPr userDrawn="1"/>
        </p:nvCxnSpPr>
        <p:spPr>
          <a:xfrm>
            <a:off x="-81998" y="4663281"/>
            <a:ext cx="93552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33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</p:sldLayoutIdLst>
  <p:hf hd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62" indent="-257162" algn="l" defTabSz="685766" rtl="0" eaLnBrk="1" latinLnBrk="0" hangingPunct="1">
        <a:lnSpc>
          <a:spcPct val="100000"/>
        </a:lnSpc>
        <a:spcBef>
          <a:spcPts val="750"/>
        </a:spcBef>
        <a:buClr>
          <a:srgbClr val="0076A9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25" indent="-171442" algn="l" defTabSz="685766" rtl="0" eaLnBrk="1" latinLnBrk="0" hangingPunct="1">
        <a:lnSpc>
          <a:spcPct val="100000"/>
        </a:lnSpc>
        <a:spcBef>
          <a:spcPts val="375"/>
        </a:spcBef>
        <a:buClr>
          <a:srgbClr val="0076A9"/>
        </a:buClr>
        <a:buFont typeface="Wingdings" panose="05000000000000000000" pitchFamily="2" charset="2"/>
        <a:buChar char="§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07" indent="-171442" algn="l" defTabSz="685766" rtl="0" eaLnBrk="1" latinLnBrk="0" hangingPunct="1">
        <a:lnSpc>
          <a:spcPct val="100000"/>
        </a:lnSpc>
        <a:spcBef>
          <a:spcPts val="375"/>
        </a:spcBef>
        <a:buClr>
          <a:srgbClr val="0076A9"/>
        </a:buClr>
        <a:buFont typeface="Courier New" panose="02070309020205020404" pitchFamily="49" charset="0"/>
        <a:buChar char="o"/>
        <a:defRPr lang="en-US" sz="135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090" indent="-171442" algn="l" defTabSz="685766" rtl="0" eaLnBrk="1" latinLnBrk="0" hangingPunct="1">
        <a:lnSpc>
          <a:spcPct val="100000"/>
        </a:lnSpc>
        <a:spcBef>
          <a:spcPts val="375"/>
        </a:spcBef>
        <a:buClr>
          <a:srgbClr val="0076A9"/>
        </a:buClr>
        <a:buFont typeface="Arial" panose="020B0604020202020204" pitchFamily="34" charset="0"/>
        <a:buChar char="•"/>
        <a:defRPr lang="en-US" sz="135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2974" indent="-171442" algn="l" defTabSz="685766" rtl="0" eaLnBrk="1" latinLnBrk="0" hangingPunct="1">
        <a:lnSpc>
          <a:spcPct val="100000"/>
        </a:lnSpc>
        <a:spcBef>
          <a:spcPts val="375"/>
        </a:spcBef>
        <a:buClr>
          <a:srgbClr val="0076A9"/>
        </a:buClr>
        <a:buFont typeface="Arial" panose="020B0604020202020204" pitchFamily="34" charset="0"/>
        <a:buChar char="•"/>
        <a:defRPr lang="en-US" sz="135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s://clinicaltrials.gov/ct2/show/NCT02614794?term=her2climb&amp;draw=2&amp;rank=1" TargetMode="Externa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3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4.xml"/><Relationship Id="rId5" Type="http://schemas.openxmlformats.org/officeDocument/2006/relationships/image" Target="../media/image147.emf"/><Relationship Id="rId4" Type="http://schemas.openxmlformats.org/officeDocument/2006/relationships/image" Target="../media/image146.emf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1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1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0.emf"/><Relationship Id="rId5" Type="http://schemas.openxmlformats.org/officeDocument/2006/relationships/image" Target="../media/image159.emf"/><Relationship Id="rId4" Type="http://schemas.openxmlformats.org/officeDocument/2006/relationships/image" Target="../media/image15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1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1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1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1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1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1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1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1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1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1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1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1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1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1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1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8.emf"/><Relationship Id="rId4" Type="http://schemas.openxmlformats.org/officeDocument/2006/relationships/image" Target="../media/image187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1.emf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emf"/><Relationship Id="rId1" Type="http://schemas.openxmlformats.org/officeDocument/2006/relationships/slideLayout" Target="../slideLayouts/slideLayout1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1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emf"/><Relationship Id="rId1" Type="http://schemas.openxmlformats.org/officeDocument/2006/relationships/slideLayout" Target="../slideLayouts/slideLayout1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1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emf"/><Relationship Id="rId1" Type="http://schemas.openxmlformats.org/officeDocument/2006/relationships/slideLayout" Target="../slideLayouts/slideLayout1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1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1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13.xml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microsoft.com/office/2007/relationships/hdphoto" Target="../media/hdphoto8.wdp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9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0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70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1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2.xml"/><Relationship Id="rId4" Type="http://schemas.openxmlformats.org/officeDocument/2006/relationships/chart" Target="../charts/chart3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211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5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7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7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9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77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6004/jnccn.2018.7154" TargetMode="Externa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loud.email.onclive.com/referrals" TargetMode="External"/><Relationship Id="rId4" Type="http://schemas.openxmlformats.org/officeDocument/2006/relationships/image" Target="../media/image4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mp"/><Relationship Id="rId1" Type="http://schemas.openxmlformats.org/officeDocument/2006/relationships/slideLayout" Target="../slideLayouts/slideLayout9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mp"/><Relationship Id="rId2" Type="http://schemas.openxmlformats.org/officeDocument/2006/relationships/image" Target="../media/image110.tmp"/><Relationship Id="rId1" Type="http://schemas.openxmlformats.org/officeDocument/2006/relationships/slideLayout" Target="../slideLayouts/slideLayout9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mp"/><Relationship Id="rId1" Type="http://schemas.openxmlformats.org/officeDocument/2006/relationships/slideLayout" Target="../slideLayouts/slideLayout4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mp"/><Relationship Id="rId2" Type="http://schemas.openxmlformats.org/officeDocument/2006/relationships/image" Target="../media/image113.tmp"/><Relationship Id="rId1" Type="http://schemas.openxmlformats.org/officeDocument/2006/relationships/slideLayout" Target="../slideLayouts/slideLayout4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1.xml"/><Relationship Id="rId4" Type="http://schemas.openxmlformats.org/officeDocument/2006/relationships/hyperlink" Target="mailto:Erica_mayer@DFCI.Harvard.edu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" descr="Calend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7" y="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7" y="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Graphical user interfac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7" y="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-12701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 descr="A picture containing graphical user interfac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0"/>
            <a:ext cx="9144001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" descr="Graphical user interfac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276" y="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" descr="Graphical user interface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37" y="9144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" descr="Graphical user interfac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37" y="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" descr="Graphical user interfac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075" y="12699"/>
            <a:ext cx="9129925" cy="514826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82C"/>
                </a:solidFill>
                <a:latin typeface="Arial"/>
                <a:ea typeface="Arial"/>
                <a:cs typeface="Arial"/>
                <a:sym typeface="Arial"/>
              </a:rPr>
              <a:t>BREAST CANCER</a:t>
            </a:r>
            <a:endParaRPr/>
          </a:p>
        </p:txBody>
      </p:sp>
      <p:sp>
        <p:nvSpPr>
          <p:cNvPr id="56" name="Google Shape;56;p1"/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Wednesday, June 14, 2023 </a:t>
            </a:r>
            <a:endParaRPr/>
          </a:p>
        </p:txBody>
      </p:sp>
      <p:pic>
        <p:nvPicPr>
          <p:cNvPr id="57" name="Google Shape;57;p1" descr="A picture containing text, sign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65817" y="4427537"/>
            <a:ext cx="1760335" cy="430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BREAST CANCER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Wednesday, June 14, 2023 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CC1074C-374F-D832-13AB-4B733D699E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5817" y="4427537"/>
            <a:ext cx="1760335" cy="4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450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20114-547E-7A93-3DE5-31D6A6E6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Brain Metastasis Velocity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A75D3-0095-EF0F-A6F8-8C46C7B0B8EB}"/>
              </a:ext>
            </a:extLst>
          </p:cNvPr>
          <p:cNvSpPr txBox="1"/>
          <p:nvPr/>
        </p:nvSpPr>
        <p:spPr>
          <a:xfrm>
            <a:off x="7004827" y="3962574"/>
            <a:ext cx="1933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Farris et al, IJROBP 2017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97E01F2-DDB2-F742-ACEF-07A1E861A4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369523"/>
              </p:ext>
            </p:extLst>
          </p:nvPr>
        </p:nvGraphicFramePr>
        <p:xfrm>
          <a:off x="857069" y="908690"/>
          <a:ext cx="760312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662">
                  <a:extLst>
                    <a:ext uri="{9D8B030D-6E8A-4147-A177-3AD203B41FA5}">
                      <a16:colId xmlns:a16="http://schemas.microsoft.com/office/drawing/2014/main" val="667749283"/>
                    </a:ext>
                  </a:extLst>
                </a:gridCol>
                <a:gridCol w="5617458">
                  <a:extLst>
                    <a:ext uri="{9D8B030D-6E8A-4147-A177-3AD203B41FA5}">
                      <a16:colId xmlns:a16="http://schemas.microsoft.com/office/drawing/2014/main" val="2759095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BMV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973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Low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&lt;4 new brain </a:t>
                      </a:r>
                      <a:r>
                        <a:rPr lang="en-US" sz="2000" dirty="0" err="1"/>
                        <a:t>mets</a:t>
                      </a:r>
                      <a:r>
                        <a:rPr lang="en-US" sz="2000" dirty="0"/>
                        <a:t> since first SRS/year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674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Intermediate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4-13 new brain </a:t>
                      </a:r>
                      <a:r>
                        <a:rPr lang="en-US" sz="2000" dirty="0" err="1"/>
                        <a:t>mets</a:t>
                      </a:r>
                      <a:r>
                        <a:rPr lang="en-US" sz="2000" dirty="0"/>
                        <a:t> since first SRS/year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809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High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&gt; 13 new brain </a:t>
                      </a:r>
                      <a:r>
                        <a:rPr lang="en-US" sz="2000" dirty="0" err="1"/>
                        <a:t>mets</a:t>
                      </a:r>
                      <a:r>
                        <a:rPr lang="en-US" sz="2000" dirty="0"/>
                        <a:t> since SRS/year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27309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9DC13D-BEC2-CACB-3F4E-1B454D147EA9}"/>
              </a:ext>
            </a:extLst>
          </p:cNvPr>
          <p:cNvSpPr txBox="1"/>
          <p:nvPr/>
        </p:nvSpPr>
        <p:spPr>
          <a:xfrm>
            <a:off x="389613" y="3276900"/>
            <a:ext cx="893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Higher BMV associated with more likely need for salvage WBRT and shorter OS</a:t>
            </a:r>
          </a:p>
        </p:txBody>
      </p:sp>
    </p:spTree>
    <p:extLst>
      <p:ext uri="{BB962C8B-B14F-4D97-AF65-F5344CB8AC3E}">
        <p14:creationId xmlns:p14="http://schemas.microsoft.com/office/powerpoint/2010/main" val="216952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EF8A31-EB13-89DF-7E3F-13A5BAD32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75" t="-31962" r="2175" b="31962"/>
          <a:stretch/>
        </p:blipFill>
        <p:spPr>
          <a:xfrm>
            <a:off x="154036" y="-1476581"/>
            <a:ext cx="8835928" cy="56149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00B5E7-EA51-D98B-1439-38B8D54B4C29}"/>
              </a:ext>
            </a:extLst>
          </p:cNvPr>
          <p:cNvSpPr/>
          <p:nvPr/>
        </p:nvSpPr>
        <p:spPr>
          <a:xfrm>
            <a:off x="254524" y="2309567"/>
            <a:ext cx="3083068" cy="19184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328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47A94-7D2F-26C7-F6DE-C69A4ADCE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99"/>
            <a:ext cx="9144000" cy="1006507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</a:rPr>
              <a:t>HER2CLIMB: Study Design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30B182-4181-EB84-6F13-989DACC1ACA6}"/>
              </a:ext>
            </a:extLst>
          </p:cNvPr>
          <p:cNvGrpSpPr/>
          <p:nvPr/>
        </p:nvGrpSpPr>
        <p:grpSpPr>
          <a:xfrm>
            <a:off x="657922" y="1133971"/>
            <a:ext cx="7828156" cy="2903585"/>
            <a:chOff x="650622" y="3046591"/>
            <a:chExt cx="11107269" cy="30298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6E3581-A91A-8115-D814-EA6F5C255E89}"/>
                </a:ext>
              </a:extLst>
            </p:cNvPr>
            <p:cNvSpPr/>
            <p:nvPr/>
          </p:nvSpPr>
          <p:spPr>
            <a:xfrm>
              <a:off x="8531602" y="5642878"/>
              <a:ext cx="3226289" cy="433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385763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https://clinicaltrials.gov/ct2/show/NCT02614794</a:t>
              </a:r>
              <a:endParaRPr lang="en-US"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00FDA3-5639-821A-7E7D-F3ACD5BB3C24}"/>
                </a:ext>
              </a:extLst>
            </p:cNvPr>
            <p:cNvSpPr txBox="1"/>
            <p:nvPr/>
          </p:nvSpPr>
          <p:spPr>
            <a:xfrm>
              <a:off x="775730" y="5543758"/>
              <a:ext cx="3760288" cy="253064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ctr">
                <a:defRPr sz="2000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385753">
                <a:spcBef>
                  <a:spcPts val="169"/>
                </a:spcBef>
                <a:defRPr/>
              </a:pPr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*Stratification factors: presence of brain metastases (yes/no), ECOG status (0 or 1), and region (US or Canada or rest of world)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D172BB-BD5F-7FC4-A8CD-E9B4F077FE90}"/>
                </a:ext>
              </a:extLst>
            </p:cNvPr>
            <p:cNvSpPr txBox="1"/>
            <p:nvPr/>
          </p:nvSpPr>
          <p:spPr>
            <a:xfrm>
              <a:off x="650622" y="3315132"/>
              <a:ext cx="3693278" cy="196424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algn="ctr">
                <a:defRPr sz="2000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385753">
                <a:spcBef>
                  <a:spcPts val="169"/>
                </a:spcBef>
                <a:defRPr/>
              </a:pPr>
              <a:r>
                <a:rPr lang="en-US" sz="1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Key Eligibility Criteria</a:t>
              </a:r>
            </a:p>
            <a:p>
              <a:pPr marL="130373" indent="-130373" algn="l" defTabSz="385753">
                <a:spcBef>
                  <a:spcPts val="169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HER2+ metastatic breast cancer</a:t>
              </a:r>
            </a:p>
            <a:p>
              <a:pPr marL="130373" indent="-130373" algn="l" defTabSz="385753">
                <a:spcBef>
                  <a:spcPts val="169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Prior treatment with trastuzumab, pertuzumab, and T-DM1</a:t>
              </a:r>
            </a:p>
            <a:p>
              <a:pPr marL="130373" indent="-130373" algn="l" defTabSz="385753">
                <a:spcBef>
                  <a:spcPts val="169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ECOG performance status 0 or 1</a:t>
              </a:r>
            </a:p>
            <a:p>
              <a:pPr marL="130373" indent="-130373" algn="l" defTabSz="385753">
                <a:spcBef>
                  <a:spcPts val="169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Brain MRI at baseline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6ABE6A-CB1A-5698-410D-0A170AD5104A}"/>
                </a:ext>
              </a:extLst>
            </p:cNvPr>
            <p:cNvSpPr txBox="1"/>
            <p:nvPr/>
          </p:nvSpPr>
          <p:spPr>
            <a:xfrm>
              <a:off x="4811427" y="3262805"/>
              <a:ext cx="1073147" cy="264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85763">
                <a:defRPr/>
              </a:pPr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N=410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C1BDEE-4C60-EFB5-1FB6-1B4C0858F7C8}"/>
                </a:ext>
              </a:extLst>
            </p:cNvPr>
            <p:cNvSpPr txBox="1"/>
            <p:nvPr/>
          </p:nvSpPr>
          <p:spPr>
            <a:xfrm>
              <a:off x="4811427" y="5045671"/>
              <a:ext cx="995331" cy="264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85763">
                <a:defRPr/>
              </a:pPr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N=202</a:t>
              </a:r>
            </a:p>
          </p:txBody>
        </p:sp>
        <p:cxnSp>
          <p:nvCxnSpPr>
            <p:cNvPr id="9" name="Connector: Elbow 13">
              <a:extLst>
                <a:ext uri="{FF2B5EF4-FFF2-40B4-BE49-F238E27FC236}">
                  <a16:creationId xmlns:a16="http://schemas.microsoft.com/office/drawing/2014/main" id="{E8CC3775-0A9D-4CC6-572D-DE9DB0E4752C}"/>
                </a:ext>
              </a:extLst>
            </p:cNvPr>
            <p:cNvCxnSpPr>
              <a:cxnSpLocks/>
              <a:stCxn id="6" idx="3"/>
              <a:endCxn id="19" idx="1"/>
            </p:cNvCxnSpPr>
            <p:nvPr/>
          </p:nvCxnSpPr>
          <p:spPr>
            <a:xfrm flipV="1">
              <a:off x="4343900" y="3649525"/>
              <a:ext cx="1511955" cy="647727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chemeClr val="accent6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10" name="Connector: Elbow 14">
              <a:extLst>
                <a:ext uri="{FF2B5EF4-FFF2-40B4-BE49-F238E27FC236}">
                  <a16:creationId xmlns:a16="http://schemas.microsoft.com/office/drawing/2014/main" id="{1B9F159B-46BE-66C2-0E43-A0F42F41FAE0}"/>
                </a:ext>
              </a:extLst>
            </p:cNvPr>
            <p:cNvCxnSpPr>
              <a:cxnSpLocks/>
              <a:stCxn id="6" idx="3"/>
              <a:endCxn id="13" idx="1"/>
            </p:cNvCxnSpPr>
            <p:nvPr/>
          </p:nvCxnSpPr>
          <p:spPr>
            <a:xfrm>
              <a:off x="4343900" y="4297252"/>
              <a:ext cx="1511955" cy="754264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chemeClr val="accent6"/>
              </a:solidFill>
              <a:prstDash val="solid"/>
              <a:tailEnd type="triangle" w="lg" len="lg"/>
            </a:ln>
            <a:effectLst/>
          </p:spPr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974F0D-CB01-6C5F-FC38-96A85148A231}"/>
                </a:ext>
              </a:extLst>
            </p:cNvPr>
            <p:cNvSpPr/>
            <p:nvPr/>
          </p:nvSpPr>
          <p:spPr>
            <a:xfrm>
              <a:off x="4768540" y="4091697"/>
              <a:ext cx="589651" cy="459067"/>
            </a:xfrm>
            <a:prstGeom prst="ellips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385763">
                <a:defRPr/>
              </a:pPr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R*</a:t>
              </a:r>
            </a:p>
            <a:p>
              <a:pPr algn="ctr" defTabSz="385763">
                <a:defRPr/>
              </a:pPr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(2:1)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4B03A1B-B585-BB61-C06F-40691FE85C44}"/>
                </a:ext>
              </a:extLst>
            </p:cNvPr>
            <p:cNvGrpSpPr/>
            <p:nvPr/>
          </p:nvGrpSpPr>
          <p:grpSpPr>
            <a:xfrm>
              <a:off x="5804202" y="3046591"/>
              <a:ext cx="5953688" cy="1179111"/>
              <a:chOff x="5868856" y="2972703"/>
              <a:chExt cx="5953688" cy="117911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65D271-0D98-C7CE-CD9E-A0CB612CF487}"/>
                  </a:ext>
                </a:extLst>
              </p:cNvPr>
              <p:cNvSpPr txBox="1"/>
              <p:nvPr/>
            </p:nvSpPr>
            <p:spPr>
              <a:xfrm>
                <a:off x="5920509" y="2999460"/>
                <a:ext cx="5902035" cy="1152354"/>
              </a:xfrm>
              <a:prstGeom prst="roundRect">
                <a:avLst/>
              </a:prstGeom>
              <a:solidFill>
                <a:srgbClr val="FFC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51435" tIns="0" rIns="0" bIns="0" rtlCol="0" anchor="b">
                <a:noAutofit/>
              </a:bodyPr>
              <a:lstStyle/>
              <a:p>
                <a:pPr algn="ctr" defTabSz="385753">
                  <a:spcAft>
                    <a:spcPts val="338"/>
                  </a:spcAft>
                  <a:defRPr/>
                </a:pPr>
                <a:r>
                  <a:rPr lang="en-US" sz="1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21-day cycle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15FB075-05F6-E492-D60F-5777281B81F1}"/>
                  </a:ext>
                </a:extLst>
              </p:cNvPr>
              <p:cNvSpPr txBox="1"/>
              <p:nvPr/>
            </p:nvSpPr>
            <p:spPr>
              <a:xfrm>
                <a:off x="5868856" y="3065063"/>
                <a:ext cx="1536207" cy="463228"/>
              </a:xfrm>
              <a:prstGeom prst="rect">
                <a:avLst/>
              </a:prstGeom>
              <a:noFill/>
              <a:effectLst/>
            </p:spPr>
            <p:txBody>
              <a:bodyPr wrap="square" lIns="51435" tIns="0" rIns="0" bIns="0" rtlCol="0" anchor="t">
                <a:noAutofit/>
              </a:bodyPr>
              <a:lstStyle/>
              <a:p>
                <a:pPr algn="ctr" defTabSz="385753">
                  <a:defRPr/>
                </a:pPr>
                <a:r>
                  <a:rPr lang="en-US" sz="1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Tucatinib </a:t>
                </a:r>
              </a:p>
              <a:p>
                <a:pPr algn="ctr" defTabSz="385753">
                  <a:defRPr/>
                </a:pPr>
                <a:r>
                  <a:rPr lang="en-US" sz="1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300 mg PO BID 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F49FF5-3CDD-3583-96C1-D82B6E45541D}"/>
                  </a:ext>
                </a:extLst>
              </p:cNvPr>
              <p:cNvSpPr txBox="1"/>
              <p:nvPr/>
            </p:nvSpPr>
            <p:spPr>
              <a:xfrm>
                <a:off x="7645227" y="3065063"/>
                <a:ext cx="2075517" cy="659607"/>
              </a:xfrm>
              <a:prstGeom prst="rect">
                <a:avLst/>
              </a:prstGeom>
              <a:noFill/>
              <a:effectLst/>
            </p:spPr>
            <p:txBody>
              <a:bodyPr wrap="square" lIns="51435" tIns="0" rIns="0" bIns="0" rtlCol="0" anchor="t">
                <a:noAutofit/>
              </a:bodyPr>
              <a:lstStyle/>
              <a:p>
                <a:pPr algn="ctr" defTabSz="385753">
                  <a:defRPr/>
                </a:pPr>
                <a:r>
                  <a:rPr lang="en-US" sz="1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Trastuzumab</a:t>
                </a:r>
                <a:br>
                  <a:rPr lang="en-US" sz="1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6 mg/kg Q3W, loading dose 8 mg/kg C1D1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762E34B-31F7-459A-B7D0-18AF3969DC12}"/>
                  </a:ext>
                </a:extLst>
              </p:cNvPr>
              <p:cNvSpPr txBox="1"/>
              <p:nvPr/>
            </p:nvSpPr>
            <p:spPr>
              <a:xfrm>
                <a:off x="9960909" y="3065063"/>
                <a:ext cx="1528618" cy="659607"/>
              </a:xfrm>
              <a:prstGeom prst="rect">
                <a:avLst/>
              </a:prstGeom>
              <a:noFill/>
              <a:effectLst/>
            </p:spPr>
            <p:txBody>
              <a:bodyPr wrap="square" lIns="51435" tIns="0" rIns="0" bIns="0" rtlCol="0" anchor="t">
                <a:noAutofit/>
              </a:bodyPr>
              <a:lstStyle/>
              <a:p>
                <a:pPr algn="ctr" defTabSz="385753">
                  <a:defRPr/>
                </a:pPr>
                <a:r>
                  <a:rPr lang="en-US" sz="1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Capecitabine </a:t>
                </a:r>
                <a:br>
                  <a:rPr lang="en-US" sz="1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1000 mg/m</a:t>
                </a:r>
                <a:r>
                  <a:rPr lang="en-US" sz="1000" b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1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PO BID Days 1-14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97C609-A673-5430-39A8-D2796BD691EC}"/>
                  </a:ext>
                </a:extLst>
              </p:cNvPr>
              <p:cNvSpPr txBox="1"/>
              <p:nvPr/>
            </p:nvSpPr>
            <p:spPr>
              <a:xfrm>
                <a:off x="7266238" y="2972703"/>
                <a:ext cx="561258" cy="410149"/>
              </a:xfrm>
              <a:prstGeom prst="rect">
                <a:avLst/>
              </a:prstGeom>
              <a:noFill/>
              <a:effectLst/>
            </p:spPr>
            <p:txBody>
              <a:bodyPr wrap="square" lIns="51435" tIns="0" rIns="0" bIns="0" rtlCol="0" anchor="ctr">
                <a:noAutofit/>
              </a:bodyPr>
              <a:lstStyle/>
              <a:p>
                <a:pPr algn="ctr" defTabSz="385753">
                  <a:defRPr/>
                </a:pPr>
                <a:r>
                  <a:rPr lang="en-US" sz="1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CC19D28-4922-4797-1E49-92C4C1D636E5}"/>
                  </a:ext>
                </a:extLst>
              </p:cNvPr>
              <p:cNvSpPr txBox="1"/>
              <p:nvPr/>
            </p:nvSpPr>
            <p:spPr>
              <a:xfrm>
                <a:off x="9478756" y="2972703"/>
                <a:ext cx="561258" cy="410149"/>
              </a:xfrm>
              <a:prstGeom prst="rect">
                <a:avLst/>
              </a:prstGeom>
              <a:noFill/>
              <a:effectLst/>
            </p:spPr>
            <p:txBody>
              <a:bodyPr wrap="square" lIns="51435" tIns="0" rIns="0" bIns="0" rtlCol="0" anchor="ctr">
                <a:noAutofit/>
              </a:bodyPr>
              <a:lstStyle/>
              <a:p>
                <a:pPr algn="ctr" defTabSz="385753">
                  <a:defRPr/>
                </a:pPr>
                <a:r>
                  <a:rPr lang="en-US" sz="1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DB1F37-5B47-3389-D4EC-816EB83EA7F4}"/>
                </a:ext>
              </a:extLst>
            </p:cNvPr>
            <p:cNvSpPr txBox="1"/>
            <p:nvPr/>
          </p:nvSpPr>
          <p:spPr>
            <a:xfrm>
              <a:off x="5855855" y="4468344"/>
              <a:ext cx="5902036" cy="1166344"/>
            </a:xfrm>
            <a:prstGeom prst="roundRect">
              <a:avLst/>
            </a:prstGeom>
            <a:solidFill>
              <a:schemeClr val="accent5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51435" tIns="0" rIns="0" bIns="0" rtlCol="0" anchor="b">
              <a:noAutofit/>
            </a:bodyPr>
            <a:lstStyle/>
            <a:p>
              <a:pPr algn="ctr" defTabSz="385753">
                <a:spcAft>
                  <a:spcPts val="338"/>
                </a:spcAft>
                <a:defRPr/>
              </a:pPr>
              <a:r>
                <a:rPr lang="en-US" sz="1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21-day cycle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79679B-525A-910F-0B1F-A452E6083234}"/>
                </a:ext>
              </a:extLst>
            </p:cNvPr>
            <p:cNvSpPr txBox="1"/>
            <p:nvPr/>
          </p:nvSpPr>
          <p:spPr>
            <a:xfrm>
              <a:off x="5804202" y="4527749"/>
              <a:ext cx="1536207" cy="298237"/>
            </a:xfrm>
            <a:prstGeom prst="rect">
              <a:avLst/>
            </a:prstGeom>
            <a:noFill/>
            <a:effectLst/>
          </p:spPr>
          <p:txBody>
            <a:bodyPr wrap="square" lIns="51435" tIns="0" rIns="0" bIns="0" rtlCol="0" anchor="t">
              <a:noAutofit/>
            </a:bodyPr>
            <a:lstStyle/>
            <a:p>
              <a:pPr algn="ctr" defTabSz="385753">
                <a:defRPr/>
              </a:pPr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Placebo</a:t>
              </a:r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1418DC-FBEF-35B4-3CF4-0806A2913A27}"/>
                </a:ext>
              </a:extLst>
            </p:cNvPr>
            <p:cNvSpPr txBox="1"/>
            <p:nvPr/>
          </p:nvSpPr>
          <p:spPr>
            <a:xfrm>
              <a:off x="7580573" y="4527749"/>
              <a:ext cx="2075517" cy="659607"/>
            </a:xfrm>
            <a:prstGeom prst="rect">
              <a:avLst/>
            </a:prstGeom>
            <a:noFill/>
            <a:effectLst/>
          </p:spPr>
          <p:txBody>
            <a:bodyPr wrap="square" lIns="51435" tIns="0" rIns="0" bIns="0" rtlCol="0" anchor="t">
              <a:noAutofit/>
            </a:bodyPr>
            <a:lstStyle/>
            <a:p>
              <a:pPr algn="ctr" defTabSz="385753">
                <a:defRPr/>
              </a:pPr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Trastuzumab</a:t>
              </a:r>
              <a:b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6 mg/kg Q3W, loading dose 8 mg/kg C1D1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7B2D32-107A-2F84-0E30-BA2D4105D384}"/>
                </a:ext>
              </a:extLst>
            </p:cNvPr>
            <p:cNvSpPr txBox="1"/>
            <p:nvPr/>
          </p:nvSpPr>
          <p:spPr>
            <a:xfrm>
              <a:off x="9896255" y="4527749"/>
              <a:ext cx="1528618" cy="659607"/>
            </a:xfrm>
            <a:prstGeom prst="rect">
              <a:avLst/>
            </a:prstGeom>
            <a:noFill/>
            <a:effectLst/>
          </p:spPr>
          <p:txBody>
            <a:bodyPr wrap="square" lIns="51435" tIns="0" rIns="0" bIns="0" rtlCol="0" anchor="t">
              <a:noAutofit/>
            </a:bodyPr>
            <a:lstStyle/>
            <a:p>
              <a:pPr algn="ctr" defTabSz="385753">
                <a:defRPr/>
              </a:pPr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Capecitabine </a:t>
              </a:r>
              <a:b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1000 mg/m</a:t>
              </a:r>
              <a:r>
                <a:rPr lang="en-US" sz="10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PO BID Days 1-14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D75ACA-0355-CFD5-509F-3E58F3F2522F}"/>
                </a:ext>
              </a:extLst>
            </p:cNvPr>
            <p:cNvSpPr txBox="1"/>
            <p:nvPr/>
          </p:nvSpPr>
          <p:spPr>
            <a:xfrm>
              <a:off x="7201584" y="4435389"/>
              <a:ext cx="561258" cy="410149"/>
            </a:xfrm>
            <a:prstGeom prst="rect">
              <a:avLst/>
            </a:prstGeom>
            <a:noFill/>
            <a:effectLst/>
          </p:spPr>
          <p:txBody>
            <a:bodyPr wrap="square" lIns="51435" tIns="0" rIns="0" bIns="0" rtlCol="0" anchor="ctr">
              <a:noAutofit/>
            </a:bodyPr>
            <a:lstStyle/>
            <a:p>
              <a:pPr algn="ctr" defTabSz="385753">
                <a:defRPr/>
              </a:pPr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DEF8F9-1EEC-61F4-17AF-420ED34B83E0}"/>
                </a:ext>
              </a:extLst>
            </p:cNvPr>
            <p:cNvSpPr txBox="1"/>
            <p:nvPr/>
          </p:nvSpPr>
          <p:spPr>
            <a:xfrm>
              <a:off x="9414102" y="4435389"/>
              <a:ext cx="561258" cy="410149"/>
            </a:xfrm>
            <a:prstGeom prst="rect">
              <a:avLst/>
            </a:prstGeom>
            <a:noFill/>
            <a:effectLst/>
          </p:spPr>
          <p:txBody>
            <a:bodyPr wrap="square" lIns="51435" tIns="0" rIns="0" bIns="0" rtlCol="0" anchor="ctr">
              <a:noAutofit/>
            </a:bodyPr>
            <a:lstStyle/>
            <a:p>
              <a:pPr algn="ctr" defTabSz="385753">
                <a:defRPr/>
              </a:pPr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08243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997499-FC81-754A-E90F-E701F799D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HER2CLIMB: OS Benefit in Pts with BM</a:t>
            </a:r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AFEF2C82-A287-C527-D091-54D952E9CE7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4"/>
          <a:stretch/>
        </p:blipFill>
        <p:spPr bwMode="auto">
          <a:xfrm>
            <a:off x="281188" y="1060170"/>
            <a:ext cx="6619232" cy="316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D83AA-C4A8-F27A-4831-37B0C379F2D0}"/>
              </a:ext>
            </a:extLst>
          </p:cNvPr>
          <p:cNvSpPr txBox="1"/>
          <p:nvPr/>
        </p:nvSpPr>
        <p:spPr>
          <a:xfrm>
            <a:off x="6900420" y="1466493"/>
            <a:ext cx="2079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>
                <a:solidFill>
                  <a:srgbClr val="0070C0"/>
                </a:solidFill>
              </a:rPr>
              <a:t>Median OS</a:t>
            </a:r>
          </a:p>
          <a:p>
            <a:r>
              <a:rPr lang="en-US" sz="1000" dirty="0"/>
              <a:t>12.5 </a:t>
            </a:r>
            <a:r>
              <a:rPr lang="en-US" sz="1000" dirty="0">
                <a:sym typeface="Wingdings" pitchFamily="2" charset="2"/>
              </a:rPr>
              <a:t> 21.6 months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000" dirty="0">
                <a:sym typeface="Wingdings" pitchFamily="2" charset="2"/>
              </a:rPr>
              <a:t>9 month absolute gain in OS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000" dirty="0">
              <a:sym typeface="Wingdings" pitchFamily="2" charset="2"/>
            </a:endParaRPr>
          </a:p>
          <a:p>
            <a:endParaRPr lang="en-US" sz="1000" dirty="0">
              <a:sym typeface="Wingdings" pitchFamily="2" charset="2"/>
            </a:endParaRPr>
          </a:p>
          <a:p>
            <a:r>
              <a:rPr lang="en-US" sz="1000" dirty="0">
                <a:sym typeface="Wingdings" pitchFamily="2" charset="2"/>
              </a:rPr>
              <a:t>HR 0.6 (0.44, 0.81), p&lt;0.001</a:t>
            </a:r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344DE-59E1-6211-9059-ED1C52736D54}"/>
              </a:ext>
            </a:extLst>
          </p:cNvPr>
          <p:cNvSpPr txBox="1"/>
          <p:nvPr/>
        </p:nvSpPr>
        <p:spPr>
          <a:xfrm>
            <a:off x="7075948" y="3979964"/>
            <a:ext cx="1728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Lin et al, JAMA Oncol 2022</a:t>
            </a:r>
          </a:p>
        </p:txBody>
      </p:sp>
    </p:spTree>
    <p:extLst>
      <p:ext uri="{BB962C8B-B14F-4D97-AF65-F5344CB8AC3E}">
        <p14:creationId xmlns:p14="http://schemas.microsoft.com/office/powerpoint/2010/main" val="14667814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B9A5-80E2-2BC7-147E-80AD1EB43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075" y="132508"/>
            <a:ext cx="9295075" cy="8572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HER2CLIMB: OS Benefit in Pts with Active Brain Mets</a:t>
            </a:r>
          </a:p>
        </p:txBody>
      </p:sp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7B7B9AF-123B-D311-CA24-0B2255134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59" y="1127906"/>
            <a:ext cx="8589947" cy="291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21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FFEF-2ED0-B59B-B0E5-F2124591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9028" y="91051"/>
            <a:ext cx="9398442" cy="8572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HER2CLIMB: Prolongation of time to CNS PD or Death</a:t>
            </a: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F300079-A4E8-96ED-466F-3DD6AD270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36" y="573332"/>
            <a:ext cx="5746143" cy="1953092"/>
          </a:xfrm>
          <a:prstGeom prst="rect">
            <a:avLst/>
          </a:prstGeom>
        </p:spPr>
      </p:pic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6A688F0D-36EC-39F9-05BD-DFC565899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586817"/>
              </p:ext>
            </p:extLst>
          </p:nvPr>
        </p:nvGraphicFramePr>
        <p:xfrm>
          <a:off x="938254" y="2629030"/>
          <a:ext cx="7518198" cy="167978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20104">
                  <a:extLst>
                    <a:ext uri="{9D8B030D-6E8A-4147-A177-3AD203B41FA5}">
                      <a16:colId xmlns:a16="http://schemas.microsoft.com/office/drawing/2014/main" val="497671161"/>
                    </a:ext>
                  </a:extLst>
                </a:gridCol>
                <a:gridCol w="1420104">
                  <a:extLst>
                    <a:ext uri="{9D8B030D-6E8A-4147-A177-3AD203B41FA5}">
                      <a16:colId xmlns:a16="http://schemas.microsoft.com/office/drawing/2014/main" val="3691276458"/>
                    </a:ext>
                  </a:extLst>
                </a:gridCol>
                <a:gridCol w="1016770">
                  <a:extLst>
                    <a:ext uri="{9D8B030D-6E8A-4147-A177-3AD203B41FA5}">
                      <a16:colId xmlns:a16="http://schemas.microsoft.com/office/drawing/2014/main" val="1903759851"/>
                    </a:ext>
                  </a:extLst>
                </a:gridCol>
                <a:gridCol w="1117340">
                  <a:extLst>
                    <a:ext uri="{9D8B030D-6E8A-4147-A177-3AD203B41FA5}">
                      <a16:colId xmlns:a16="http://schemas.microsoft.com/office/drawing/2014/main" val="4198456169"/>
                    </a:ext>
                  </a:extLst>
                </a:gridCol>
                <a:gridCol w="737884">
                  <a:extLst>
                    <a:ext uri="{9D8B030D-6E8A-4147-A177-3AD203B41FA5}">
                      <a16:colId xmlns:a16="http://schemas.microsoft.com/office/drawing/2014/main" val="1285963020"/>
                    </a:ext>
                  </a:extLst>
                </a:gridCol>
                <a:gridCol w="1805996">
                  <a:extLst>
                    <a:ext uri="{9D8B030D-6E8A-4147-A177-3AD203B41FA5}">
                      <a16:colId xmlns:a16="http://schemas.microsoft.com/office/drawing/2014/main" val="3398512094"/>
                    </a:ext>
                  </a:extLst>
                </a:gridCol>
              </a:tblGrid>
              <a:tr h="38434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Subgroup</a:t>
                      </a:r>
                    </a:p>
                  </a:txBody>
                  <a:tcPr marL="68516" marR="68516" marT="34259" marB="3425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Treatment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16" marR="68516" marT="34259" marB="3425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Events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16" marR="68516" marT="34259" marB="3425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HR (95% CI)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16" marR="68516" marT="34259" marB="3425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 value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16" marR="68516" marT="34259" marB="3425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Median CNS-PFS (95% CI)</a:t>
                      </a:r>
                    </a:p>
                  </a:txBody>
                  <a:tcPr marL="68516" marR="68516" marT="34259" marB="3425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15080"/>
                  </a:ext>
                </a:extLst>
              </a:tr>
              <a:tr h="284312">
                <a:tc rowSpan="2"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Patients with active brain metastases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rgbClr val="0070C0"/>
                          </a:solidFill>
                        </a:rPr>
                        <a:t>TUC+Tras+Cape</a:t>
                      </a:r>
                      <a:endParaRPr lang="en-US" sz="1200" dirty="0">
                        <a:solidFill>
                          <a:srgbClr val="0070C0"/>
                        </a:solidFill>
                      </a:endParaRP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69/118</a:t>
                      </a:r>
                      <a:endParaRPr lang="en-US" sz="1200" dirty="0">
                        <a:solidFill>
                          <a:srgbClr val="0070C0"/>
                        </a:solidFill>
                      </a:endParaRP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0.339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(0.215, 0.536)</a:t>
                      </a: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&lt;0.00001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9.6 months (7.6, 11.1)</a:t>
                      </a:r>
                      <a:endParaRPr lang="en-US" sz="1200" dirty="0">
                        <a:solidFill>
                          <a:srgbClr val="0070C0"/>
                        </a:solidFill>
                      </a:endParaRP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5889067"/>
                  </a:ext>
                </a:extLst>
              </a:tr>
              <a:tr h="2843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rgbClr val="7030A0"/>
                          </a:solidFill>
                        </a:rPr>
                        <a:t>Pbo+Tras+Cape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030A0"/>
                          </a:solidFill>
                        </a:rPr>
                        <a:t>35/56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030A0"/>
                          </a:solidFill>
                        </a:rPr>
                        <a:t>4.0 months (2.9, 5.6)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5846570"/>
                  </a:ext>
                </a:extLst>
              </a:tr>
              <a:tr h="284312">
                <a:tc rowSpan="2"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Patients with treated stable brain metastases</a:t>
                      </a:r>
                      <a:endParaRPr lang="en-US" sz="1200" dirty="0"/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TUC+Tras+Cape</a:t>
                      </a:r>
                      <a:endParaRPr lang="en-US" sz="1200" dirty="0">
                        <a:solidFill>
                          <a:srgbClr val="0070C0"/>
                        </a:solidFill>
                      </a:endParaRP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25/80</a:t>
                      </a:r>
                      <a:endParaRPr lang="en-US" sz="1200" dirty="0">
                        <a:solidFill>
                          <a:srgbClr val="0070C0"/>
                        </a:solidFill>
                      </a:endParaRP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0.406</a:t>
                      </a:r>
                    </a:p>
                    <a:p>
                      <a:pPr algn="ctr"/>
                      <a:r>
                        <a:rPr lang="en-US" sz="1200"/>
                        <a:t>(0.194, 0.850)</a:t>
                      </a:r>
                      <a:endParaRPr lang="en-US" sz="1200" dirty="0"/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0.01</a:t>
                      </a: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13.9 months (9.7, 24.9)</a:t>
                      </a:r>
                      <a:endParaRPr lang="en-US" sz="1200" dirty="0">
                        <a:solidFill>
                          <a:srgbClr val="0070C0"/>
                        </a:solidFill>
                      </a:endParaRP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158346"/>
                  </a:ext>
                </a:extLst>
              </a:tr>
              <a:tr h="344036">
                <a:tc vMerge="1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Patients with treated stable brain metastases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030A0"/>
                          </a:solidFill>
                        </a:rPr>
                        <a:t>Pbo+Tras+Cape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030A0"/>
                          </a:solidFill>
                        </a:rPr>
                        <a:t>13/37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5.6 months (3.0, –)</a:t>
                      </a:r>
                    </a:p>
                  </a:txBody>
                  <a:tcPr marL="68516" marR="68516" marT="34259" marB="34259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24625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7D495E8-F8E3-C210-3A6E-38C1FF7FC67E}"/>
              </a:ext>
            </a:extLst>
          </p:cNvPr>
          <p:cNvSpPr txBox="1"/>
          <p:nvPr/>
        </p:nvSpPr>
        <p:spPr>
          <a:xfrm>
            <a:off x="4002320" y="4574931"/>
            <a:ext cx="25811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/>
              <a:t>Lin et al, SABCS 2021/JAMA </a:t>
            </a:r>
            <a:r>
              <a:rPr lang="en-US" sz="1050" dirty="0" err="1"/>
              <a:t>Onc</a:t>
            </a:r>
            <a:r>
              <a:rPr lang="en-US" sz="1050" dirty="0"/>
              <a:t> 2022 </a:t>
            </a:r>
          </a:p>
        </p:txBody>
      </p:sp>
    </p:spTree>
    <p:extLst>
      <p:ext uri="{BB962C8B-B14F-4D97-AF65-F5344CB8AC3E}">
        <p14:creationId xmlns:p14="http://schemas.microsoft.com/office/powerpoint/2010/main" val="10798949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38FA9C1A-3B8B-98C2-5AFF-9CF33E5B4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8" y="746151"/>
            <a:ext cx="8524374" cy="32508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5DFC9B-9BEA-F483-9BA4-04952D4F3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51" y="63854"/>
            <a:ext cx="9144000" cy="1006507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  <a:latin typeface="+mn-lt"/>
              </a:rPr>
              <a:t>BRIDGET Study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F10C53-B019-5EA0-2557-769F290F1DA9}"/>
              </a:ext>
            </a:extLst>
          </p:cNvPr>
          <p:cNvSpPr txBox="1"/>
          <p:nvPr/>
        </p:nvSpPr>
        <p:spPr>
          <a:xfrm>
            <a:off x="385638" y="4000826"/>
            <a:ext cx="33216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PI: Sarah Sammons/Carey Anders</a:t>
            </a:r>
          </a:p>
        </p:txBody>
      </p:sp>
    </p:spTree>
    <p:extLst>
      <p:ext uri="{BB962C8B-B14F-4D97-AF65-F5344CB8AC3E}">
        <p14:creationId xmlns:p14="http://schemas.microsoft.com/office/powerpoint/2010/main" val="233396950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35918-AC71-622A-EE14-537AFBE4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7465" y="97560"/>
            <a:ext cx="9164041" cy="1028700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</a:rPr>
              <a:t>PATRICIA: “High dose” trastuzumab + </a:t>
            </a:r>
            <a:r>
              <a:rPr lang="en-US" sz="2800" b="1" dirty="0" err="1">
                <a:solidFill>
                  <a:srgbClr val="002060"/>
                </a:solidFill>
              </a:rPr>
              <a:t>pertuzumab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4" descr="Figure">
            <a:extLst>
              <a:ext uri="{FF2B5EF4-FFF2-40B4-BE49-F238E27FC236}">
                <a16:creationId xmlns:a16="http://schemas.microsoft.com/office/drawing/2014/main" id="{1DABCFE7-0A3C-83C8-6F1A-43C21F46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2" y="998173"/>
            <a:ext cx="4833815" cy="241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gure">
            <a:extLst>
              <a:ext uri="{FF2B5EF4-FFF2-40B4-BE49-F238E27FC236}">
                <a16:creationId xmlns:a16="http://schemas.microsoft.com/office/drawing/2014/main" id="{F26CC238-FA92-EF0A-6E0F-CAB6C0959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25" y="998174"/>
            <a:ext cx="3688556" cy="257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415209-CF76-013A-B2C6-84A7F64BD045}"/>
              </a:ext>
            </a:extLst>
          </p:cNvPr>
          <p:cNvSpPr txBox="1"/>
          <p:nvPr/>
        </p:nvSpPr>
        <p:spPr>
          <a:xfrm>
            <a:off x="240742" y="3434310"/>
            <a:ext cx="425381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Trastuzumab 6 mg/kg IV once weekly</a:t>
            </a:r>
          </a:p>
          <a:p>
            <a:r>
              <a:rPr lang="en-US" sz="1800" dirty="0" err="1"/>
              <a:t>Pertuzumab</a:t>
            </a:r>
            <a:r>
              <a:rPr lang="en-US" sz="1800" dirty="0"/>
              <a:t> 840 mg loading dose then 420 mg IV 3W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D52D22-977D-597D-7012-4BEADFC6A849}"/>
              </a:ext>
            </a:extLst>
          </p:cNvPr>
          <p:cNvSpPr txBox="1"/>
          <p:nvPr/>
        </p:nvSpPr>
        <p:spPr>
          <a:xfrm>
            <a:off x="6234546" y="3900134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Lin et al, J Clin Oncol 2021</a:t>
            </a:r>
          </a:p>
        </p:txBody>
      </p:sp>
    </p:spTree>
    <p:extLst>
      <p:ext uri="{BB962C8B-B14F-4D97-AF65-F5344CB8AC3E}">
        <p14:creationId xmlns:p14="http://schemas.microsoft.com/office/powerpoint/2010/main" val="343853123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4B6B4-0C0D-264A-B9AA-058B98CE0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-1803"/>
            <a:ext cx="8229600" cy="1028700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</a:rPr>
              <a:t>KAMILLA: Phase </a:t>
            </a:r>
            <a:r>
              <a:rPr lang="en-US" sz="2800" b="1" dirty="0" err="1">
                <a:solidFill>
                  <a:srgbClr val="002060"/>
                </a:solidFill>
              </a:rPr>
              <a:t>IIIb</a:t>
            </a:r>
            <a:r>
              <a:rPr lang="en-US" sz="2800" b="1" dirty="0">
                <a:solidFill>
                  <a:srgbClr val="002060"/>
                </a:solidFill>
              </a:rPr>
              <a:t> T-DM1</a:t>
            </a:r>
          </a:p>
        </p:txBody>
      </p:sp>
      <p:pic>
        <p:nvPicPr>
          <p:cNvPr id="6" name="Picture 2" descr="Figure thumbnail gr1">
            <a:extLst>
              <a:ext uri="{FF2B5EF4-FFF2-40B4-BE49-F238E27FC236}">
                <a16:creationId xmlns:a16="http://schemas.microsoft.com/office/drawing/2014/main" id="{BD71BD0C-5144-6B61-B910-27A330150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30"/>
          <a:stretch/>
        </p:blipFill>
        <p:spPr bwMode="auto">
          <a:xfrm>
            <a:off x="140427" y="682201"/>
            <a:ext cx="4283292" cy="348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7FCD16-8363-2246-20BF-A211229EA53D}"/>
              </a:ext>
            </a:extLst>
          </p:cNvPr>
          <p:cNvSpPr txBox="1"/>
          <p:nvPr/>
        </p:nvSpPr>
        <p:spPr>
          <a:xfrm>
            <a:off x="5140439" y="3873959"/>
            <a:ext cx="369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Montemurro</a:t>
            </a:r>
            <a:r>
              <a:rPr lang="en-US" sz="1800" dirty="0"/>
              <a:t> et al, Ann Oncol 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837946-B3BE-86FA-4CD0-6CD11DA0F2A8}"/>
              </a:ext>
            </a:extLst>
          </p:cNvPr>
          <p:cNvSpPr/>
          <p:nvPr/>
        </p:nvSpPr>
        <p:spPr>
          <a:xfrm>
            <a:off x="4582087" y="580750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itchFamily="2" charset="0"/>
              </a:rPr>
              <a:t>398/2003 enrolled patients with BM at baseline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05050"/>
              </a:solidFill>
              <a:latin typeface="Helvetica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itchFamily="2" charset="0"/>
              </a:rPr>
              <a:t>In the 126 patients with measurable BM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05050"/>
              </a:solidFill>
              <a:latin typeface="Helvetica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itchFamily="2" charset="0"/>
              </a:rPr>
              <a:t>Best overall response (CNS and non-CNS) = 21.4%; clinical benefit rate = 42.9%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05050"/>
              </a:solidFill>
              <a:latin typeface="Helvetica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itchFamily="2" charset="0"/>
              </a:rPr>
              <a:t>CNS response in: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Helvetica" pitchFamily="2" charset="0"/>
              </a:rPr>
              <a:t>32.7% of patients who received RT ≥30 days before baseline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Helvetica" pitchFamily="2" charset="0"/>
              </a:rPr>
              <a:t>49.3% of patients who did not receive brain radiotherapy</a:t>
            </a:r>
          </a:p>
        </p:txBody>
      </p:sp>
    </p:spTree>
    <p:extLst>
      <p:ext uri="{BB962C8B-B14F-4D97-AF65-F5344CB8AC3E}">
        <p14:creationId xmlns:p14="http://schemas.microsoft.com/office/powerpoint/2010/main" val="241444958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BE72-B555-2004-5B15-1E61C375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86726"/>
            <a:ext cx="8557238" cy="99417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DESTINY-Breast03: Pts with Treated, Stable BM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33975D-3F16-392F-5961-CBA4D2D55F27}"/>
              </a:ext>
            </a:extLst>
          </p:cNvPr>
          <p:cNvSpPr txBox="1"/>
          <p:nvPr/>
        </p:nvSpPr>
        <p:spPr>
          <a:xfrm>
            <a:off x="4099804" y="4628164"/>
            <a:ext cx="1986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Hurvitz</a:t>
            </a:r>
            <a:r>
              <a:rPr lang="en-US" sz="1200" dirty="0"/>
              <a:t> et al, SABCS 2021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96B06D-73C2-F6B8-A9DA-EB54674B99A7}"/>
              </a:ext>
            </a:extLst>
          </p:cNvPr>
          <p:cNvGrpSpPr/>
          <p:nvPr/>
        </p:nvGrpSpPr>
        <p:grpSpPr>
          <a:xfrm>
            <a:off x="249542" y="1554613"/>
            <a:ext cx="4286250" cy="2468880"/>
            <a:chOff x="154516" y="1872329"/>
            <a:chExt cx="5652495" cy="3323413"/>
          </a:xfrm>
        </p:grpSpPr>
        <p:pic>
          <p:nvPicPr>
            <p:cNvPr id="7" name="Picture 6" descr="Chart, histogram&#10;&#10;Description automatically generated">
              <a:extLst>
                <a:ext uri="{FF2B5EF4-FFF2-40B4-BE49-F238E27FC236}">
                  <a16:creationId xmlns:a16="http://schemas.microsoft.com/office/drawing/2014/main" id="{52B780CA-4C9D-DB07-68CB-D99E2A37A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24" b="5593"/>
            <a:stretch/>
          </p:blipFill>
          <p:spPr>
            <a:xfrm>
              <a:off x="154516" y="1872329"/>
              <a:ext cx="5650507" cy="3196628"/>
            </a:xfrm>
            <a:prstGeom prst="rect">
              <a:avLst/>
            </a:prstGeom>
          </p:spPr>
        </p:pic>
        <p:pic>
          <p:nvPicPr>
            <p:cNvPr id="8" name="Picture 7" descr="Chart, histogram&#10;&#10;Description automatically generated">
              <a:extLst>
                <a:ext uri="{FF2B5EF4-FFF2-40B4-BE49-F238E27FC236}">
                  <a16:creationId xmlns:a16="http://schemas.microsoft.com/office/drawing/2014/main" id="{69FDDC5A-A45D-7460-DAE7-322E8A4A9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685"/>
            <a:stretch/>
          </p:blipFill>
          <p:spPr>
            <a:xfrm>
              <a:off x="156504" y="5037342"/>
              <a:ext cx="5650507" cy="158400"/>
            </a:xfrm>
            <a:prstGeom prst="rect">
              <a:avLst/>
            </a:prstGeom>
          </p:spPr>
        </p:pic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BDC49B-20A8-2A4A-EBAF-533C3738D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260788"/>
              </p:ext>
            </p:extLst>
          </p:nvPr>
        </p:nvGraphicFramePr>
        <p:xfrm>
          <a:off x="2151419" y="992681"/>
          <a:ext cx="2412240" cy="856605"/>
        </p:xfrm>
        <a:graphic>
          <a:graphicData uri="http://schemas.openxmlformats.org/drawingml/2006/table">
            <a:tbl>
              <a:tblPr firstRow="1" bandRow="1"/>
              <a:tblGrid>
                <a:gridCol w="985976">
                  <a:extLst>
                    <a:ext uri="{9D8B030D-6E8A-4147-A177-3AD203B41FA5}">
                      <a16:colId xmlns:a16="http://schemas.microsoft.com/office/drawing/2014/main" val="3624223050"/>
                    </a:ext>
                  </a:extLst>
                </a:gridCol>
                <a:gridCol w="704828">
                  <a:extLst>
                    <a:ext uri="{9D8B030D-6E8A-4147-A177-3AD203B41FA5}">
                      <a16:colId xmlns:a16="http://schemas.microsoft.com/office/drawing/2014/main" val="2818419194"/>
                    </a:ext>
                  </a:extLst>
                </a:gridCol>
                <a:gridCol w="721436">
                  <a:extLst>
                    <a:ext uri="{9D8B030D-6E8A-4147-A177-3AD203B41FA5}">
                      <a16:colId xmlns:a16="http://schemas.microsoft.com/office/drawing/2014/main" val="3825376851"/>
                    </a:ext>
                  </a:extLst>
                </a:gridCol>
              </a:tblGrid>
              <a:tr h="14859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T-DXd</a:t>
                      </a:r>
                      <a:r>
                        <a:rPr lang="en-NZ" sz="10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985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0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T-DM1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92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89290"/>
                  </a:ext>
                </a:extLst>
              </a:tr>
              <a:tr h="27432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mPFS, </a:t>
                      </a:r>
                    </a:p>
                    <a:p>
                      <a:pPr algn="l"/>
                      <a:r>
                        <a:rPr lang="en-US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(95% CI)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(12.5-22.2)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(2.8-5.8)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7010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12-mo PFS rate, % (95% CI)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(55.0-83.5)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20.9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(8.7-36.6)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496441"/>
                  </a:ext>
                </a:extLst>
              </a:tr>
              <a:tr h="155565">
                <a:tc>
                  <a:txBody>
                    <a:bodyPr/>
                    <a:lstStyle/>
                    <a:p>
                      <a:pPr marL="95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7424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(95% CI)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742455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0.25 (0.13-0.45)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XX.X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646096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52DEF82B-5FC2-BBD2-6EA9-16C879DA89FB}"/>
              </a:ext>
            </a:extLst>
          </p:cNvPr>
          <p:cNvGrpSpPr/>
          <p:nvPr/>
        </p:nvGrpSpPr>
        <p:grpSpPr>
          <a:xfrm>
            <a:off x="5014554" y="1038200"/>
            <a:ext cx="3449597" cy="3308815"/>
            <a:chOff x="85106" y="591094"/>
            <a:chExt cx="6023882" cy="596293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EFE733-9810-DC54-6B7C-4D1EE9B3BDB2}"/>
                </a:ext>
              </a:extLst>
            </p:cNvPr>
            <p:cNvSpPr txBox="1"/>
            <p:nvPr/>
          </p:nvSpPr>
          <p:spPr>
            <a:xfrm>
              <a:off x="2720722" y="999191"/>
              <a:ext cx="1496799" cy="375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23F88"/>
                  </a:solidFill>
                  <a:latin typeface="Arial"/>
                  <a:cs typeface="Arial"/>
                  <a:sym typeface="Arial"/>
                  <a:rtl val="0"/>
                </a:rPr>
                <a:t>T-</a:t>
              </a:r>
              <a:r>
                <a:rPr lang="en-US" sz="900" b="1" dirty="0" err="1">
                  <a:solidFill>
                    <a:srgbClr val="023F88"/>
                  </a:solidFill>
                  <a:latin typeface="Arial"/>
                  <a:cs typeface="Arial"/>
                  <a:sym typeface="Arial"/>
                  <a:rtl val="0"/>
                </a:rPr>
                <a:t>DXd</a:t>
              </a:r>
              <a:r>
                <a:rPr lang="en-US" sz="900" b="1" dirty="0">
                  <a:solidFill>
                    <a:srgbClr val="023F88"/>
                  </a:solidFill>
                  <a:latin typeface="Arial"/>
                  <a:cs typeface="Arial"/>
                  <a:sym typeface="Arial"/>
                  <a:rtl val="0"/>
                </a:rPr>
                <a:t> (n = 21)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874DD6-2002-56B8-2FD9-D630FD0C63AC}"/>
                </a:ext>
              </a:extLst>
            </p:cNvPr>
            <p:cNvSpPr txBox="1"/>
            <p:nvPr/>
          </p:nvSpPr>
          <p:spPr>
            <a:xfrm rot="16200000">
              <a:off x="-2690217" y="3366417"/>
              <a:ext cx="5962937" cy="412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25" b="1" dirty="0">
                  <a:solidFill>
                    <a:srgbClr val="221F20"/>
                  </a:solidFill>
                  <a:latin typeface="Arial"/>
                  <a:cs typeface="Arial"/>
                  <a:sym typeface="Arial"/>
                  <a:rtl val="0"/>
                </a:rPr>
                <a:t>Best % Change in Sum of Diameters from Baseline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4EBC93-DDBC-C7C6-2E42-E2BEB4CB2F45}"/>
                </a:ext>
              </a:extLst>
            </p:cNvPr>
            <p:cNvSpPr txBox="1"/>
            <p:nvPr/>
          </p:nvSpPr>
          <p:spPr>
            <a:xfrm>
              <a:off x="364329" y="3298651"/>
              <a:ext cx="555699" cy="319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675" dirty="0">
                  <a:solidFill>
                    <a:srgbClr val="221F20"/>
                  </a:solidFill>
                  <a:latin typeface="Arial"/>
                  <a:cs typeface="Arial"/>
                  <a:sym typeface="Arial"/>
                  <a:rtl val="0"/>
                </a:rPr>
                <a:t>-100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B50F71-93E4-3B6A-16D9-C7C3BC7DBCEC}"/>
                </a:ext>
              </a:extLst>
            </p:cNvPr>
            <p:cNvSpPr txBox="1"/>
            <p:nvPr/>
          </p:nvSpPr>
          <p:spPr>
            <a:xfrm>
              <a:off x="439019" y="3049113"/>
              <a:ext cx="481008" cy="319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675" dirty="0">
                  <a:solidFill>
                    <a:srgbClr val="221F20"/>
                  </a:solidFill>
                  <a:latin typeface="Arial"/>
                  <a:cs typeface="Arial"/>
                  <a:sym typeface="Arial"/>
                  <a:rtl val="0"/>
                </a:rPr>
                <a:t>-80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0845FD-3BE3-BD23-C9CB-93C8B345BF7B}"/>
                </a:ext>
              </a:extLst>
            </p:cNvPr>
            <p:cNvSpPr txBox="1"/>
            <p:nvPr/>
          </p:nvSpPr>
          <p:spPr>
            <a:xfrm>
              <a:off x="439019" y="2803102"/>
              <a:ext cx="481008" cy="319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675">
                  <a:solidFill>
                    <a:srgbClr val="221F20"/>
                  </a:solidFill>
                  <a:latin typeface="Arial"/>
                  <a:cs typeface="Arial"/>
                  <a:sym typeface="Arial"/>
                  <a:rtl val="0"/>
                </a:rPr>
                <a:t>-60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F9A89C-EE97-C516-2DB6-ED38943E1875}"/>
                </a:ext>
              </a:extLst>
            </p:cNvPr>
            <p:cNvSpPr txBox="1"/>
            <p:nvPr/>
          </p:nvSpPr>
          <p:spPr>
            <a:xfrm>
              <a:off x="439019" y="2553369"/>
              <a:ext cx="481008" cy="319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675">
                  <a:solidFill>
                    <a:srgbClr val="221F20"/>
                  </a:solidFill>
                  <a:latin typeface="Arial"/>
                  <a:cs typeface="Arial"/>
                  <a:sym typeface="Arial"/>
                  <a:rtl val="0"/>
                </a:rPr>
                <a:t>-40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61C22F-A125-93A9-C4B8-953AC3ABF1C6}"/>
                </a:ext>
              </a:extLst>
            </p:cNvPr>
            <p:cNvSpPr txBox="1"/>
            <p:nvPr/>
          </p:nvSpPr>
          <p:spPr>
            <a:xfrm>
              <a:off x="439019" y="2299424"/>
              <a:ext cx="481008" cy="319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675">
                  <a:solidFill>
                    <a:srgbClr val="221F20"/>
                  </a:solidFill>
                  <a:latin typeface="Arial"/>
                  <a:cs typeface="Arial"/>
                  <a:sym typeface="Arial"/>
                  <a:rtl val="0"/>
                </a:rPr>
                <a:t>-20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67D36B-DF6A-08D6-B77C-4FD7BFC9A2BA}"/>
                </a:ext>
              </a:extLst>
            </p:cNvPr>
            <p:cNvSpPr txBox="1"/>
            <p:nvPr/>
          </p:nvSpPr>
          <p:spPr>
            <a:xfrm>
              <a:off x="558526" y="2053414"/>
              <a:ext cx="361502" cy="319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675">
                  <a:solidFill>
                    <a:srgbClr val="221F20"/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207F340-C873-5A88-6083-E43BE08BA13B}"/>
                </a:ext>
              </a:extLst>
            </p:cNvPr>
            <p:cNvSpPr txBox="1"/>
            <p:nvPr/>
          </p:nvSpPr>
          <p:spPr>
            <a:xfrm>
              <a:off x="483832" y="1803680"/>
              <a:ext cx="436194" cy="319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675">
                  <a:solidFill>
                    <a:srgbClr val="221F20"/>
                  </a:solidFill>
                  <a:latin typeface="Arial"/>
                  <a:cs typeface="Arial"/>
                  <a:sym typeface="Arial"/>
                  <a:rtl val="0"/>
                </a:rPr>
                <a:t>20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F9A8FE-9B3E-8579-AD22-9047F6C46113}"/>
                </a:ext>
              </a:extLst>
            </p:cNvPr>
            <p:cNvSpPr txBox="1"/>
            <p:nvPr/>
          </p:nvSpPr>
          <p:spPr>
            <a:xfrm>
              <a:off x="483832" y="1557472"/>
              <a:ext cx="436194" cy="319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675" dirty="0">
                  <a:solidFill>
                    <a:srgbClr val="221F20"/>
                  </a:solidFill>
                  <a:latin typeface="Arial"/>
                  <a:cs typeface="Arial"/>
                  <a:sym typeface="Arial"/>
                  <a:rtl val="0"/>
                </a:rPr>
                <a:t>40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CAD83D-404F-7ADA-0187-93AF2AE0D88F}"/>
                </a:ext>
              </a:extLst>
            </p:cNvPr>
            <p:cNvSpPr txBox="1"/>
            <p:nvPr/>
          </p:nvSpPr>
          <p:spPr>
            <a:xfrm>
              <a:off x="483832" y="1307641"/>
              <a:ext cx="436194" cy="319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675">
                  <a:solidFill>
                    <a:srgbClr val="221F20"/>
                  </a:solidFill>
                  <a:latin typeface="Arial"/>
                  <a:cs typeface="Arial"/>
                  <a:sym typeface="Arial"/>
                  <a:rtl val="0"/>
                </a:rPr>
                <a:t>60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FC746A-30AA-038F-2C56-DEDD6ABDB7C9}"/>
                </a:ext>
              </a:extLst>
            </p:cNvPr>
            <p:cNvSpPr txBox="1"/>
            <p:nvPr/>
          </p:nvSpPr>
          <p:spPr>
            <a:xfrm>
              <a:off x="483832" y="1053794"/>
              <a:ext cx="436194" cy="319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675">
                  <a:solidFill>
                    <a:srgbClr val="221F20"/>
                  </a:solidFill>
                  <a:latin typeface="Arial"/>
                  <a:cs typeface="Arial"/>
                  <a:sym typeface="Arial"/>
                  <a:rtl val="0"/>
                </a:rPr>
                <a:t>80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A6C1F1-76C1-55DA-DAA5-9C459C5DA20A}"/>
                </a:ext>
              </a:extLst>
            </p:cNvPr>
            <p:cNvSpPr txBox="1"/>
            <p:nvPr/>
          </p:nvSpPr>
          <p:spPr>
            <a:xfrm>
              <a:off x="409145" y="807782"/>
              <a:ext cx="510883" cy="319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675" dirty="0">
                  <a:solidFill>
                    <a:srgbClr val="221F20"/>
                  </a:solidFill>
                  <a:latin typeface="Arial"/>
                  <a:cs typeface="Arial"/>
                  <a:sym typeface="Arial"/>
                  <a:rtl val="0"/>
                </a:rPr>
                <a:t>100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56F6772-F12E-DD0A-4D9C-A93AD5E88381}"/>
                </a:ext>
              </a:extLst>
            </p:cNvPr>
            <p:cNvSpPr txBox="1"/>
            <p:nvPr/>
          </p:nvSpPr>
          <p:spPr>
            <a:xfrm>
              <a:off x="2710763" y="3873374"/>
              <a:ext cx="1516715" cy="375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T-DM1 (n = 23)</a:t>
              </a:r>
            </a:p>
          </p:txBody>
        </p:sp>
        <p:grpSp>
          <p:nvGrpSpPr>
            <p:cNvPr id="25" name="Graphic 3">
              <a:extLst>
                <a:ext uri="{FF2B5EF4-FFF2-40B4-BE49-F238E27FC236}">
                  <a16:creationId xmlns:a16="http://schemas.microsoft.com/office/drawing/2014/main" id="{8AE0FCFE-8412-B7D8-D1F2-8FD8B8EA0B34}"/>
                </a:ext>
              </a:extLst>
            </p:cNvPr>
            <p:cNvGrpSpPr/>
            <p:nvPr/>
          </p:nvGrpSpPr>
          <p:grpSpPr>
            <a:xfrm>
              <a:off x="922627" y="1909531"/>
              <a:ext cx="5186262" cy="4373954"/>
              <a:chOff x="3688594" y="2052603"/>
              <a:chExt cx="5186262" cy="4373954"/>
            </a:xfrm>
          </p:grpSpPr>
          <p:sp>
            <p:nvSpPr>
              <p:cNvPr id="64" name="Freeform 39">
                <a:extLst>
                  <a:ext uri="{FF2B5EF4-FFF2-40B4-BE49-F238E27FC236}">
                    <a16:creationId xmlns:a16="http://schemas.microsoft.com/office/drawing/2014/main" id="{6CA0523E-FCC3-0669-D13C-7E8ACE553838}"/>
                  </a:ext>
                </a:extLst>
              </p:cNvPr>
              <p:cNvSpPr/>
              <p:nvPr/>
            </p:nvSpPr>
            <p:spPr>
              <a:xfrm>
                <a:off x="3688594" y="2052603"/>
                <a:ext cx="5186262" cy="9793"/>
              </a:xfrm>
              <a:custGeom>
                <a:avLst/>
                <a:gdLst>
                  <a:gd name="connsiteX0" fmla="*/ 5186263 w 5186262"/>
                  <a:gd name="connsiteY0" fmla="*/ 0 h 9793"/>
                  <a:gd name="connsiteX1" fmla="*/ 0 w 5186262"/>
                  <a:gd name="connsiteY1" fmla="*/ 0 h 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86262" h="9793">
                    <a:moveTo>
                      <a:pt x="518626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D8383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5" name="Freeform 40">
                <a:extLst>
                  <a:ext uri="{FF2B5EF4-FFF2-40B4-BE49-F238E27FC236}">
                    <a16:creationId xmlns:a16="http://schemas.microsoft.com/office/drawing/2014/main" id="{149A477F-EB55-1C50-63C7-20DD49E5F37A}"/>
                  </a:ext>
                </a:extLst>
              </p:cNvPr>
              <p:cNvSpPr/>
              <p:nvPr/>
            </p:nvSpPr>
            <p:spPr>
              <a:xfrm>
                <a:off x="3742848" y="2128013"/>
                <a:ext cx="212995" cy="174323"/>
              </a:xfrm>
              <a:custGeom>
                <a:avLst/>
                <a:gdLst>
                  <a:gd name="connsiteX0" fmla="*/ 0 w 212995"/>
                  <a:gd name="connsiteY0" fmla="*/ 0 h 174323"/>
                  <a:gd name="connsiteX1" fmla="*/ 212996 w 212995"/>
                  <a:gd name="connsiteY1" fmla="*/ 0 h 174323"/>
                  <a:gd name="connsiteX2" fmla="*/ 212996 w 212995"/>
                  <a:gd name="connsiteY2" fmla="*/ 174324 h 174323"/>
                  <a:gd name="connsiteX3" fmla="*/ 0 w 212995"/>
                  <a:gd name="connsiteY3" fmla="*/ 174324 h 174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174323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174324"/>
                    </a:lnTo>
                    <a:lnTo>
                      <a:pt x="0" y="174324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6" name="Freeform 41">
                <a:extLst>
                  <a:ext uri="{FF2B5EF4-FFF2-40B4-BE49-F238E27FC236}">
                    <a16:creationId xmlns:a16="http://schemas.microsoft.com/office/drawing/2014/main" id="{32B049B9-9EA2-3263-9CE0-824A042177CA}"/>
                  </a:ext>
                </a:extLst>
              </p:cNvPr>
              <p:cNvSpPr/>
              <p:nvPr/>
            </p:nvSpPr>
            <p:spPr>
              <a:xfrm>
                <a:off x="3985375" y="2128013"/>
                <a:ext cx="212995" cy="174323"/>
              </a:xfrm>
              <a:custGeom>
                <a:avLst/>
                <a:gdLst>
                  <a:gd name="connsiteX0" fmla="*/ 0 w 212995"/>
                  <a:gd name="connsiteY0" fmla="*/ 0 h 174323"/>
                  <a:gd name="connsiteX1" fmla="*/ 212996 w 212995"/>
                  <a:gd name="connsiteY1" fmla="*/ 0 h 174323"/>
                  <a:gd name="connsiteX2" fmla="*/ 212996 w 212995"/>
                  <a:gd name="connsiteY2" fmla="*/ 174324 h 174323"/>
                  <a:gd name="connsiteX3" fmla="*/ 0 w 212995"/>
                  <a:gd name="connsiteY3" fmla="*/ 174324 h 174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174323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174324"/>
                    </a:lnTo>
                    <a:lnTo>
                      <a:pt x="0" y="174324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7" name="Freeform 42">
                <a:extLst>
                  <a:ext uri="{FF2B5EF4-FFF2-40B4-BE49-F238E27FC236}">
                    <a16:creationId xmlns:a16="http://schemas.microsoft.com/office/drawing/2014/main" id="{5732B665-80A2-4DC1-1A10-4E213DB4A721}"/>
                  </a:ext>
                </a:extLst>
              </p:cNvPr>
              <p:cNvSpPr/>
              <p:nvPr/>
            </p:nvSpPr>
            <p:spPr>
              <a:xfrm>
                <a:off x="4229373" y="2302337"/>
                <a:ext cx="212995" cy="191070"/>
              </a:xfrm>
              <a:custGeom>
                <a:avLst/>
                <a:gdLst>
                  <a:gd name="connsiteX0" fmla="*/ 0 w 212995"/>
                  <a:gd name="connsiteY0" fmla="*/ 0 h 191070"/>
                  <a:gd name="connsiteX1" fmla="*/ 212996 w 212995"/>
                  <a:gd name="connsiteY1" fmla="*/ 0 h 191070"/>
                  <a:gd name="connsiteX2" fmla="*/ 212996 w 212995"/>
                  <a:gd name="connsiteY2" fmla="*/ 191070 h 191070"/>
                  <a:gd name="connsiteX3" fmla="*/ 0 w 212995"/>
                  <a:gd name="connsiteY3" fmla="*/ 191070 h 19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191070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191070"/>
                    </a:lnTo>
                    <a:lnTo>
                      <a:pt x="0" y="191070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43">
                <a:extLst>
                  <a:ext uri="{FF2B5EF4-FFF2-40B4-BE49-F238E27FC236}">
                    <a16:creationId xmlns:a16="http://schemas.microsoft.com/office/drawing/2014/main" id="{D8D5101B-AC8E-E42A-AE01-938CD945FCCE}"/>
                  </a:ext>
                </a:extLst>
              </p:cNvPr>
              <p:cNvSpPr/>
              <p:nvPr/>
            </p:nvSpPr>
            <p:spPr>
              <a:xfrm>
                <a:off x="4470134" y="2302337"/>
                <a:ext cx="212995" cy="216337"/>
              </a:xfrm>
              <a:custGeom>
                <a:avLst/>
                <a:gdLst>
                  <a:gd name="connsiteX0" fmla="*/ 0 w 212995"/>
                  <a:gd name="connsiteY0" fmla="*/ 0 h 216337"/>
                  <a:gd name="connsiteX1" fmla="*/ 212996 w 212995"/>
                  <a:gd name="connsiteY1" fmla="*/ 0 h 216337"/>
                  <a:gd name="connsiteX2" fmla="*/ 212996 w 212995"/>
                  <a:gd name="connsiteY2" fmla="*/ 216338 h 216337"/>
                  <a:gd name="connsiteX3" fmla="*/ 0 w 212995"/>
                  <a:gd name="connsiteY3" fmla="*/ 216338 h 21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216337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216338"/>
                    </a:lnTo>
                    <a:lnTo>
                      <a:pt x="0" y="216338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9" name="Freeform 44">
                <a:extLst>
                  <a:ext uri="{FF2B5EF4-FFF2-40B4-BE49-F238E27FC236}">
                    <a16:creationId xmlns:a16="http://schemas.microsoft.com/office/drawing/2014/main" id="{612BA3C2-C96A-22A4-C231-A1C543F5CD1D}"/>
                  </a:ext>
                </a:extLst>
              </p:cNvPr>
              <p:cNvSpPr/>
              <p:nvPr/>
            </p:nvSpPr>
            <p:spPr>
              <a:xfrm>
                <a:off x="4714230" y="2302337"/>
                <a:ext cx="212995" cy="402804"/>
              </a:xfrm>
              <a:custGeom>
                <a:avLst/>
                <a:gdLst>
                  <a:gd name="connsiteX0" fmla="*/ 0 w 212995"/>
                  <a:gd name="connsiteY0" fmla="*/ 0 h 402804"/>
                  <a:gd name="connsiteX1" fmla="*/ 212996 w 212995"/>
                  <a:gd name="connsiteY1" fmla="*/ 0 h 402804"/>
                  <a:gd name="connsiteX2" fmla="*/ 212996 w 212995"/>
                  <a:gd name="connsiteY2" fmla="*/ 402805 h 402804"/>
                  <a:gd name="connsiteX3" fmla="*/ 0 w 212995"/>
                  <a:gd name="connsiteY3" fmla="*/ 402805 h 402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402804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402805"/>
                    </a:lnTo>
                    <a:lnTo>
                      <a:pt x="0" y="402805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70" name="Freeform 45">
                <a:extLst>
                  <a:ext uri="{FF2B5EF4-FFF2-40B4-BE49-F238E27FC236}">
                    <a16:creationId xmlns:a16="http://schemas.microsoft.com/office/drawing/2014/main" id="{A5E1BF3C-0118-359C-40FE-D4C5511FAB8B}"/>
                  </a:ext>
                </a:extLst>
              </p:cNvPr>
              <p:cNvSpPr/>
              <p:nvPr/>
            </p:nvSpPr>
            <p:spPr>
              <a:xfrm>
                <a:off x="4954991" y="2302337"/>
                <a:ext cx="212995" cy="477724"/>
              </a:xfrm>
              <a:custGeom>
                <a:avLst/>
                <a:gdLst>
                  <a:gd name="connsiteX0" fmla="*/ 0 w 212995"/>
                  <a:gd name="connsiteY0" fmla="*/ 0 h 477724"/>
                  <a:gd name="connsiteX1" fmla="*/ 212996 w 212995"/>
                  <a:gd name="connsiteY1" fmla="*/ 0 h 477724"/>
                  <a:gd name="connsiteX2" fmla="*/ 212996 w 212995"/>
                  <a:gd name="connsiteY2" fmla="*/ 477725 h 477724"/>
                  <a:gd name="connsiteX3" fmla="*/ 0 w 212995"/>
                  <a:gd name="connsiteY3" fmla="*/ 477725 h 47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477724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477725"/>
                    </a:lnTo>
                    <a:lnTo>
                      <a:pt x="0" y="477725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71" name="Freeform 46">
                <a:extLst>
                  <a:ext uri="{FF2B5EF4-FFF2-40B4-BE49-F238E27FC236}">
                    <a16:creationId xmlns:a16="http://schemas.microsoft.com/office/drawing/2014/main" id="{990729BA-E1E6-7FD1-B4F9-59CE1E618DEA}"/>
                  </a:ext>
                </a:extLst>
              </p:cNvPr>
              <p:cNvSpPr/>
              <p:nvPr/>
            </p:nvSpPr>
            <p:spPr>
              <a:xfrm>
                <a:off x="5202423" y="2302337"/>
                <a:ext cx="212995" cy="567726"/>
              </a:xfrm>
              <a:custGeom>
                <a:avLst/>
                <a:gdLst>
                  <a:gd name="connsiteX0" fmla="*/ 0 w 212995"/>
                  <a:gd name="connsiteY0" fmla="*/ 0 h 567726"/>
                  <a:gd name="connsiteX1" fmla="*/ 212996 w 212995"/>
                  <a:gd name="connsiteY1" fmla="*/ 0 h 567726"/>
                  <a:gd name="connsiteX2" fmla="*/ 212996 w 212995"/>
                  <a:gd name="connsiteY2" fmla="*/ 567727 h 567726"/>
                  <a:gd name="connsiteX3" fmla="*/ 0 w 212995"/>
                  <a:gd name="connsiteY3" fmla="*/ 567727 h 56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567726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567727"/>
                    </a:lnTo>
                    <a:lnTo>
                      <a:pt x="0" y="567727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72" name="Freeform 47">
                <a:extLst>
                  <a:ext uri="{FF2B5EF4-FFF2-40B4-BE49-F238E27FC236}">
                    <a16:creationId xmlns:a16="http://schemas.microsoft.com/office/drawing/2014/main" id="{1A8BD6F0-1F69-60E3-A110-ED680AA79467}"/>
                  </a:ext>
                </a:extLst>
              </p:cNvPr>
              <p:cNvSpPr/>
              <p:nvPr/>
            </p:nvSpPr>
            <p:spPr>
              <a:xfrm>
                <a:off x="5443085" y="2302337"/>
                <a:ext cx="212995" cy="628152"/>
              </a:xfrm>
              <a:custGeom>
                <a:avLst/>
                <a:gdLst>
                  <a:gd name="connsiteX0" fmla="*/ 0 w 212995"/>
                  <a:gd name="connsiteY0" fmla="*/ 0 h 628152"/>
                  <a:gd name="connsiteX1" fmla="*/ 212996 w 212995"/>
                  <a:gd name="connsiteY1" fmla="*/ 0 h 628152"/>
                  <a:gd name="connsiteX2" fmla="*/ 212996 w 212995"/>
                  <a:gd name="connsiteY2" fmla="*/ 628152 h 628152"/>
                  <a:gd name="connsiteX3" fmla="*/ 0 w 212995"/>
                  <a:gd name="connsiteY3" fmla="*/ 628152 h 62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628152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628152"/>
                    </a:lnTo>
                    <a:lnTo>
                      <a:pt x="0" y="628152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73" name="Freeform 48">
                <a:extLst>
                  <a:ext uri="{FF2B5EF4-FFF2-40B4-BE49-F238E27FC236}">
                    <a16:creationId xmlns:a16="http://schemas.microsoft.com/office/drawing/2014/main" id="{730E4E25-210B-2D49-E16A-CBE0869A6D0B}"/>
                  </a:ext>
                </a:extLst>
              </p:cNvPr>
              <p:cNvSpPr/>
              <p:nvPr/>
            </p:nvSpPr>
            <p:spPr>
              <a:xfrm>
                <a:off x="5687182" y="2302337"/>
                <a:ext cx="212995" cy="737545"/>
              </a:xfrm>
              <a:custGeom>
                <a:avLst/>
                <a:gdLst>
                  <a:gd name="connsiteX0" fmla="*/ 0 w 212995"/>
                  <a:gd name="connsiteY0" fmla="*/ 0 h 737545"/>
                  <a:gd name="connsiteX1" fmla="*/ 212996 w 212995"/>
                  <a:gd name="connsiteY1" fmla="*/ 0 h 737545"/>
                  <a:gd name="connsiteX2" fmla="*/ 212996 w 212995"/>
                  <a:gd name="connsiteY2" fmla="*/ 737545 h 737545"/>
                  <a:gd name="connsiteX3" fmla="*/ 0 w 212995"/>
                  <a:gd name="connsiteY3" fmla="*/ 737545 h 73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737545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737545"/>
                    </a:lnTo>
                    <a:lnTo>
                      <a:pt x="0" y="737545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74" name="Freeform 49">
                <a:extLst>
                  <a:ext uri="{FF2B5EF4-FFF2-40B4-BE49-F238E27FC236}">
                    <a16:creationId xmlns:a16="http://schemas.microsoft.com/office/drawing/2014/main" id="{20B33FA0-B746-E967-4CE4-6F9453617AF6}"/>
                  </a:ext>
                </a:extLst>
              </p:cNvPr>
              <p:cNvSpPr/>
              <p:nvPr/>
            </p:nvSpPr>
            <p:spPr>
              <a:xfrm>
                <a:off x="5927942" y="2302337"/>
                <a:ext cx="212995" cy="802280"/>
              </a:xfrm>
              <a:custGeom>
                <a:avLst/>
                <a:gdLst>
                  <a:gd name="connsiteX0" fmla="*/ 0 w 212995"/>
                  <a:gd name="connsiteY0" fmla="*/ 0 h 802280"/>
                  <a:gd name="connsiteX1" fmla="*/ 212995 w 212995"/>
                  <a:gd name="connsiteY1" fmla="*/ 0 h 802280"/>
                  <a:gd name="connsiteX2" fmla="*/ 212995 w 212995"/>
                  <a:gd name="connsiteY2" fmla="*/ 802280 h 802280"/>
                  <a:gd name="connsiteX3" fmla="*/ 0 w 212995"/>
                  <a:gd name="connsiteY3" fmla="*/ 802280 h 80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802280">
                    <a:moveTo>
                      <a:pt x="0" y="0"/>
                    </a:moveTo>
                    <a:lnTo>
                      <a:pt x="212995" y="0"/>
                    </a:lnTo>
                    <a:lnTo>
                      <a:pt x="212995" y="802280"/>
                    </a:lnTo>
                    <a:lnTo>
                      <a:pt x="0" y="802280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75" name="Freeform 50">
                <a:extLst>
                  <a:ext uri="{FF2B5EF4-FFF2-40B4-BE49-F238E27FC236}">
                    <a16:creationId xmlns:a16="http://schemas.microsoft.com/office/drawing/2014/main" id="{10D9AEC0-C967-75C8-F00C-B126755F51BA}"/>
                  </a:ext>
                </a:extLst>
              </p:cNvPr>
              <p:cNvSpPr/>
              <p:nvPr/>
            </p:nvSpPr>
            <p:spPr>
              <a:xfrm>
                <a:off x="6173707" y="2302337"/>
                <a:ext cx="212995" cy="1099021"/>
              </a:xfrm>
              <a:custGeom>
                <a:avLst/>
                <a:gdLst>
                  <a:gd name="connsiteX0" fmla="*/ 0 w 212995"/>
                  <a:gd name="connsiteY0" fmla="*/ 0 h 1099021"/>
                  <a:gd name="connsiteX1" fmla="*/ 212996 w 212995"/>
                  <a:gd name="connsiteY1" fmla="*/ 0 h 1099021"/>
                  <a:gd name="connsiteX2" fmla="*/ 212996 w 212995"/>
                  <a:gd name="connsiteY2" fmla="*/ 1099022 h 1099021"/>
                  <a:gd name="connsiteX3" fmla="*/ 0 w 212995"/>
                  <a:gd name="connsiteY3" fmla="*/ 1099022 h 1099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1099021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1099022"/>
                    </a:lnTo>
                    <a:lnTo>
                      <a:pt x="0" y="1099022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76" name="Freeform 51">
                <a:extLst>
                  <a:ext uri="{FF2B5EF4-FFF2-40B4-BE49-F238E27FC236}">
                    <a16:creationId xmlns:a16="http://schemas.microsoft.com/office/drawing/2014/main" id="{CD637A9A-E713-69EF-EE4C-3D9D8BA31A03}"/>
                  </a:ext>
                </a:extLst>
              </p:cNvPr>
              <p:cNvSpPr/>
              <p:nvPr/>
            </p:nvSpPr>
            <p:spPr>
              <a:xfrm>
                <a:off x="6414369" y="2302337"/>
                <a:ext cx="212995" cy="1110774"/>
              </a:xfrm>
              <a:custGeom>
                <a:avLst/>
                <a:gdLst>
                  <a:gd name="connsiteX0" fmla="*/ 0 w 212995"/>
                  <a:gd name="connsiteY0" fmla="*/ 0 h 1110774"/>
                  <a:gd name="connsiteX1" fmla="*/ 212996 w 212995"/>
                  <a:gd name="connsiteY1" fmla="*/ 0 h 1110774"/>
                  <a:gd name="connsiteX2" fmla="*/ 212996 w 212995"/>
                  <a:gd name="connsiteY2" fmla="*/ 1110774 h 1110774"/>
                  <a:gd name="connsiteX3" fmla="*/ 0 w 212995"/>
                  <a:gd name="connsiteY3" fmla="*/ 1110774 h 111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1110774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1110774"/>
                    </a:lnTo>
                    <a:lnTo>
                      <a:pt x="0" y="1110774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77" name="Freeform 52">
                <a:extLst>
                  <a:ext uri="{FF2B5EF4-FFF2-40B4-BE49-F238E27FC236}">
                    <a16:creationId xmlns:a16="http://schemas.microsoft.com/office/drawing/2014/main" id="{08D0FD72-0C59-5487-48D9-82C70E29CD64}"/>
                  </a:ext>
                </a:extLst>
              </p:cNvPr>
              <p:cNvSpPr/>
              <p:nvPr/>
            </p:nvSpPr>
            <p:spPr>
              <a:xfrm>
                <a:off x="6658466" y="2302337"/>
                <a:ext cx="212995" cy="1249645"/>
              </a:xfrm>
              <a:custGeom>
                <a:avLst/>
                <a:gdLst>
                  <a:gd name="connsiteX0" fmla="*/ 0 w 212995"/>
                  <a:gd name="connsiteY0" fmla="*/ 0 h 1249645"/>
                  <a:gd name="connsiteX1" fmla="*/ 212996 w 212995"/>
                  <a:gd name="connsiteY1" fmla="*/ 0 h 1249645"/>
                  <a:gd name="connsiteX2" fmla="*/ 212996 w 212995"/>
                  <a:gd name="connsiteY2" fmla="*/ 1249645 h 1249645"/>
                  <a:gd name="connsiteX3" fmla="*/ 0 w 212995"/>
                  <a:gd name="connsiteY3" fmla="*/ 1249645 h 124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1249645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1249645"/>
                    </a:lnTo>
                    <a:lnTo>
                      <a:pt x="0" y="1249645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78" name="Freeform 53">
                <a:extLst>
                  <a:ext uri="{FF2B5EF4-FFF2-40B4-BE49-F238E27FC236}">
                    <a16:creationId xmlns:a16="http://schemas.microsoft.com/office/drawing/2014/main" id="{A4632C4D-BCF5-5704-80DD-D454D4D52F81}"/>
                  </a:ext>
                </a:extLst>
              </p:cNvPr>
              <p:cNvSpPr/>
              <p:nvPr/>
            </p:nvSpPr>
            <p:spPr>
              <a:xfrm>
                <a:off x="6899717" y="2302337"/>
                <a:ext cx="212995" cy="1249645"/>
              </a:xfrm>
              <a:custGeom>
                <a:avLst/>
                <a:gdLst>
                  <a:gd name="connsiteX0" fmla="*/ 0 w 212995"/>
                  <a:gd name="connsiteY0" fmla="*/ 0 h 1249645"/>
                  <a:gd name="connsiteX1" fmla="*/ 212996 w 212995"/>
                  <a:gd name="connsiteY1" fmla="*/ 0 h 1249645"/>
                  <a:gd name="connsiteX2" fmla="*/ 212996 w 212995"/>
                  <a:gd name="connsiteY2" fmla="*/ 1249645 h 1249645"/>
                  <a:gd name="connsiteX3" fmla="*/ 0 w 212995"/>
                  <a:gd name="connsiteY3" fmla="*/ 1249645 h 124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1249645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1249645"/>
                    </a:lnTo>
                    <a:lnTo>
                      <a:pt x="0" y="1249645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79" name="Freeform 54">
                <a:extLst>
                  <a:ext uri="{FF2B5EF4-FFF2-40B4-BE49-F238E27FC236}">
                    <a16:creationId xmlns:a16="http://schemas.microsoft.com/office/drawing/2014/main" id="{474320F5-F6E7-E8F8-64E6-09557F60A7E8}"/>
                  </a:ext>
                </a:extLst>
              </p:cNvPr>
              <p:cNvSpPr/>
              <p:nvPr/>
            </p:nvSpPr>
            <p:spPr>
              <a:xfrm>
                <a:off x="7143224" y="2302337"/>
                <a:ext cx="212995" cy="1249645"/>
              </a:xfrm>
              <a:custGeom>
                <a:avLst/>
                <a:gdLst>
                  <a:gd name="connsiteX0" fmla="*/ 0 w 212995"/>
                  <a:gd name="connsiteY0" fmla="*/ 0 h 1249645"/>
                  <a:gd name="connsiteX1" fmla="*/ 212996 w 212995"/>
                  <a:gd name="connsiteY1" fmla="*/ 0 h 1249645"/>
                  <a:gd name="connsiteX2" fmla="*/ 212996 w 212995"/>
                  <a:gd name="connsiteY2" fmla="*/ 1249645 h 1249645"/>
                  <a:gd name="connsiteX3" fmla="*/ 0 w 212995"/>
                  <a:gd name="connsiteY3" fmla="*/ 1249645 h 124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1249645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1249645"/>
                    </a:lnTo>
                    <a:lnTo>
                      <a:pt x="0" y="1249645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80" name="Freeform 55">
                <a:extLst>
                  <a:ext uri="{FF2B5EF4-FFF2-40B4-BE49-F238E27FC236}">
                    <a16:creationId xmlns:a16="http://schemas.microsoft.com/office/drawing/2014/main" id="{4481231B-14E1-43F7-E9BC-D0F856D3B365}"/>
                  </a:ext>
                </a:extLst>
              </p:cNvPr>
              <p:cNvSpPr/>
              <p:nvPr/>
            </p:nvSpPr>
            <p:spPr>
              <a:xfrm>
                <a:off x="7384476" y="2302337"/>
                <a:ext cx="212995" cy="1249645"/>
              </a:xfrm>
              <a:custGeom>
                <a:avLst/>
                <a:gdLst>
                  <a:gd name="connsiteX0" fmla="*/ 0 w 212995"/>
                  <a:gd name="connsiteY0" fmla="*/ 0 h 1249645"/>
                  <a:gd name="connsiteX1" fmla="*/ 212996 w 212995"/>
                  <a:gd name="connsiteY1" fmla="*/ 0 h 1249645"/>
                  <a:gd name="connsiteX2" fmla="*/ 212996 w 212995"/>
                  <a:gd name="connsiteY2" fmla="*/ 1249645 h 1249645"/>
                  <a:gd name="connsiteX3" fmla="*/ 0 w 212995"/>
                  <a:gd name="connsiteY3" fmla="*/ 1249645 h 124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1249645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1249645"/>
                    </a:lnTo>
                    <a:lnTo>
                      <a:pt x="0" y="1249645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81" name="Freeform 56">
                <a:extLst>
                  <a:ext uri="{FF2B5EF4-FFF2-40B4-BE49-F238E27FC236}">
                    <a16:creationId xmlns:a16="http://schemas.microsoft.com/office/drawing/2014/main" id="{AAAFC096-2B78-5CF8-32EE-02F15ADC79C1}"/>
                  </a:ext>
                </a:extLst>
              </p:cNvPr>
              <p:cNvSpPr/>
              <p:nvPr/>
            </p:nvSpPr>
            <p:spPr>
              <a:xfrm>
                <a:off x="7632398" y="2302337"/>
                <a:ext cx="212995" cy="1249645"/>
              </a:xfrm>
              <a:custGeom>
                <a:avLst/>
                <a:gdLst>
                  <a:gd name="connsiteX0" fmla="*/ 0 w 212995"/>
                  <a:gd name="connsiteY0" fmla="*/ 0 h 1249645"/>
                  <a:gd name="connsiteX1" fmla="*/ 212996 w 212995"/>
                  <a:gd name="connsiteY1" fmla="*/ 0 h 1249645"/>
                  <a:gd name="connsiteX2" fmla="*/ 212996 w 212995"/>
                  <a:gd name="connsiteY2" fmla="*/ 1249645 h 1249645"/>
                  <a:gd name="connsiteX3" fmla="*/ 0 w 212995"/>
                  <a:gd name="connsiteY3" fmla="*/ 1249645 h 124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1249645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1249645"/>
                    </a:lnTo>
                    <a:lnTo>
                      <a:pt x="0" y="1249645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82" name="Freeform 57">
                <a:extLst>
                  <a:ext uri="{FF2B5EF4-FFF2-40B4-BE49-F238E27FC236}">
                    <a16:creationId xmlns:a16="http://schemas.microsoft.com/office/drawing/2014/main" id="{A27F3623-B851-9BC6-0BA1-15481C07D507}"/>
                  </a:ext>
                </a:extLst>
              </p:cNvPr>
              <p:cNvSpPr/>
              <p:nvPr/>
            </p:nvSpPr>
            <p:spPr>
              <a:xfrm>
                <a:off x="7873649" y="2302337"/>
                <a:ext cx="212995" cy="1249645"/>
              </a:xfrm>
              <a:custGeom>
                <a:avLst/>
                <a:gdLst>
                  <a:gd name="connsiteX0" fmla="*/ 0 w 212995"/>
                  <a:gd name="connsiteY0" fmla="*/ 0 h 1249645"/>
                  <a:gd name="connsiteX1" fmla="*/ 212996 w 212995"/>
                  <a:gd name="connsiteY1" fmla="*/ 0 h 1249645"/>
                  <a:gd name="connsiteX2" fmla="*/ 212996 w 212995"/>
                  <a:gd name="connsiteY2" fmla="*/ 1249645 h 1249645"/>
                  <a:gd name="connsiteX3" fmla="*/ 0 w 212995"/>
                  <a:gd name="connsiteY3" fmla="*/ 1249645 h 124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1249645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1249645"/>
                    </a:lnTo>
                    <a:lnTo>
                      <a:pt x="0" y="1249645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83" name="Freeform 58">
                <a:extLst>
                  <a:ext uri="{FF2B5EF4-FFF2-40B4-BE49-F238E27FC236}">
                    <a16:creationId xmlns:a16="http://schemas.microsoft.com/office/drawing/2014/main" id="{40A29100-5186-4313-885B-6731B1D9A2BC}"/>
                  </a:ext>
                </a:extLst>
              </p:cNvPr>
              <p:cNvSpPr/>
              <p:nvPr/>
            </p:nvSpPr>
            <p:spPr>
              <a:xfrm>
                <a:off x="8117157" y="2302337"/>
                <a:ext cx="212995" cy="1249645"/>
              </a:xfrm>
              <a:custGeom>
                <a:avLst/>
                <a:gdLst>
                  <a:gd name="connsiteX0" fmla="*/ 0 w 212995"/>
                  <a:gd name="connsiteY0" fmla="*/ 0 h 1249645"/>
                  <a:gd name="connsiteX1" fmla="*/ 212996 w 212995"/>
                  <a:gd name="connsiteY1" fmla="*/ 0 h 1249645"/>
                  <a:gd name="connsiteX2" fmla="*/ 212996 w 212995"/>
                  <a:gd name="connsiteY2" fmla="*/ 1249645 h 1249645"/>
                  <a:gd name="connsiteX3" fmla="*/ 0 w 212995"/>
                  <a:gd name="connsiteY3" fmla="*/ 1249645 h 124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1249645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1249645"/>
                    </a:lnTo>
                    <a:lnTo>
                      <a:pt x="0" y="1249645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84" name="Freeform 59">
                <a:extLst>
                  <a:ext uri="{FF2B5EF4-FFF2-40B4-BE49-F238E27FC236}">
                    <a16:creationId xmlns:a16="http://schemas.microsoft.com/office/drawing/2014/main" id="{920D52BE-1CF6-CF6C-0B03-86A122597050}"/>
                  </a:ext>
                </a:extLst>
              </p:cNvPr>
              <p:cNvSpPr/>
              <p:nvPr/>
            </p:nvSpPr>
            <p:spPr>
              <a:xfrm>
                <a:off x="8358408" y="2302337"/>
                <a:ext cx="212995" cy="1249645"/>
              </a:xfrm>
              <a:custGeom>
                <a:avLst/>
                <a:gdLst>
                  <a:gd name="connsiteX0" fmla="*/ 0 w 212995"/>
                  <a:gd name="connsiteY0" fmla="*/ 0 h 1249645"/>
                  <a:gd name="connsiteX1" fmla="*/ 212996 w 212995"/>
                  <a:gd name="connsiteY1" fmla="*/ 0 h 1249645"/>
                  <a:gd name="connsiteX2" fmla="*/ 212996 w 212995"/>
                  <a:gd name="connsiteY2" fmla="*/ 1249645 h 1249645"/>
                  <a:gd name="connsiteX3" fmla="*/ 0 w 212995"/>
                  <a:gd name="connsiteY3" fmla="*/ 1249645 h 124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1249645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1249645"/>
                    </a:lnTo>
                    <a:lnTo>
                      <a:pt x="0" y="1249645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85" name="Freeform 60">
                <a:extLst>
                  <a:ext uri="{FF2B5EF4-FFF2-40B4-BE49-F238E27FC236}">
                    <a16:creationId xmlns:a16="http://schemas.microsoft.com/office/drawing/2014/main" id="{8CADB78E-8F6B-DBFB-C71C-97184C256B61}"/>
                  </a:ext>
                </a:extLst>
              </p:cNvPr>
              <p:cNvSpPr/>
              <p:nvPr/>
            </p:nvSpPr>
            <p:spPr>
              <a:xfrm>
                <a:off x="8606233" y="2302337"/>
                <a:ext cx="212995" cy="1249645"/>
              </a:xfrm>
              <a:custGeom>
                <a:avLst/>
                <a:gdLst>
                  <a:gd name="connsiteX0" fmla="*/ 0 w 212995"/>
                  <a:gd name="connsiteY0" fmla="*/ 0 h 1249645"/>
                  <a:gd name="connsiteX1" fmla="*/ 212996 w 212995"/>
                  <a:gd name="connsiteY1" fmla="*/ 0 h 1249645"/>
                  <a:gd name="connsiteX2" fmla="*/ 212996 w 212995"/>
                  <a:gd name="connsiteY2" fmla="*/ 1249645 h 1249645"/>
                  <a:gd name="connsiteX3" fmla="*/ 0 w 212995"/>
                  <a:gd name="connsiteY3" fmla="*/ 1249645 h 124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95" h="1249645">
                    <a:moveTo>
                      <a:pt x="0" y="0"/>
                    </a:moveTo>
                    <a:lnTo>
                      <a:pt x="212996" y="0"/>
                    </a:lnTo>
                    <a:lnTo>
                      <a:pt x="212996" y="1249645"/>
                    </a:lnTo>
                    <a:lnTo>
                      <a:pt x="0" y="1249645"/>
                    </a:lnTo>
                    <a:close/>
                  </a:path>
                </a:pathLst>
              </a:custGeom>
              <a:solidFill>
                <a:srgbClr val="023F88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86" name="Freeform 61">
                <a:extLst>
                  <a:ext uri="{FF2B5EF4-FFF2-40B4-BE49-F238E27FC236}">
                    <a16:creationId xmlns:a16="http://schemas.microsoft.com/office/drawing/2014/main" id="{0A55F6FB-10C9-1A6C-3D0F-1AB27E69D93E}"/>
                  </a:ext>
                </a:extLst>
              </p:cNvPr>
              <p:cNvSpPr/>
              <p:nvPr/>
            </p:nvSpPr>
            <p:spPr>
              <a:xfrm>
                <a:off x="3742848" y="4791442"/>
                <a:ext cx="194845" cy="385078"/>
              </a:xfrm>
              <a:custGeom>
                <a:avLst/>
                <a:gdLst>
                  <a:gd name="connsiteX0" fmla="*/ 0 w 194845"/>
                  <a:gd name="connsiteY0" fmla="*/ 0 h 385078"/>
                  <a:gd name="connsiteX1" fmla="*/ 194845 w 194845"/>
                  <a:gd name="connsiteY1" fmla="*/ 0 h 385078"/>
                  <a:gd name="connsiteX2" fmla="*/ 194845 w 194845"/>
                  <a:gd name="connsiteY2" fmla="*/ 385079 h 385078"/>
                  <a:gd name="connsiteX3" fmla="*/ 0 w 194845"/>
                  <a:gd name="connsiteY3" fmla="*/ 385079 h 385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4845" h="385078">
                    <a:moveTo>
                      <a:pt x="0" y="0"/>
                    </a:moveTo>
                    <a:lnTo>
                      <a:pt x="194845" y="0"/>
                    </a:lnTo>
                    <a:lnTo>
                      <a:pt x="194845" y="385079"/>
                    </a:lnTo>
                    <a:lnTo>
                      <a:pt x="0" y="385079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87" name="Freeform 62">
                <a:extLst>
                  <a:ext uri="{FF2B5EF4-FFF2-40B4-BE49-F238E27FC236}">
                    <a16:creationId xmlns:a16="http://schemas.microsoft.com/office/drawing/2014/main" id="{6F279EAD-846D-E75B-5AF7-6AE102FC8F9D}"/>
                  </a:ext>
                </a:extLst>
              </p:cNvPr>
              <p:cNvSpPr/>
              <p:nvPr/>
            </p:nvSpPr>
            <p:spPr>
              <a:xfrm>
                <a:off x="3966047" y="4788994"/>
                <a:ext cx="192000" cy="387527"/>
              </a:xfrm>
              <a:custGeom>
                <a:avLst/>
                <a:gdLst>
                  <a:gd name="connsiteX0" fmla="*/ 0 w 192000"/>
                  <a:gd name="connsiteY0" fmla="*/ 0 h 387527"/>
                  <a:gd name="connsiteX1" fmla="*/ 192000 w 192000"/>
                  <a:gd name="connsiteY1" fmla="*/ 0 h 387527"/>
                  <a:gd name="connsiteX2" fmla="*/ 192000 w 192000"/>
                  <a:gd name="connsiteY2" fmla="*/ 387527 h 387527"/>
                  <a:gd name="connsiteX3" fmla="*/ 0 w 192000"/>
                  <a:gd name="connsiteY3" fmla="*/ 387527 h 38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387527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387527"/>
                    </a:lnTo>
                    <a:lnTo>
                      <a:pt x="0" y="387527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88" name="Freeform 63">
                <a:extLst>
                  <a:ext uri="{FF2B5EF4-FFF2-40B4-BE49-F238E27FC236}">
                    <a16:creationId xmlns:a16="http://schemas.microsoft.com/office/drawing/2014/main" id="{E87C0080-3151-8E2E-6994-82403A823441}"/>
                  </a:ext>
                </a:extLst>
              </p:cNvPr>
              <p:cNvSpPr/>
              <p:nvPr/>
            </p:nvSpPr>
            <p:spPr>
              <a:xfrm>
                <a:off x="4187480" y="5002785"/>
                <a:ext cx="192000" cy="173735"/>
              </a:xfrm>
              <a:custGeom>
                <a:avLst/>
                <a:gdLst>
                  <a:gd name="connsiteX0" fmla="*/ 0 w 192000"/>
                  <a:gd name="connsiteY0" fmla="*/ 0 h 173735"/>
                  <a:gd name="connsiteX1" fmla="*/ 192000 w 192000"/>
                  <a:gd name="connsiteY1" fmla="*/ 0 h 173735"/>
                  <a:gd name="connsiteX2" fmla="*/ 192000 w 192000"/>
                  <a:gd name="connsiteY2" fmla="*/ 173736 h 173735"/>
                  <a:gd name="connsiteX3" fmla="*/ 0 w 192000"/>
                  <a:gd name="connsiteY3" fmla="*/ 173736 h 173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173735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173736"/>
                    </a:lnTo>
                    <a:lnTo>
                      <a:pt x="0" y="173736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89" name="Freeform 64">
                <a:extLst>
                  <a:ext uri="{FF2B5EF4-FFF2-40B4-BE49-F238E27FC236}">
                    <a16:creationId xmlns:a16="http://schemas.microsoft.com/office/drawing/2014/main" id="{DE7A0F80-0529-BA74-362A-032BF7E1A298}"/>
                  </a:ext>
                </a:extLst>
              </p:cNvPr>
              <p:cNvSpPr/>
              <p:nvPr/>
            </p:nvSpPr>
            <p:spPr>
              <a:xfrm>
                <a:off x="5071839" y="5139795"/>
                <a:ext cx="192000" cy="36725"/>
              </a:xfrm>
              <a:custGeom>
                <a:avLst/>
                <a:gdLst>
                  <a:gd name="connsiteX0" fmla="*/ 0 w 192000"/>
                  <a:gd name="connsiteY0" fmla="*/ 0 h 36725"/>
                  <a:gd name="connsiteX1" fmla="*/ 192000 w 192000"/>
                  <a:gd name="connsiteY1" fmla="*/ 0 h 36725"/>
                  <a:gd name="connsiteX2" fmla="*/ 192000 w 192000"/>
                  <a:gd name="connsiteY2" fmla="*/ 36725 h 36725"/>
                  <a:gd name="connsiteX3" fmla="*/ 0 w 192000"/>
                  <a:gd name="connsiteY3" fmla="*/ 36725 h 3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36725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36725"/>
                    </a:lnTo>
                    <a:lnTo>
                      <a:pt x="0" y="36725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90" name="Freeform 65">
                <a:extLst>
                  <a:ext uri="{FF2B5EF4-FFF2-40B4-BE49-F238E27FC236}">
                    <a16:creationId xmlns:a16="http://schemas.microsoft.com/office/drawing/2014/main" id="{4C9876E9-7EF2-1B34-4657-192D09C5950B}"/>
                  </a:ext>
                </a:extLst>
              </p:cNvPr>
              <p:cNvSpPr/>
              <p:nvPr/>
            </p:nvSpPr>
            <p:spPr>
              <a:xfrm>
                <a:off x="5294253" y="5176521"/>
                <a:ext cx="192000" cy="54059"/>
              </a:xfrm>
              <a:custGeom>
                <a:avLst/>
                <a:gdLst>
                  <a:gd name="connsiteX0" fmla="*/ 0 w 192000"/>
                  <a:gd name="connsiteY0" fmla="*/ 0 h 54059"/>
                  <a:gd name="connsiteX1" fmla="*/ 192000 w 192000"/>
                  <a:gd name="connsiteY1" fmla="*/ 0 h 54059"/>
                  <a:gd name="connsiteX2" fmla="*/ 192000 w 192000"/>
                  <a:gd name="connsiteY2" fmla="*/ 54060 h 54059"/>
                  <a:gd name="connsiteX3" fmla="*/ 0 w 192000"/>
                  <a:gd name="connsiteY3" fmla="*/ 54060 h 5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54059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54060"/>
                    </a:lnTo>
                    <a:lnTo>
                      <a:pt x="0" y="54060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91" name="Freeform 66">
                <a:extLst>
                  <a:ext uri="{FF2B5EF4-FFF2-40B4-BE49-F238E27FC236}">
                    <a16:creationId xmlns:a16="http://schemas.microsoft.com/office/drawing/2014/main" id="{41381572-177A-C3FF-18FE-6C32A1422CE3}"/>
                  </a:ext>
                </a:extLst>
              </p:cNvPr>
              <p:cNvSpPr/>
              <p:nvPr/>
            </p:nvSpPr>
            <p:spPr>
              <a:xfrm>
                <a:off x="5515098" y="5176521"/>
                <a:ext cx="192000" cy="116542"/>
              </a:xfrm>
              <a:custGeom>
                <a:avLst/>
                <a:gdLst>
                  <a:gd name="connsiteX0" fmla="*/ 0 w 192000"/>
                  <a:gd name="connsiteY0" fmla="*/ 0 h 116542"/>
                  <a:gd name="connsiteX1" fmla="*/ 192000 w 192000"/>
                  <a:gd name="connsiteY1" fmla="*/ 0 h 116542"/>
                  <a:gd name="connsiteX2" fmla="*/ 192000 w 192000"/>
                  <a:gd name="connsiteY2" fmla="*/ 116542 h 116542"/>
                  <a:gd name="connsiteX3" fmla="*/ 0 w 192000"/>
                  <a:gd name="connsiteY3" fmla="*/ 116542 h 11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116542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116542"/>
                    </a:lnTo>
                    <a:lnTo>
                      <a:pt x="0" y="116542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92" name="Freeform 67">
                <a:extLst>
                  <a:ext uri="{FF2B5EF4-FFF2-40B4-BE49-F238E27FC236}">
                    <a16:creationId xmlns:a16="http://schemas.microsoft.com/office/drawing/2014/main" id="{79B027D5-AA50-D00D-51A2-3CE0AD03225A}"/>
                  </a:ext>
                </a:extLst>
              </p:cNvPr>
              <p:cNvSpPr/>
              <p:nvPr/>
            </p:nvSpPr>
            <p:spPr>
              <a:xfrm>
                <a:off x="5739082" y="5176521"/>
                <a:ext cx="192000" cy="116542"/>
              </a:xfrm>
              <a:custGeom>
                <a:avLst/>
                <a:gdLst>
                  <a:gd name="connsiteX0" fmla="*/ 0 w 192000"/>
                  <a:gd name="connsiteY0" fmla="*/ 0 h 116542"/>
                  <a:gd name="connsiteX1" fmla="*/ 192000 w 192000"/>
                  <a:gd name="connsiteY1" fmla="*/ 0 h 116542"/>
                  <a:gd name="connsiteX2" fmla="*/ 192000 w 192000"/>
                  <a:gd name="connsiteY2" fmla="*/ 116542 h 116542"/>
                  <a:gd name="connsiteX3" fmla="*/ 0 w 192000"/>
                  <a:gd name="connsiteY3" fmla="*/ 116542 h 11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116542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116542"/>
                    </a:lnTo>
                    <a:lnTo>
                      <a:pt x="0" y="116542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93" name="Freeform 68">
                <a:extLst>
                  <a:ext uri="{FF2B5EF4-FFF2-40B4-BE49-F238E27FC236}">
                    <a16:creationId xmlns:a16="http://schemas.microsoft.com/office/drawing/2014/main" id="{912E4DBB-904F-6A1C-6C8C-EB3675D23F9B}"/>
                  </a:ext>
                </a:extLst>
              </p:cNvPr>
              <p:cNvSpPr/>
              <p:nvPr/>
            </p:nvSpPr>
            <p:spPr>
              <a:xfrm>
                <a:off x="5959926" y="5176521"/>
                <a:ext cx="192000" cy="128098"/>
              </a:xfrm>
              <a:custGeom>
                <a:avLst/>
                <a:gdLst>
                  <a:gd name="connsiteX0" fmla="*/ 0 w 192000"/>
                  <a:gd name="connsiteY0" fmla="*/ 0 h 128098"/>
                  <a:gd name="connsiteX1" fmla="*/ 192000 w 192000"/>
                  <a:gd name="connsiteY1" fmla="*/ 0 h 128098"/>
                  <a:gd name="connsiteX2" fmla="*/ 192000 w 192000"/>
                  <a:gd name="connsiteY2" fmla="*/ 128098 h 128098"/>
                  <a:gd name="connsiteX3" fmla="*/ 0 w 192000"/>
                  <a:gd name="connsiteY3" fmla="*/ 128098 h 12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128098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128098"/>
                    </a:lnTo>
                    <a:lnTo>
                      <a:pt x="0" y="128098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94" name="Freeform 69">
                <a:extLst>
                  <a:ext uri="{FF2B5EF4-FFF2-40B4-BE49-F238E27FC236}">
                    <a16:creationId xmlns:a16="http://schemas.microsoft.com/office/drawing/2014/main" id="{C28FEB5D-9CF2-37CD-79AA-C6B217BF8668}"/>
                  </a:ext>
                </a:extLst>
              </p:cNvPr>
              <p:cNvSpPr/>
              <p:nvPr/>
            </p:nvSpPr>
            <p:spPr>
              <a:xfrm>
                <a:off x="6180771" y="5176521"/>
                <a:ext cx="192000" cy="228285"/>
              </a:xfrm>
              <a:custGeom>
                <a:avLst/>
                <a:gdLst>
                  <a:gd name="connsiteX0" fmla="*/ 0 w 192000"/>
                  <a:gd name="connsiteY0" fmla="*/ 0 h 228285"/>
                  <a:gd name="connsiteX1" fmla="*/ 192000 w 192000"/>
                  <a:gd name="connsiteY1" fmla="*/ 0 h 228285"/>
                  <a:gd name="connsiteX2" fmla="*/ 192000 w 192000"/>
                  <a:gd name="connsiteY2" fmla="*/ 228285 h 228285"/>
                  <a:gd name="connsiteX3" fmla="*/ 0 w 192000"/>
                  <a:gd name="connsiteY3" fmla="*/ 228285 h 22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228285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228285"/>
                    </a:lnTo>
                    <a:lnTo>
                      <a:pt x="0" y="228285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95" name="Freeform 70">
                <a:extLst>
                  <a:ext uri="{FF2B5EF4-FFF2-40B4-BE49-F238E27FC236}">
                    <a16:creationId xmlns:a16="http://schemas.microsoft.com/office/drawing/2014/main" id="{6A83B3E4-BAF9-8676-7288-E7D60F04D405}"/>
                  </a:ext>
                </a:extLst>
              </p:cNvPr>
              <p:cNvSpPr/>
              <p:nvPr/>
            </p:nvSpPr>
            <p:spPr>
              <a:xfrm>
                <a:off x="6401615" y="5176521"/>
                <a:ext cx="192000" cy="464797"/>
              </a:xfrm>
              <a:custGeom>
                <a:avLst/>
                <a:gdLst>
                  <a:gd name="connsiteX0" fmla="*/ 0 w 192000"/>
                  <a:gd name="connsiteY0" fmla="*/ 0 h 464797"/>
                  <a:gd name="connsiteX1" fmla="*/ 192000 w 192000"/>
                  <a:gd name="connsiteY1" fmla="*/ 0 h 464797"/>
                  <a:gd name="connsiteX2" fmla="*/ 192000 w 192000"/>
                  <a:gd name="connsiteY2" fmla="*/ 464797 h 464797"/>
                  <a:gd name="connsiteX3" fmla="*/ 0 w 192000"/>
                  <a:gd name="connsiteY3" fmla="*/ 464797 h 464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464797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464797"/>
                    </a:lnTo>
                    <a:lnTo>
                      <a:pt x="0" y="464797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96" name="Freeform 71">
                <a:extLst>
                  <a:ext uri="{FF2B5EF4-FFF2-40B4-BE49-F238E27FC236}">
                    <a16:creationId xmlns:a16="http://schemas.microsoft.com/office/drawing/2014/main" id="{1D99F051-7BC1-F70B-D559-ABAD9AE19B6B}"/>
                  </a:ext>
                </a:extLst>
              </p:cNvPr>
              <p:cNvSpPr/>
              <p:nvPr/>
            </p:nvSpPr>
            <p:spPr>
              <a:xfrm>
                <a:off x="6625599" y="5176521"/>
                <a:ext cx="192000" cy="501718"/>
              </a:xfrm>
              <a:custGeom>
                <a:avLst/>
                <a:gdLst>
                  <a:gd name="connsiteX0" fmla="*/ 0 w 192000"/>
                  <a:gd name="connsiteY0" fmla="*/ 0 h 501718"/>
                  <a:gd name="connsiteX1" fmla="*/ 192000 w 192000"/>
                  <a:gd name="connsiteY1" fmla="*/ 0 h 501718"/>
                  <a:gd name="connsiteX2" fmla="*/ 192000 w 192000"/>
                  <a:gd name="connsiteY2" fmla="*/ 501719 h 501718"/>
                  <a:gd name="connsiteX3" fmla="*/ 0 w 192000"/>
                  <a:gd name="connsiteY3" fmla="*/ 501719 h 501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501718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501719"/>
                    </a:lnTo>
                    <a:lnTo>
                      <a:pt x="0" y="501719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97" name="Freeform 72">
                <a:extLst>
                  <a:ext uri="{FF2B5EF4-FFF2-40B4-BE49-F238E27FC236}">
                    <a16:creationId xmlns:a16="http://schemas.microsoft.com/office/drawing/2014/main" id="{2A4DF183-3D01-F4C1-D4B4-6E3AD3B2467B}"/>
                  </a:ext>
                </a:extLst>
              </p:cNvPr>
              <p:cNvSpPr/>
              <p:nvPr/>
            </p:nvSpPr>
            <p:spPr>
              <a:xfrm>
                <a:off x="6846443" y="5176521"/>
                <a:ext cx="192000" cy="626193"/>
              </a:xfrm>
              <a:custGeom>
                <a:avLst/>
                <a:gdLst>
                  <a:gd name="connsiteX0" fmla="*/ 0 w 192000"/>
                  <a:gd name="connsiteY0" fmla="*/ 0 h 626193"/>
                  <a:gd name="connsiteX1" fmla="*/ 192000 w 192000"/>
                  <a:gd name="connsiteY1" fmla="*/ 0 h 626193"/>
                  <a:gd name="connsiteX2" fmla="*/ 192000 w 192000"/>
                  <a:gd name="connsiteY2" fmla="*/ 626194 h 626193"/>
                  <a:gd name="connsiteX3" fmla="*/ 0 w 192000"/>
                  <a:gd name="connsiteY3" fmla="*/ 626194 h 62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626193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626194"/>
                    </a:lnTo>
                    <a:lnTo>
                      <a:pt x="0" y="626194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98" name="Freeform 73">
                <a:extLst>
                  <a:ext uri="{FF2B5EF4-FFF2-40B4-BE49-F238E27FC236}">
                    <a16:creationId xmlns:a16="http://schemas.microsoft.com/office/drawing/2014/main" id="{DC8D06C8-1689-963B-744B-57ECCB8A3611}"/>
                  </a:ext>
                </a:extLst>
              </p:cNvPr>
              <p:cNvSpPr/>
              <p:nvPr/>
            </p:nvSpPr>
            <p:spPr>
              <a:xfrm>
                <a:off x="7069152" y="5176521"/>
                <a:ext cx="192000" cy="626193"/>
              </a:xfrm>
              <a:custGeom>
                <a:avLst/>
                <a:gdLst>
                  <a:gd name="connsiteX0" fmla="*/ 0 w 192000"/>
                  <a:gd name="connsiteY0" fmla="*/ 0 h 626193"/>
                  <a:gd name="connsiteX1" fmla="*/ 192000 w 192000"/>
                  <a:gd name="connsiteY1" fmla="*/ 0 h 626193"/>
                  <a:gd name="connsiteX2" fmla="*/ 192000 w 192000"/>
                  <a:gd name="connsiteY2" fmla="*/ 626194 h 626193"/>
                  <a:gd name="connsiteX3" fmla="*/ 0 w 192000"/>
                  <a:gd name="connsiteY3" fmla="*/ 626194 h 62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626193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626194"/>
                    </a:lnTo>
                    <a:lnTo>
                      <a:pt x="0" y="626194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99" name="Freeform 74">
                <a:extLst>
                  <a:ext uri="{FF2B5EF4-FFF2-40B4-BE49-F238E27FC236}">
                    <a16:creationId xmlns:a16="http://schemas.microsoft.com/office/drawing/2014/main" id="{C48DDDE7-EB73-8BAB-ABED-9368F31827C0}"/>
                  </a:ext>
                </a:extLst>
              </p:cNvPr>
              <p:cNvSpPr/>
              <p:nvPr/>
            </p:nvSpPr>
            <p:spPr>
              <a:xfrm>
                <a:off x="7289898" y="5176521"/>
                <a:ext cx="192000" cy="678392"/>
              </a:xfrm>
              <a:custGeom>
                <a:avLst/>
                <a:gdLst>
                  <a:gd name="connsiteX0" fmla="*/ 0 w 192000"/>
                  <a:gd name="connsiteY0" fmla="*/ 0 h 678392"/>
                  <a:gd name="connsiteX1" fmla="*/ 192000 w 192000"/>
                  <a:gd name="connsiteY1" fmla="*/ 0 h 678392"/>
                  <a:gd name="connsiteX2" fmla="*/ 192000 w 192000"/>
                  <a:gd name="connsiteY2" fmla="*/ 678393 h 678392"/>
                  <a:gd name="connsiteX3" fmla="*/ 0 w 192000"/>
                  <a:gd name="connsiteY3" fmla="*/ 678393 h 678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678392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678393"/>
                    </a:lnTo>
                    <a:lnTo>
                      <a:pt x="0" y="678393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0" name="Freeform 75">
                <a:extLst>
                  <a:ext uri="{FF2B5EF4-FFF2-40B4-BE49-F238E27FC236}">
                    <a16:creationId xmlns:a16="http://schemas.microsoft.com/office/drawing/2014/main" id="{4BB5C418-9FBF-1B18-6175-96CAC80B9985}"/>
                  </a:ext>
                </a:extLst>
              </p:cNvPr>
              <p:cNvSpPr/>
              <p:nvPr/>
            </p:nvSpPr>
            <p:spPr>
              <a:xfrm>
                <a:off x="7513980" y="5176521"/>
                <a:ext cx="192000" cy="687990"/>
              </a:xfrm>
              <a:custGeom>
                <a:avLst/>
                <a:gdLst>
                  <a:gd name="connsiteX0" fmla="*/ 0 w 192000"/>
                  <a:gd name="connsiteY0" fmla="*/ 0 h 687990"/>
                  <a:gd name="connsiteX1" fmla="*/ 192000 w 192000"/>
                  <a:gd name="connsiteY1" fmla="*/ 0 h 687990"/>
                  <a:gd name="connsiteX2" fmla="*/ 192000 w 192000"/>
                  <a:gd name="connsiteY2" fmla="*/ 687990 h 687990"/>
                  <a:gd name="connsiteX3" fmla="*/ 0 w 192000"/>
                  <a:gd name="connsiteY3" fmla="*/ 687990 h 68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687990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687990"/>
                    </a:lnTo>
                    <a:lnTo>
                      <a:pt x="0" y="687990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1" name="Freeform 76">
                <a:extLst>
                  <a:ext uri="{FF2B5EF4-FFF2-40B4-BE49-F238E27FC236}">
                    <a16:creationId xmlns:a16="http://schemas.microsoft.com/office/drawing/2014/main" id="{485CFB8E-EF43-7A30-952A-E3A6E9ACF2B8}"/>
                  </a:ext>
                </a:extLst>
              </p:cNvPr>
              <p:cNvSpPr/>
              <p:nvPr/>
            </p:nvSpPr>
            <p:spPr>
              <a:xfrm>
                <a:off x="7734825" y="5176521"/>
                <a:ext cx="192000" cy="702190"/>
              </a:xfrm>
              <a:custGeom>
                <a:avLst/>
                <a:gdLst>
                  <a:gd name="connsiteX0" fmla="*/ 0 w 192000"/>
                  <a:gd name="connsiteY0" fmla="*/ 0 h 702190"/>
                  <a:gd name="connsiteX1" fmla="*/ 192000 w 192000"/>
                  <a:gd name="connsiteY1" fmla="*/ 0 h 702190"/>
                  <a:gd name="connsiteX2" fmla="*/ 192000 w 192000"/>
                  <a:gd name="connsiteY2" fmla="*/ 702191 h 702190"/>
                  <a:gd name="connsiteX3" fmla="*/ 0 w 192000"/>
                  <a:gd name="connsiteY3" fmla="*/ 702191 h 70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702190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702191"/>
                    </a:lnTo>
                    <a:lnTo>
                      <a:pt x="0" y="702191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2" name="Freeform 77">
                <a:extLst>
                  <a:ext uri="{FF2B5EF4-FFF2-40B4-BE49-F238E27FC236}">
                    <a16:creationId xmlns:a16="http://schemas.microsoft.com/office/drawing/2014/main" id="{4C5B9CCF-B1FE-3FA2-7645-92DD34D72990}"/>
                  </a:ext>
                </a:extLst>
              </p:cNvPr>
              <p:cNvSpPr/>
              <p:nvPr/>
            </p:nvSpPr>
            <p:spPr>
              <a:xfrm>
                <a:off x="7955669" y="5176521"/>
                <a:ext cx="192000" cy="764379"/>
              </a:xfrm>
              <a:custGeom>
                <a:avLst/>
                <a:gdLst>
                  <a:gd name="connsiteX0" fmla="*/ 0 w 192000"/>
                  <a:gd name="connsiteY0" fmla="*/ 0 h 764379"/>
                  <a:gd name="connsiteX1" fmla="*/ 192000 w 192000"/>
                  <a:gd name="connsiteY1" fmla="*/ 0 h 764379"/>
                  <a:gd name="connsiteX2" fmla="*/ 192000 w 192000"/>
                  <a:gd name="connsiteY2" fmla="*/ 764379 h 764379"/>
                  <a:gd name="connsiteX3" fmla="*/ 0 w 192000"/>
                  <a:gd name="connsiteY3" fmla="*/ 764379 h 76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764379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764379"/>
                    </a:lnTo>
                    <a:lnTo>
                      <a:pt x="0" y="764379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3" name="Freeform 78">
                <a:extLst>
                  <a:ext uri="{FF2B5EF4-FFF2-40B4-BE49-F238E27FC236}">
                    <a16:creationId xmlns:a16="http://schemas.microsoft.com/office/drawing/2014/main" id="{D1F388E0-0122-1C4A-A10F-189545ED9599}"/>
                  </a:ext>
                </a:extLst>
              </p:cNvPr>
              <p:cNvSpPr/>
              <p:nvPr/>
            </p:nvSpPr>
            <p:spPr>
              <a:xfrm>
                <a:off x="8176513" y="5176521"/>
                <a:ext cx="192000" cy="800419"/>
              </a:xfrm>
              <a:custGeom>
                <a:avLst/>
                <a:gdLst>
                  <a:gd name="connsiteX0" fmla="*/ 0 w 192000"/>
                  <a:gd name="connsiteY0" fmla="*/ 0 h 800419"/>
                  <a:gd name="connsiteX1" fmla="*/ 192000 w 192000"/>
                  <a:gd name="connsiteY1" fmla="*/ 0 h 800419"/>
                  <a:gd name="connsiteX2" fmla="*/ 192000 w 192000"/>
                  <a:gd name="connsiteY2" fmla="*/ 800419 h 800419"/>
                  <a:gd name="connsiteX3" fmla="*/ 0 w 192000"/>
                  <a:gd name="connsiteY3" fmla="*/ 800419 h 800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800419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800419"/>
                    </a:lnTo>
                    <a:lnTo>
                      <a:pt x="0" y="800419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4" name="Freeform 79">
                <a:extLst>
                  <a:ext uri="{FF2B5EF4-FFF2-40B4-BE49-F238E27FC236}">
                    <a16:creationId xmlns:a16="http://schemas.microsoft.com/office/drawing/2014/main" id="{BA00173B-51E2-D2A9-1D8E-39FAEFB761B7}"/>
                  </a:ext>
                </a:extLst>
              </p:cNvPr>
              <p:cNvSpPr/>
              <p:nvPr/>
            </p:nvSpPr>
            <p:spPr>
              <a:xfrm>
                <a:off x="8400497" y="5176521"/>
                <a:ext cx="192000" cy="1250036"/>
              </a:xfrm>
              <a:custGeom>
                <a:avLst/>
                <a:gdLst>
                  <a:gd name="connsiteX0" fmla="*/ 0 w 192000"/>
                  <a:gd name="connsiteY0" fmla="*/ 0 h 1250036"/>
                  <a:gd name="connsiteX1" fmla="*/ 192000 w 192000"/>
                  <a:gd name="connsiteY1" fmla="*/ 0 h 1250036"/>
                  <a:gd name="connsiteX2" fmla="*/ 192000 w 192000"/>
                  <a:gd name="connsiteY2" fmla="*/ 1250037 h 1250036"/>
                  <a:gd name="connsiteX3" fmla="*/ 0 w 192000"/>
                  <a:gd name="connsiteY3" fmla="*/ 1250037 h 1250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1250036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1250037"/>
                    </a:lnTo>
                    <a:lnTo>
                      <a:pt x="0" y="1250037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5" name="Freeform 80">
                <a:extLst>
                  <a:ext uri="{FF2B5EF4-FFF2-40B4-BE49-F238E27FC236}">
                    <a16:creationId xmlns:a16="http://schemas.microsoft.com/office/drawing/2014/main" id="{4A51ED5A-4D40-EB0E-FCBC-42FA2A625741}"/>
                  </a:ext>
                </a:extLst>
              </p:cNvPr>
              <p:cNvSpPr/>
              <p:nvPr/>
            </p:nvSpPr>
            <p:spPr>
              <a:xfrm>
                <a:off x="8621342" y="5176521"/>
                <a:ext cx="192000" cy="1250036"/>
              </a:xfrm>
              <a:custGeom>
                <a:avLst/>
                <a:gdLst>
                  <a:gd name="connsiteX0" fmla="*/ 0 w 192000"/>
                  <a:gd name="connsiteY0" fmla="*/ 0 h 1250036"/>
                  <a:gd name="connsiteX1" fmla="*/ 192000 w 192000"/>
                  <a:gd name="connsiteY1" fmla="*/ 0 h 1250036"/>
                  <a:gd name="connsiteX2" fmla="*/ 192000 w 192000"/>
                  <a:gd name="connsiteY2" fmla="*/ 1250037 h 1250036"/>
                  <a:gd name="connsiteX3" fmla="*/ 0 w 192000"/>
                  <a:gd name="connsiteY3" fmla="*/ 1250037 h 1250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1250036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1250037"/>
                    </a:lnTo>
                    <a:lnTo>
                      <a:pt x="0" y="1250037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6" name="Freeform 81">
                <a:extLst>
                  <a:ext uri="{FF2B5EF4-FFF2-40B4-BE49-F238E27FC236}">
                    <a16:creationId xmlns:a16="http://schemas.microsoft.com/office/drawing/2014/main" id="{FE9542E3-373C-794F-0882-54CEB05E604F}"/>
                  </a:ext>
                </a:extLst>
              </p:cNvPr>
              <p:cNvSpPr/>
              <p:nvPr/>
            </p:nvSpPr>
            <p:spPr>
              <a:xfrm>
                <a:off x="4855213" y="5049598"/>
                <a:ext cx="192000" cy="126923"/>
              </a:xfrm>
              <a:custGeom>
                <a:avLst/>
                <a:gdLst>
                  <a:gd name="connsiteX0" fmla="*/ 0 w 192000"/>
                  <a:gd name="connsiteY0" fmla="*/ 0 h 126923"/>
                  <a:gd name="connsiteX1" fmla="*/ 192000 w 192000"/>
                  <a:gd name="connsiteY1" fmla="*/ 0 h 126923"/>
                  <a:gd name="connsiteX2" fmla="*/ 192000 w 192000"/>
                  <a:gd name="connsiteY2" fmla="*/ 126923 h 126923"/>
                  <a:gd name="connsiteX3" fmla="*/ 0 w 192000"/>
                  <a:gd name="connsiteY3" fmla="*/ 126923 h 126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126923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126923"/>
                    </a:lnTo>
                    <a:lnTo>
                      <a:pt x="0" y="126923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7" name="Freeform 82">
                <a:extLst>
                  <a:ext uri="{FF2B5EF4-FFF2-40B4-BE49-F238E27FC236}">
                    <a16:creationId xmlns:a16="http://schemas.microsoft.com/office/drawing/2014/main" id="{EAAC2CE3-D5DE-9CA5-BC96-AA62AEA211FB}"/>
                  </a:ext>
                </a:extLst>
              </p:cNvPr>
              <p:cNvSpPr/>
              <p:nvPr/>
            </p:nvSpPr>
            <p:spPr>
              <a:xfrm>
                <a:off x="4631426" y="5037845"/>
                <a:ext cx="192000" cy="138675"/>
              </a:xfrm>
              <a:custGeom>
                <a:avLst/>
                <a:gdLst>
                  <a:gd name="connsiteX0" fmla="*/ 0 w 192000"/>
                  <a:gd name="connsiteY0" fmla="*/ 0 h 138675"/>
                  <a:gd name="connsiteX1" fmla="*/ 192000 w 192000"/>
                  <a:gd name="connsiteY1" fmla="*/ 0 h 138675"/>
                  <a:gd name="connsiteX2" fmla="*/ 192000 w 192000"/>
                  <a:gd name="connsiteY2" fmla="*/ 138675 h 138675"/>
                  <a:gd name="connsiteX3" fmla="*/ 0 w 192000"/>
                  <a:gd name="connsiteY3" fmla="*/ 138675 h 13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138675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138675"/>
                    </a:lnTo>
                    <a:lnTo>
                      <a:pt x="0" y="138675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8" name="Freeform 83">
                <a:extLst>
                  <a:ext uri="{FF2B5EF4-FFF2-40B4-BE49-F238E27FC236}">
                    <a16:creationId xmlns:a16="http://schemas.microsoft.com/office/drawing/2014/main" id="{673AC3F6-38A1-8190-EB8F-E6C23F4B4C7A}"/>
                  </a:ext>
                </a:extLst>
              </p:cNvPr>
              <p:cNvSpPr/>
              <p:nvPr/>
            </p:nvSpPr>
            <p:spPr>
              <a:xfrm>
                <a:off x="4407638" y="5025701"/>
                <a:ext cx="192000" cy="150819"/>
              </a:xfrm>
              <a:custGeom>
                <a:avLst/>
                <a:gdLst>
                  <a:gd name="connsiteX0" fmla="*/ 0 w 192000"/>
                  <a:gd name="connsiteY0" fmla="*/ 0 h 150819"/>
                  <a:gd name="connsiteX1" fmla="*/ 192000 w 192000"/>
                  <a:gd name="connsiteY1" fmla="*/ 0 h 150819"/>
                  <a:gd name="connsiteX2" fmla="*/ 192000 w 192000"/>
                  <a:gd name="connsiteY2" fmla="*/ 150819 h 150819"/>
                  <a:gd name="connsiteX3" fmla="*/ 0 w 192000"/>
                  <a:gd name="connsiteY3" fmla="*/ 150819 h 15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00" h="150819">
                    <a:moveTo>
                      <a:pt x="0" y="0"/>
                    </a:moveTo>
                    <a:lnTo>
                      <a:pt x="192000" y="0"/>
                    </a:lnTo>
                    <a:lnTo>
                      <a:pt x="192000" y="150819"/>
                    </a:lnTo>
                    <a:lnTo>
                      <a:pt x="0" y="150819"/>
                    </a:lnTo>
                    <a:close/>
                  </a:path>
                </a:pathLst>
              </a:custGeom>
              <a:solidFill>
                <a:srgbClr val="828283"/>
              </a:solidFill>
              <a:ln w="9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9" name="Freeform 85">
                <a:extLst>
                  <a:ext uri="{FF2B5EF4-FFF2-40B4-BE49-F238E27FC236}">
                    <a16:creationId xmlns:a16="http://schemas.microsoft.com/office/drawing/2014/main" id="{24304697-F42C-E967-E876-E0CCCE454F2B}"/>
                  </a:ext>
                </a:extLst>
              </p:cNvPr>
              <p:cNvSpPr/>
              <p:nvPr/>
            </p:nvSpPr>
            <p:spPr>
              <a:xfrm>
                <a:off x="3688594" y="4926788"/>
                <a:ext cx="5186262" cy="9793"/>
              </a:xfrm>
              <a:custGeom>
                <a:avLst/>
                <a:gdLst>
                  <a:gd name="connsiteX0" fmla="*/ 5186263 w 5186262"/>
                  <a:gd name="connsiteY0" fmla="*/ 0 h 9793"/>
                  <a:gd name="connsiteX1" fmla="*/ 0 w 5186262"/>
                  <a:gd name="connsiteY1" fmla="*/ 0 h 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86262" h="9793">
                    <a:moveTo>
                      <a:pt x="518626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D8383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10" name="Freeform 84">
                <a:extLst>
                  <a:ext uri="{FF2B5EF4-FFF2-40B4-BE49-F238E27FC236}">
                    <a16:creationId xmlns:a16="http://schemas.microsoft.com/office/drawing/2014/main" id="{3E47D1A6-C54C-79E2-4997-F6236A493A67}"/>
                  </a:ext>
                </a:extLst>
              </p:cNvPr>
              <p:cNvSpPr/>
              <p:nvPr/>
            </p:nvSpPr>
            <p:spPr>
              <a:xfrm>
                <a:off x="3688594" y="5548868"/>
                <a:ext cx="5186262" cy="9793"/>
              </a:xfrm>
              <a:custGeom>
                <a:avLst/>
                <a:gdLst>
                  <a:gd name="connsiteX0" fmla="*/ 5186263 w 5186262"/>
                  <a:gd name="connsiteY0" fmla="*/ 0 h 9793"/>
                  <a:gd name="connsiteX1" fmla="*/ 0 w 5186262"/>
                  <a:gd name="connsiteY1" fmla="*/ 0 h 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86262" h="9793">
                    <a:moveTo>
                      <a:pt x="518626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221F2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11" name="Freeform 38">
                <a:extLst>
                  <a:ext uri="{FF2B5EF4-FFF2-40B4-BE49-F238E27FC236}">
                    <a16:creationId xmlns:a16="http://schemas.microsoft.com/office/drawing/2014/main" id="{2453DAC4-EE18-BFEB-C197-C33EE048BFBC}"/>
                  </a:ext>
                </a:extLst>
              </p:cNvPr>
              <p:cNvSpPr/>
              <p:nvPr/>
            </p:nvSpPr>
            <p:spPr>
              <a:xfrm>
                <a:off x="3688594" y="2674684"/>
                <a:ext cx="5186262" cy="9793"/>
              </a:xfrm>
              <a:custGeom>
                <a:avLst/>
                <a:gdLst>
                  <a:gd name="connsiteX0" fmla="*/ 5186263 w 5186262"/>
                  <a:gd name="connsiteY0" fmla="*/ 0 h 9793"/>
                  <a:gd name="connsiteX1" fmla="*/ 0 w 5186262"/>
                  <a:gd name="connsiteY1" fmla="*/ 0 h 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86262" h="9793">
                    <a:moveTo>
                      <a:pt x="518626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221F2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B0E9F1E4-A23C-50A3-9875-BC36094E6E86}"/>
                </a:ext>
              </a:extLst>
            </p:cNvPr>
            <p:cNvSpPr/>
            <p:nvPr/>
          </p:nvSpPr>
          <p:spPr>
            <a:xfrm>
              <a:off x="921449" y="854091"/>
              <a:ext cx="9810" cy="2615342"/>
            </a:xfrm>
            <a:custGeom>
              <a:avLst/>
              <a:gdLst>
                <a:gd name="connsiteX0" fmla="*/ 0 w 9810"/>
                <a:gd name="connsiteY0" fmla="*/ 0 h 2615342"/>
                <a:gd name="connsiteX1" fmla="*/ 0 w 9810"/>
                <a:gd name="connsiteY1" fmla="*/ 2615343 h 261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10" h="2615342">
                  <a:moveTo>
                    <a:pt x="0" y="0"/>
                  </a:moveTo>
                  <a:lnTo>
                    <a:pt x="0" y="2615343"/>
                  </a:lnTo>
                </a:path>
              </a:pathLst>
            </a:custGeom>
            <a:ln w="12700" cap="flat">
              <a:solidFill>
                <a:srgbClr val="22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381315FA-6E95-4C14-2BA2-64914DF3B0EC}"/>
                </a:ext>
              </a:extLst>
            </p:cNvPr>
            <p:cNvSpPr/>
            <p:nvPr/>
          </p:nvSpPr>
          <p:spPr>
            <a:xfrm>
              <a:off x="866606" y="3404601"/>
              <a:ext cx="56020" cy="9793"/>
            </a:xfrm>
            <a:custGeom>
              <a:avLst/>
              <a:gdLst>
                <a:gd name="connsiteX0" fmla="*/ 0 w 56020"/>
                <a:gd name="connsiteY0" fmla="*/ 0 h 9793"/>
                <a:gd name="connsiteX1" fmla="*/ 56021 w 56020"/>
                <a:gd name="connsiteY1" fmla="*/ 0 h 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20" h="9793">
                  <a:moveTo>
                    <a:pt x="0" y="0"/>
                  </a:moveTo>
                  <a:lnTo>
                    <a:pt x="56021" y="0"/>
                  </a:lnTo>
                </a:path>
              </a:pathLst>
            </a:custGeom>
            <a:ln w="12700" cap="flat">
              <a:solidFill>
                <a:srgbClr val="22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0E30D8A9-F132-E86B-BE0D-8A5B676E9881}"/>
                </a:ext>
              </a:extLst>
            </p:cNvPr>
            <p:cNvSpPr/>
            <p:nvPr/>
          </p:nvSpPr>
          <p:spPr>
            <a:xfrm>
              <a:off x="866606" y="3154966"/>
              <a:ext cx="56020" cy="9793"/>
            </a:xfrm>
            <a:custGeom>
              <a:avLst/>
              <a:gdLst>
                <a:gd name="connsiteX0" fmla="*/ 0 w 56020"/>
                <a:gd name="connsiteY0" fmla="*/ 0 h 9793"/>
                <a:gd name="connsiteX1" fmla="*/ 56021 w 56020"/>
                <a:gd name="connsiteY1" fmla="*/ 0 h 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20" h="9793">
                  <a:moveTo>
                    <a:pt x="0" y="0"/>
                  </a:moveTo>
                  <a:lnTo>
                    <a:pt x="56021" y="0"/>
                  </a:lnTo>
                </a:path>
              </a:pathLst>
            </a:custGeom>
            <a:ln w="12700" cap="flat">
              <a:solidFill>
                <a:srgbClr val="22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9" name="Freeform 90">
              <a:extLst>
                <a:ext uri="{FF2B5EF4-FFF2-40B4-BE49-F238E27FC236}">
                  <a16:creationId xmlns:a16="http://schemas.microsoft.com/office/drawing/2014/main" id="{34E8D743-F29C-0E4A-51B0-F711B31B83D0}"/>
                </a:ext>
              </a:extLst>
            </p:cNvPr>
            <p:cNvSpPr/>
            <p:nvPr/>
          </p:nvSpPr>
          <p:spPr>
            <a:xfrm>
              <a:off x="866606" y="2908954"/>
              <a:ext cx="56020" cy="9793"/>
            </a:xfrm>
            <a:custGeom>
              <a:avLst/>
              <a:gdLst>
                <a:gd name="connsiteX0" fmla="*/ 0 w 56020"/>
                <a:gd name="connsiteY0" fmla="*/ 0 h 9793"/>
                <a:gd name="connsiteX1" fmla="*/ 56021 w 56020"/>
                <a:gd name="connsiteY1" fmla="*/ 0 h 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20" h="9793">
                  <a:moveTo>
                    <a:pt x="0" y="0"/>
                  </a:moveTo>
                  <a:lnTo>
                    <a:pt x="56021" y="0"/>
                  </a:lnTo>
                </a:path>
              </a:pathLst>
            </a:custGeom>
            <a:ln w="12700" cap="flat">
              <a:solidFill>
                <a:srgbClr val="22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A59AD027-04F0-4497-A286-3645AA55C566}"/>
                </a:ext>
              </a:extLst>
            </p:cNvPr>
            <p:cNvSpPr/>
            <p:nvPr/>
          </p:nvSpPr>
          <p:spPr>
            <a:xfrm>
              <a:off x="866606" y="2659221"/>
              <a:ext cx="56020" cy="9793"/>
            </a:xfrm>
            <a:custGeom>
              <a:avLst/>
              <a:gdLst>
                <a:gd name="connsiteX0" fmla="*/ 0 w 56020"/>
                <a:gd name="connsiteY0" fmla="*/ 0 h 9793"/>
                <a:gd name="connsiteX1" fmla="*/ 56021 w 56020"/>
                <a:gd name="connsiteY1" fmla="*/ 0 h 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20" h="9793">
                  <a:moveTo>
                    <a:pt x="0" y="0"/>
                  </a:moveTo>
                  <a:lnTo>
                    <a:pt x="56021" y="0"/>
                  </a:lnTo>
                </a:path>
              </a:pathLst>
            </a:custGeom>
            <a:ln w="12700" cap="flat">
              <a:solidFill>
                <a:srgbClr val="22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1" name="Freeform 92">
              <a:extLst>
                <a:ext uri="{FF2B5EF4-FFF2-40B4-BE49-F238E27FC236}">
                  <a16:creationId xmlns:a16="http://schemas.microsoft.com/office/drawing/2014/main" id="{9569924D-AB6D-FCB0-0CF8-C8D1635344B1}"/>
                </a:ext>
              </a:extLst>
            </p:cNvPr>
            <p:cNvSpPr/>
            <p:nvPr/>
          </p:nvSpPr>
          <p:spPr>
            <a:xfrm>
              <a:off x="866606" y="2405276"/>
              <a:ext cx="56020" cy="9793"/>
            </a:xfrm>
            <a:custGeom>
              <a:avLst/>
              <a:gdLst>
                <a:gd name="connsiteX0" fmla="*/ 0 w 56020"/>
                <a:gd name="connsiteY0" fmla="*/ 0 h 9793"/>
                <a:gd name="connsiteX1" fmla="*/ 56021 w 56020"/>
                <a:gd name="connsiteY1" fmla="*/ 0 h 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20" h="9793">
                  <a:moveTo>
                    <a:pt x="0" y="0"/>
                  </a:moveTo>
                  <a:lnTo>
                    <a:pt x="56021" y="0"/>
                  </a:lnTo>
                </a:path>
              </a:pathLst>
            </a:custGeom>
            <a:ln w="12700" cap="flat">
              <a:solidFill>
                <a:srgbClr val="22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2" name="Freeform 93">
              <a:extLst>
                <a:ext uri="{FF2B5EF4-FFF2-40B4-BE49-F238E27FC236}">
                  <a16:creationId xmlns:a16="http://schemas.microsoft.com/office/drawing/2014/main" id="{2B88C70F-6207-6BBE-E8A0-58F73CF3D7CB}"/>
                </a:ext>
              </a:extLst>
            </p:cNvPr>
            <p:cNvSpPr/>
            <p:nvPr/>
          </p:nvSpPr>
          <p:spPr>
            <a:xfrm>
              <a:off x="866606" y="2159363"/>
              <a:ext cx="56020" cy="9793"/>
            </a:xfrm>
            <a:custGeom>
              <a:avLst/>
              <a:gdLst>
                <a:gd name="connsiteX0" fmla="*/ 0 w 56020"/>
                <a:gd name="connsiteY0" fmla="*/ 0 h 9793"/>
                <a:gd name="connsiteX1" fmla="*/ 56021 w 56020"/>
                <a:gd name="connsiteY1" fmla="*/ 0 h 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20" h="9793">
                  <a:moveTo>
                    <a:pt x="0" y="0"/>
                  </a:moveTo>
                  <a:lnTo>
                    <a:pt x="56021" y="0"/>
                  </a:lnTo>
                </a:path>
              </a:pathLst>
            </a:custGeom>
            <a:ln w="12700" cap="flat">
              <a:solidFill>
                <a:srgbClr val="22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3" name="Freeform 94">
              <a:extLst>
                <a:ext uri="{FF2B5EF4-FFF2-40B4-BE49-F238E27FC236}">
                  <a16:creationId xmlns:a16="http://schemas.microsoft.com/office/drawing/2014/main" id="{B31431F4-423B-2087-0222-19772C15C6BE}"/>
                </a:ext>
              </a:extLst>
            </p:cNvPr>
            <p:cNvSpPr/>
            <p:nvPr/>
          </p:nvSpPr>
          <p:spPr>
            <a:xfrm>
              <a:off x="866606" y="1909531"/>
              <a:ext cx="56020" cy="9793"/>
            </a:xfrm>
            <a:custGeom>
              <a:avLst/>
              <a:gdLst>
                <a:gd name="connsiteX0" fmla="*/ 0 w 56020"/>
                <a:gd name="connsiteY0" fmla="*/ 0 h 9793"/>
                <a:gd name="connsiteX1" fmla="*/ 56021 w 56020"/>
                <a:gd name="connsiteY1" fmla="*/ 0 h 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20" h="9793">
                  <a:moveTo>
                    <a:pt x="0" y="0"/>
                  </a:moveTo>
                  <a:lnTo>
                    <a:pt x="56021" y="0"/>
                  </a:lnTo>
                </a:path>
              </a:pathLst>
            </a:custGeom>
            <a:ln w="12700" cap="flat">
              <a:solidFill>
                <a:srgbClr val="22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4" name="Freeform 95">
              <a:extLst>
                <a:ext uri="{FF2B5EF4-FFF2-40B4-BE49-F238E27FC236}">
                  <a16:creationId xmlns:a16="http://schemas.microsoft.com/office/drawing/2014/main" id="{9DA20EDE-B47B-2FAA-87CE-F6E634D79A33}"/>
                </a:ext>
              </a:extLst>
            </p:cNvPr>
            <p:cNvSpPr/>
            <p:nvPr/>
          </p:nvSpPr>
          <p:spPr>
            <a:xfrm>
              <a:off x="866606" y="1663324"/>
              <a:ext cx="56020" cy="9793"/>
            </a:xfrm>
            <a:custGeom>
              <a:avLst/>
              <a:gdLst>
                <a:gd name="connsiteX0" fmla="*/ 0 w 56020"/>
                <a:gd name="connsiteY0" fmla="*/ 0 h 9793"/>
                <a:gd name="connsiteX1" fmla="*/ 56021 w 56020"/>
                <a:gd name="connsiteY1" fmla="*/ 0 h 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20" h="9793">
                  <a:moveTo>
                    <a:pt x="0" y="0"/>
                  </a:moveTo>
                  <a:lnTo>
                    <a:pt x="56021" y="0"/>
                  </a:lnTo>
                </a:path>
              </a:pathLst>
            </a:custGeom>
            <a:ln w="12700" cap="flat">
              <a:solidFill>
                <a:srgbClr val="22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5" name="Freeform 96">
              <a:extLst>
                <a:ext uri="{FF2B5EF4-FFF2-40B4-BE49-F238E27FC236}">
                  <a16:creationId xmlns:a16="http://schemas.microsoft.com/office/drawing/2014/main" id="{686214D0-2B4D-4F9D-4754-020567EF464F}"/>
                </a:ext>
              </a:extLst>
            </p:cNvPr>
            <p:cNvSpPr/>
            <p:nvPr/>
          </p:nvSpPr>
          <p:spPr>
            <a:xfrm>
              <a:off x="866606" y="1413591"/>
              <a:ext cx="56020" cy="9793"/>
            </a:xfrm>
            <a:custGeom>
              <a:avLst/>
              <a:gdLst>
                <a:gd name="connsiteX0" fmla="*/ 0 w 56020"/>
                <a:gd name="connsiteY0" fmla="*/ 0 h 9793"/>
                <a:gd name="connsiteX1" fmla="*/ 56021 w 56020"/>
                <a:gd name="connsiteY1" fmla="*/ 0 h 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20" h="9793">
                  <a:moveTo>
                    <a:pt x="0" y="0"/>
                  </a:moveTo>
                  <a:lnTo>
                    <a:pt x="56021" y="0"/>
                  </a:lnTo>
                </a:path>
              </a:pathLst>
            </a:custGeom>
            <a:ln w="12700" cap="flat">
              <a:solidFill>
                <a:srgbClr val="22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6" name="Freeform 97">
              <a:extLst>
                <a:ext uri="{FF2B5EF4-FFF2-40B4-BE49-F238E27FC236}">
                  <a16:creationId xmlns:a16="http://schemas.microsoft.com/office/drawing/2014/main" id="{548EC3B6-A819-5486-FE91-0ED2BA8DBB30}"/>
                </a:ext>
              </a:extLst>
            </p:cNvPr>
            <p:cNvSpPr/>
            <p:nvPr/>
          </p:nvSpPr>
          <p:spPr>
            <a:xfrm>
              <a:off x="866606" y="1159646"/>
              <a:ext cx="56020" cy="9793"/>
            </a:xfrm>
            <a:custGeom>
              <a:avLst/>
              <a:gdLst>
                <a:gd name="connsiteX0" fmla="*/ 0 w 56020"/>
                <a:gd name="connsiteY0" fmla="*/ 0 h 9793"/>
                <a:gd name="connsiteX1" fmla="*/ 56021 w 56020"/>
                <a:gd name="connsiteY1" fmla="*/ 0 h 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20" h="9793">
                  <a:moveTo>
                    <a:pt x="0" y="0"/>
                  </a:moveTo>
                  <a:lnTo>
                    <a:pt x="56021" y="0"/>
                  </a:lnTo>
                </a:path>
              </a:pathLst>
            </a:custGeom>
            <a:ln w="12700" cap="flat">
              <a:solidFill>
                <a:srgbClr val="22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7" name="Freeform 98">
              <a:extLst>
                <a:ext uri="{FF2B5EF4-FFF2-40B4-BE49-F238E27FC236}">
                  <a16:creationId xmlns:a16="http://schemas.microsoft.com/office/drawing/2014/main" id="{EC564191-0140-8F6E-7472-21FD8C8AC18D}"/>
                </a:ext>
              </a:extLst>
            </p:cNvPr>
            <p:cNvSpPr/>
            <p:nvPr/>
          </p:nvSpPr>
          <p:spPr>
            <a:xfrm>
              <a:off x="866606" y="913733"/>
              <a:ext cx="56020" cy="9793"/>
            </a:xfrm>
            <a:custGeom>
              <a:avLst/>
              <a:gdLst>
                <a:gd name="connsiteX0" fmla="*/ 0 w 56020"/>
                <a:gd name="connsiteY0" fmla="*/ 0 h 9793"/>
                <a:gd name="connsiteX1" fmla="*/ 56021 w 56020"/>
                <a:gd name="connsiteY1" fmla="*/ 0 h 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20" h="9793">
                  <a:moveTo>
                    <a:pt x="0" y="0"/>
                  </a:moveTo>
                  <a:lnTo>
                    <a:pt x="56021" y="0"/>
                  </a:lnTo>
                </a:path>
              </a:pathLst>
            </a:custGeom>
            <a:ln w="12700" cap="flat">
              <a:solidFill>
                <a:srgbClr val="22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8" name="Freeform 99">
              <a:extLst>
                <a:ext uri="{FF2B5EF4-FFF2-40B4-BE49-F238E27FC236}">
                  <a16:creationId xmlns:a16="http://schemas.microsoft.com/office/drawing/2014/main" id="{94E68091-7D8E-E924-5FA2-4587CD654DF8}"/>
                </a:ext>
              </a:extLst>
            </p:cNvPr>
            <p:cNvSpPr/>
            <p:nvPr/>
          </p:nvSpPr>
          <p:spPr>
            <a:xfrm>
              <a:off x="922627" y="2159363"/>
              <a:ext cx="5186361" cy="9793"/>
            </a:xfrm>
            <a:custGeom>
              <a:avLst/>
              <a:gdLst>
                <a:gd name="connsiteX0" fmla="*/ 5186361 w 5186361"/>
                <a:gd name="connsiteY0" fmla="*/ 0 h 9793"/>
                <a:gd name="connsiteX1" fmla="*/ 0 w 5186361"/>
                <a:gd name="connsiteY1" fmla="*/ 0 h 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86361" h="9793">
                  <a:moveTo>
                    <a:pt x="5186361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22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111">
              <a:extLst>
                <a:ext uri="{FF2B5EF4-FFF2-40B4-BE49-F238E27FC236}">
                  <a16:creationId xmlns:a16="http://schemas.microsoft.com/office/drawing/2014/main" id="{50A47108-40D8-A514-49B2-F133E914AC2A}"/>
                </a:ext>
              </a:extLst>
            </p:cNvPr>
            <p:cNvSpPr/>
            <p:nvPr/>
          </p:nvSpPr>
          <p:spPr>
            <a:xfrm>
              <a:off x="922627" y="5033449"/>
              <a:ext cx="5186361" cy="9793"/>
            </a:xfrm>
            <a:custGeom>
              <a:avLst/>
              <a:gdLst>
                <a:gd name="connsiteX0" fmla="*/ 5186361 w 5186361"/>
                <a:gd name="connsiteY0" fmla="*/ 0 h 9793"/>
                <a:gd name="connsiteX1" fmla="*/ 0 w 5186361"/>
                <a:gd name="connsiteY1" fmla="*/ 0 h 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86361" h="9793">
                  <a:moveTo>
                    <a:pt x="5186361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22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79E1AE0-5596-0877-2B46-1C831BAEC951}"/>
                </a:ext>
              </a:extLst>
            </p:cNvPr>
            <p:cNvGrpSpPr/>
            <p:nvPr/>
          </p:nvGrpSpPr>
          <p:grpSpPr>
            <a:xfrm>
              <a:off x="358782" y="3680141"/>
              <a:ext cx="566929" cy="2810255"/>
              <a:chOff x="3114917" y="4187005"/>
              <a:chExt cx="566929" cy="2810255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D1BCCB1-3884-E41E-CC05-224A56027BF6}"/>
                  </a:ext>
                </a:extLst>
              </p:cNvPr>
              <p:cNvSpPr txBox="1"/>
              <p:nvPr/>
            </p:nvSpPr>
            <p:spPr>
              <a:xfrm>
                <a:off x="3114917" y="6677872"/>
                <a:ext cx="555698" cy="319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75" dirty="0">
                    <a:solidFill>
                      <a:srgbClr val="221F20"/>
                    </a:solidFill>
                    <a:latin typeface="Arial"/>
                    <a:cs typeface="Arial"/>
                    <a:sym typeface="Arial"/>
                    <a:rtl val="0"/>
                  </a:rPr>
                  <a:t>-100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ABB221C-4745-EADB-BB1D-BD5B2F143CB2}"/>
                  </a:ext>
                </a:extLst>
              </p:cNvPr>
              <p:cNvSpPr txBox="1"/>
              <p:nvPr/>
            </p:nvSpPr>
            <p:spPr>
              <a:xfrm>
                <a:off x="3189606" y="6428336"/>
                <a:ext cx="481008" cy="319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75" dirty="0">
                    <a:solidFill>
                      <a:srgbClr val="221F20"/>
                    </a:solidFill>
                    <a:latin typeface="Arial"/>
                    <a:cs typeface="Arial"/>
                    <a:sym typeface="Arial"/>
                    <a:rtl val="0"/>
                  </a:rPr>
                  <a:t>-80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1A698D5-9E33-EA91-DEED-6921FF7E353B}"/>
                  </a:ext>
                </a:extLst>
              </p:cNvPr>
              <p:cNvSpPr txBox="1"/>
              <p:nvPr/>
            </p:nvSpPr>
            <p:spPr>
              <a:xfrm>
                <a:off x="3189606" y="6182323"/>
                <a:ext cx="481008" cy="319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75">
                    <a:solidFill>
                      <a:srgbClr val="221F20"/>
                    </a:solidFill>
                    <a:latin typeface="Arial"/>
                    <a:cs typeface="Arial"/>
                    <a:sym typeface="Arial"/>
                    <a:rtl val="0"/>
                  </a:rPr>
                  <a:t>-60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362ED40-00D3-8E1E-7225-3DABD135CA76}"/>
                  </a:ext>
                </a:extLst>
              </p:cNvPr>
              <p:cNvSpPr txBox="1"/>
              <p:nvPr/>
            </p:nvSpPr>
            <p:spPr>
              <a:xfrm>
                <a:off x="3189606" y="5932591"/>
                <a:ext cx="481008" cy="319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75">
                    <a:solidFill>
                      <a:srgbClr val="221F20"/>
                    </a:solidFill>
                    <a:latin typeface="Arial"/>
                    <a:cs typeface="Arial"/>
                    <a:sym typeface="Arial"/>
                    <a:rtl val="0"/>
                  </a:rPr>
                  <a:t>-40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2C1F540-1590-5655-0883-AB75A4992961}"/>
                  </a:ext>
                </a:extLst>
              </p:cNvPr>
              <p:cNvSpPr txBox="1"/>
              <p:nvPr/>
            </p:nvSpPr>
            <p:spPr>
              <a:xfrm>
                <a:off x="3189606" y="5678645"/>
                <a:ext cx="481008" cy="319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75">
                    <a:solidFill>
                      <a:srgbClr val="221F20"/>
                    </a:solidFill>
                    <a:latin typeface="Arial"/>
                    <a:cs typeface="Arial"/>
                    <a:sym typeface="Arial"/>
                    <a:rtl val="0"/>
                  </a:rPr>
                  <a:t>-20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0906BBB-F075-C5D8-E684-4AC7F42D723E}"/>
                  </a:ext>
                </a:extLst>
              </p:cNvPr>
              <p:cNvSpPr txBox="1"/>
              <p:nvPr/>
            </p:nvSpPr>
            <p:spPr>
              <a:xfrm>
                <a:off x="3309112" y="5432634"/>
                <a:ext cx="361502" cy="319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75">
                    <a:solidFill>
                      <a:srgbClr val="221F20"/>
                    </a:solidFill>
                    <a:latin typeface="Arial"/>
                    <a:cs typeface="Arial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AD43228-1864-31A0-B5D6-4E381DE9293C}"/>
                  </a:ext>
                </a:extLst>
              </p:cNvPr>
              <p:cNvSpPr txBox="1"/>
              <p:nvPr/>
            </p:nvSpPr>
            <p:spPr>
              <a:xfrm>
                <a:off x="3234420" y="5182901"/>
                <a:ext cx="436194" cy="319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75">
                    <a:solidFill>
                      <a:srgbClr val="221F20"/>
                    </a:solidFill>
                    <a:latin typeface="Arial"/>
                    <a:cs typeface="Arial"/>
                    <a:sym typeface="Arial"/>
                    <a:rtl val="0"/>
                  </a:rPr>
                  <a:t>20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242C8F9-8BDC-7F76-369B-A73982CB584F}"/>
                  </a:ext>
                </a:extLst>
              </p:cNvPr>
              <p:cNvSpPr txBox="1"/>
              <p:nvPr/>
            </p:nvSpPr>
            <p:spPr>
              <a:xfrm>
                <a:off x="3234420" y="4936694"/>
                <a:ext cx="436194" cy="319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75">
                    <a:solidFill>
                      <a:srgbClr val="221F20"/>
                    </a:solidFill>
                    <a:latin typeface="Arial"/>
                    <a:cs typeface="Arial"/>
                    <a:sym typeface="Arial"/>
                    <a:rtl val="0"/>
                  </a:rPr>
                  <a:t>40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0C2F47A-2295-052D-7440-C5DC0492B1DC}"/>
                  </a:ext>
                </a:extLst>
              </p:cNvPr>
              <p:cNvSpPr txBox="1"/>
              <p:nvPr/>
            </p:nvSpPr>
            <p:spPr>
              <a:xfrm>
                <a:off x="3234420" y="4686863"/>
                <a:ext cx="436194" cy="319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75">
                    <a:solidFill>
                      <a:srgbClr val="221F20"/>
                    </a:solidFill>
                    <a:latin typeface="Arial"/>
                    <a:cs typeface="Arial"/>
                    <a:sym typeface="Arial"/>
                    <a:rtl val="0"/>
                  </a:rPr>
                  <a:t>60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D308EFE-17E5-4CC6-E7B8-4B5907E67BEE}"/>
                  </a:ext>
                </a:extLst>
              </p:cNvPr>
              <p:cNvSpPr txBox="1"/>
              <p:nvPr/>
            </p:nvSpPr>
            <p:spPr>
              <a:xfrm>
                <a:off x="3234420" y="4433016"/>
                <a:ext cx="436194" cy="319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75">
                    <a:solidFill>
                      <a:srgbClr val="221F20"/>
                    </a:solidFill>
                    <a:latin typeface="Arial"/>
                    <a:cs typeface="Arial"/>
                    <a:sym typeface="Arial"/>
                    <a:rtl val="0"/>
                  </a:rPr>
                  <a:t>80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B57D190-A0D7-2842-E65F-44DB9527DBC1}"/>
                  </a:ext>
                </a:extLst>
              </p:cNvPr>
              <p:cNvSpPr txBox="1"/>
              <p:nvPr/>
            </p:nvSpPr>
            <p:spPr>
              <a:xfrm>
                <a:off x="3159733" y="4187005"/>
                <a:ext cx="510883" cy="319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75" dirty="0">
                    <a:solidFill>
                      <a:srgbClr val="221F20"/>
                    </a:solidFill>
                    <a:latin typeface="Arial"/>
                    <a:cs typeface="Arial"/>
                    <a:sym typeface="Arial"/>
                    <a:rtl val="0"/>
                  </a:rPr>
                  <a:t>100</a:t>
                </a:r>
              </a:p>
            </p:txBody>
          </p:sp>
          <p:sp>
            <p:nvSpPr>
              <p:cNvPr id="52" name="Freeform 87">
                <a:extLst>
                  <a:ext uri="{FF2B5EF4-FFF2-40B4-BE49-F238E27FC236}">
                    <a16:creationId xmlns:a16="http://schemas.microsoft.com/office/drawing/2014/main" id="{795517B7-70C6-2805-55BB-A0E021CF4D8D}"/>
                  </a:ext>
                </a:extLst>
              </p:cNvPr>
              <p:cNvSpPr/>
              <p:nvPr/>
            </p:nvSpPr>
            <p:spPr>
              <a:xfrm>
                <a:off x="3672036" y="4233313"/>
                <a:ext cx="9810" cy="2615342"/>
              </a:xfrm>
              <a:custGeom>
                <a:avLst/>
                <a:gdLst>
                  <a:gd name="connsiteX0" fmla="*/ 0 w 9810"/>
                  <a:gd name="connsiteY0" fmla="*/ 0 h 2615342"/>
                  <a:gd name="connsiteX1" fmla="*/ 0 w 9810"/>
                  <a:gd name="connsiteY1" fmla="*/ 2615343 h 26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10" h="2615342">
                    <a:moveTo>
                      <a:pt x="0" y="0"/>
                    </a:moveTo>
                    <a:lnTo>
                      <a:pt x="0" y="2615343"/>
                    </a:lnTo>
                  </a:path>
                </a:pathLst>
              </a:custGeom>
              <a:ln w="12700" cap="flat">
                <a:solidFill>
                  <a:srgbClr val="221F2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53" name="Freeform 88">
                <a:extLst>
                  <a:ext uri="{FF2B5EF4-FFF2-40B4-BE49-F238E27FC236}">
                    <a16:creationId xmlns:a16="http://schemas.microsoft.com/office/drawing/2014/main" id="{D9FDD080-42B5-FE7F-D43E-884893E366FA}"/>
                  </a:ext>
                </a:extLst>
              </p:cNvPr>
              <p:cNvSpPr/>
              <p:nvPr/>
            </p:nvSpPr>
            <p:spPr>
              <a:xfrm>
                <a:off x="3617193" y="6783823"/>
                <a:ext cx="56020" cy="9793"/>
              </a:xfrm>
              <a:custGeom>
                <a:avLst/>
                <a:gdLst>
                  <a:gd name="connsiteX0" fmla="*/ 0 w 56020"/>
                  <a:gd name="connsiteY0" fmla="*/ 0 h 9793"/>
                  <a:gd name="connsiteX1" fmla="*/ 56021 w 56020"/>
                  <a:gd name="connsiteY1" fmla="*/ 0 h 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20" h="9793">
                    <a:moveTo>
                      <a:pt x="0" y="0"/>
                    </a:moveTo>
                    <a:lnTo>
                      <a:pt x="56021" y="0"/>
                    </a:lnTo>
                  </a:path>
                </a:pathLst>
              </a:custGeom>
              <a:ln w="12700" cap="flat">
                <a:solidFill>
                  <a:srgbClr val="221F2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54" name="Freeform 89">
                <a:extLst>
                  <a:ext uri="{FF2B5EF4-FFF2-40B4-BE49-F238E27FC236}">
                    <a16:creationId xmlns:a16="http://schemas.microsoft.com/office/drawing/2014/main" id="{A2A22E72-987C-CCBE-65F2-8AC00AA1B052}"/>
                  </a:ext>
                </a:extLst>
              </p:cNvPr>
              <p:cNvSpPr/>
              <p:nvPr/>
            </p:nvSpPr>
            <p:spPr>
              <a:xfrm>
                <a:off x="3617193" y="6534188"/>
                <a:ext cx="56020" cy="9793"/>
              </a:xfrm>
              <a:custGeom>
                <a:avLst/>
                <a:gdLst>
                  <a:gd name="connsiteX0" fmla="*/ 0 w 56020"/>
                  <a:gd name="connsiteY0" fmla="*/ 0 h 9793"/>
                  <a:gd name="connsiteX1" fmla="*/ 56021 w 56020"/>
                  <a:gd name="connsiteY1" fmla="*/ 0 h 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20" h="9793">
                    <a:moveTo>
                      <a:pt x="0" y="0"/>
                    </a:moveTo>
                    <a:lnTo>
                      <a:pt x="56021" y="0"/>
                    </a:lnTo>
                  </a:path>
                </a:pathLst>
              </a:custGeom>
              <a:ln w="12700" cap="flat">
                <a:solidFill>
                  <a:srgbClr val="221F2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55" name="Freeform 90">
                <a:extLst>
                  <a:ext uri="{FF2B5EF4-FFF2-40B4-BE49-F238E27FC236}">
                    <a16:creationId xmlns:a16="http://schemas.microsoft.com/office/drawing/2014/main" id="{B07BE3B2-32AC-FE88-60EB-C24DA2A4053B}"/>
                  </a:ext>
                </a:extLst>
              </p:cNvPr>
              <p:cNvSpPr/>
              <p:nvPr/>
            </p:nvSpPr>
            <p:spPr>
              <a:xfrm>
                <a:off x="3617193" y="6288176"/>
                <a:ext cx="56020" cy="9793"/>
              </a:xfrm>
              <a:custGeom>
                <a:avLst/>
                <a:gdLst>
                  <a:gd name="connsiteX0" fmla="*/ 0 w 56020"/>
                  <a:gd name="connsiteY0" fmla="*/ 0 h 9793"/>
                  <a:gd name="connsiteX1" fmla="*/ 56021 w 56020"/>
                  <a:gd name="connsiteY1" fmla="*/ 0 h 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20" h="9793">
                    <a:moveTo>
                      <a:pt x="0" y="0"/>
                    </a:moveTo>
                    <a:lnTo>
                      <a:pt x="56021" y="0"/>
                    </a:lnTo>
                  </a:path>
                </a:pathLst>
              </a:custGeom>
              <a:ln w="12700" cap="flat">
                <a:solidFill>
                  <a:srgbClr val="221F2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56" name="Freeform 91">
                <a:extLst>
                  <a:ext uri="{FF2B5EF4-FFF2-40B4-BE49-F238E27FC236}">
                    <a16:creationId xmlns:a16="http://schemas.microsoft.com/office/drawing/2014/main" id="{0D3A1FA4-6B3A-B68C-7417-5502F11AE36D}"/>
                  </a:ext>
                </a:extLst>
              </p:cNvPr>
              <p:cNvSpPr/>
              <p:nvPr/>
            </p:nvSpPr>
            <p:spPr>
              <a:xfrm>
                <a:off x="3617193" y="6038443"/>
                <a:ext cx="56020" cy="9793"/>
              </a:xfrm>
              <a:custGeom>
                <a:avLst/>
                <a:gdLst>
                  <a:gd name="connsiteX0" fmla="*/ 0 w 56020"/>
                  <a:gd name="connsiteY0" fmla="*/ 0 h 9793"/>
                  <a:gd name="connsiteX1" fmla="*/ 56021 w 56020"/>
                  <a:gd name="connsiteY1" fmla="*/ 0 h 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20" h="9793">
                    <a:moveTo>
                      <a:pt x="0" y="0"/>
                    </a:moveTo>
                    <a:lnTo>
                      <a:pt x="56021" y="0"/>
                    </a:lnTo>
                  </a:path>
                </a:pathLst>
              </a:custGeom>
              <a:ln w="12700" cap="flat">
                <a:solidFill>
                  <a:srgbClr val="221F2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57" name="Freeform 92">
                <a:extLst>
                  <a:ext uri="{FF2B5EF4-FFF2-40B4-BE49-F238E27FC236}">
                    <a16:creationId xmlns:a16="http://schemas.microsoft.com/office/drawing/2014/main" id="{9E461F53-E866-A8FF-F281-30D62779CEEF}"/>
                  </a:ext>
                </a:extLst>
              </p:cNvPr>
              <p:cNvSpPr/>
              <p:nvPr/>
            </p:nvSpPr>
            <p:spPr>
              <a:xfrm>
                <a:off x="3617193" y="5784498"/>
                <a:ext cx="56020" cy="9793"/>
              </a:xfrm>
              <a:custGeom>
                <a:avLst/>
                <a:gdLst>
                  <a:gd name="connsiteX0" fmla="*/ 0 w 56020"/>
                  <a:gd name="connsiteY0" fmla="*/ 0 h 9793"/>
                  <a:gd name="connsiteX1" fmla="*/ 56021 w 56020"/>
                  <a:gd name="connsiteY1" fmla="*/ 0 h 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20" h="9793">
                    <a:moveTo>
                      <a:pt x="0" y="0"/>
                    </a:moveTo>
                    <a:lnTo>
                      <a:pt x="56021" y="0"/>
                    </a:lnTo>
                  </a:path>
                </a:pathLst>
              </a:custGeom>
              <a:ln w="12700" cap="flat">
                <a:solidFill>
                  <a:srgbClr val="221F2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58" name="Freeform 93">
                <a:extLst>
                  <a:ext uri="{FF2B5EF4-FFF2-40B4-BE49-F238E27FC236}">
                    <a16:creationId xmlns:a16="http://schemas.microsoft.com/office/drawing/2014/main" id="{6CE172BF-CC87-7417-40AF-A9300E9C1EC3}"/>
                  </a:ext>
                </a:extLst>
              </p:cNvPr>
              <p:cNvSpPr/>
              <p:nvPr/>
            </p:nvSpPr>
            <p:spPr>
              <a:xfrm>
                <a:off x="3617193" y="5538585"/>
                <a:ext cx="56020" cy="9793"/>
              </a:xfrm>
              <a:custGeom>
                <a:avLst/>
                <a:gdLst>
                  <a:gd name="connsiteX0" fmla="*/ 0 w 56020"/>
                  <a:gd name="connsiteY0" fmla="*/ 0 h 9793"/>
                  <a:gd name="connsiteX1" fmla="*/ 56021 w 56020"/>
                  <a:gd name="connsiteY1" fmla="*/ 0 h 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20" h="9793">
                    <a:moveTo>
                      <a:pt x="0" y="0"/>
                    </a:moveTo>
                    <a:lnTo>
                      <a:pt x="56021" y="0"/>
                    </a:lnTo>
                  </a:path>
                </a:pathLst>
              </a:custGeom>
              <a:ln w="12700" cap="flat">
                <a:solidFill>
                  <a:srgbClr val="221F2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59" name="Freeform 94">
                <a:extLst>
                  <a:ext uri="{FF2B5EF4-FFF2-40B4-BE49-F238E27FC236}">
                    <a16:creationId xmlns:a16="http://schemas.microsoft.com/office/drawing/2014/main" id="{F043FEA1-4829-6A06-C161-A33F913C4623}"/>
                  </a:ext>
                </a:extLst>
              </p:cNvPr>
              <p:cNvSpPr/>
              <p:nvPr/>
            </p:nvSpPr>
            <p:spPr>
              <a:xfrm>
                <a:off x="3617193" y="5288753"/>
                <a:ext cx="56020" cy="9793"/>
              </a:xfrm>
              <a:custGeom>
                <a:avLst/>
                <a:gdLst>
                  <a:gd name="connsiteX0" fmla="*/ 0 w 56020"/>
                  <a:gd name="connsiteY0" fmla="*/ 0 h 9793"/>
                  <a:gd name="connsiteX1" fmla="*/ 56021 w 56020"/>
                  <a:gd name="connsiteY1" fmla="*/ 0 h 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20" h="9793">
                    <a:moveTo>
                      <a:pt x="0" y="0"/>
                    </a:moveTo>
                    <a:lnTo>
                      <a:pt x="56021" y="0"/>
                    </a:lnTo>
                  </a:path>
                </a:pathLst>
              </a:custGeom>
              <a:ln w="12700" cap="flat">
                <a:solidFill>
                  <a:srgbClr val="221F2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0" name="Freeform 95">
                <a:extLst>
                  <a:ext uri="{FF2B5EF4-FFF2-40B4-BE49-F238E27FC236}">
                    <a16:creationId xmlns:a16="http://schemas.microsoft.com/office/drawing/2014/main" id="{E4761BE3-9FC1-66FB-830B-4C8A081275C7}"/>
                  </a:ext>
                </a:extLst>
              </p:cNvPr>
              <p:cNvSpPr/>
              <p:nvPr/>
            </p:nvSpPr>
            <p:spPr>
              <a:xfrm>
                <a:off x="3617193" y="5042546"/>
                <a:ext cx="56020" cy="9793"/>
              </a:xfrm>
              <a:custGeom>
                <a:avLst/>
                <a:gdLst>
                  <a:gd name="connsiteX0" fmla="*/ 0 w 56020"/>
                  <a:gd name="connsiteY0" fmla="*/ 0 h 9793"/>
                  <a:gd name="connsiteX1" fmla="*/ 56021 w 56020"/>
                  <a:gd name="connsiteY1" fmla="*/ 0 h 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20" h="9793">
                    <a:moveTo>
                      <a:pt x="0" y="0"/>
                    </a:moveTo>
                    <a:lnTo>
                      <a:pt x="56021" y="0"/>
                    </a:lnTo>
                  </a:path>
                </a:pathLst>
              </a:custGeom>
              <a:ln w="12700" cap="flat">
                <a:solidFill>
                  <a:srgbClr val="221F2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1" name="Freeform 96">
                <a:extLst>
                  <a:ext uri="{FF2B5EF4-FFF2-40B4-BE49-F238E27FC236}">
                    <a16:creationId xmlns:a16="http://schemas.microsoft.com/office/drawing/2014/main" id="{BA0D1359-7B75-B72D-00D6-FC58EB575ACF}"/>
                  </a:ext>
                </a:extLst>
              </p:cNvPr>
              <p:cNvSpPr/>
              <p:nvPr/>
            </p:nvSpPr>
            <p:spPr>
              <a:xfrm>
                <a:off x="3617193" y="4792813"/>
                <a:ext cx="56020" cy="9793"/>
              </a:xfrm>
              <a:custGeom>
                <a:avLst/>
                <a:gdLst>
                  <a:gd name="connsiteX0" fmla="*/ 0 w 56020"/>
                  <a:gd name="connsiteY0" fmla="*/ 0 h 9793"/>
                  <a:gd name="connsiteX1" fmla="*/ 56021 w 56020"/>
                  <a:gd name="connsiteY1" fmla="*/ 0 h 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20" h="9793">
                    <a:moveTo>
                      <a:pt x="0" y="0"/>
                    </a:moveTo>
                    <a:lnTo>
                      <a:pt x="56021" y="0"/>
                    </a:lnTo>
                  </a:path>
                </a:pathLst>
              </a:custGeom>
              <a:ln w="12700" cap="flat">
                <a:solidFill>
                  <a:srgbClr val="221F2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2" name="Freeform 97">
                <a:extLst>
                  <a:ext uri="{FF2B5EF4-FFF2-40B4-BE49-F238E27FC236}">
                    <a16:creationId xmlns:a16="http://schemas.microsoft.com/office/drawing/2014/main" id="{70E41289-4E7E-1487-02A4-36FAFF9CBDB3}"/>
                  </a:ext>
                </a:extLst>
              </p:cNvPr>
              <p:cNvSpPr/>
              <p:nvPr/>
            </p:nvSpPr>
            <p:spPr>
              <a:xfrm>
                <a:off x="3617193" y="4538868"/>
                <a:ext cx="56020" cy="9793"/>
              </a:xfrm>
              <a:custGeom>
                <a:avLst/>
                <a:gdLst>
                  <a:gd name="connsiteX0" fmla="*/ 0 w 56020"/>
                  <a:gd name="connsiteY0" fmla="*/ 0 h 9793"/>
                  <a:gd name="connsiteX1" fmla="*/ 56021 w 56020"/>
                  <a:gd name="connsiteY1" fmla="*/ 0 h 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20" h="9793">
                    <a:moveTo>
                      <a:pt x="0" y="0"/>
                    </a:moveTo>
                    <a:lnTo>
                      <a:pt x="56021" y="0"/>
                    </a:lnTo>
                  </a:path>
                </a:pathLst>
              </a:custGeom>
              <a:ln w="12700" cap="flat">
                <a:solidFill>
                  <a:srgbClr val="221F2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3" name="Freeform 98">
                <a:extLst>
                  <a:ext uri="{FF2B5EF4-FFF2-40B4-BE49-F238E27FC236}">
                    <a16:creationId xmlns:a16="http://schemas.microsoft.com/office/drawing/2014/main" id="{6AD4F782-6557-6FE9-C061-EF4735C8565E}"/>
                  </a:ext>
                </a:extLst>
              </p:cNvPr>
              <p:cNvSpPr/>
              <p:nvPr/>
            </p:nvSpPr>
            <p:spPr>
              <a:xfrm>
                <a:off x="3617193" y="4292955"/>
                <a:ext cx="56020" cy="9793"/>
              </a:xfrm>
              <a:custGeom>
                <a:avLst/>
                <a:gdLst>
                  <a:gd name="connsiteX0" fmla="*/ 0 w 56020"/>
                  <a:gd name="connsiteY0" fmla="*/ 0 h 9793"/>
                  <a:gd name="connsiteX1" fmla="*/ 56021 w 56020"/>
                  <a:gd name="connsiteY1" fmla="*/ 0 h 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20" h="9793">
                    <a:moveTo>
                      <a:pt x="0" y="0"/>
                    </a:moveTo>
                    <a:lnTo>
                      <a:pt x="56021" y="0"/>
                    </a:lnTo>
                  </a:path>
                </a:pathLst>
              </a:custGeom>
              <a:ln w="12700" cap="flat">
                <a:solidFill>
                  <a:srgbClr val="221F2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9497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Sarah Sammons, M.D.</a:t>
            </a:r>
          </a:p>
          <a:p>
            <a:r>
              <a:rPr lang="en-US" dirty="0">
                <a:solidFill>
                  <a:srgbClr val="002E51"/>
                </a:solidFill>
              </a:rPr>
              <a:t>Associate Director, Embrace MBC Program</a:t>
            </a:r>
          </a:p>
          <a:p>
            <a:r>
              <a:rPr lang="en-US" dirty="0">
                <a:solidFill>
                  <a:srgbClr val="002E51"/>
                </a:solidFill>
              </a:rPr>
              <a:t>Dana Farber Cancer Institute</a:t>
            </a:r>
          </a:p>
          <a:p>
            <a:r>
              <a:rPr lang="en-US" dirty="0">
                <a:solidFill>
                  <a:srgbClr val="002E51"/>
                </a:solidFill>
              </a:rPr>
              <a:t>Boston, MA</a:t>
            </a:r>
          </a:p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20933"/>
            <a:ext cx="9144000" cy="786936"/>
          </a:xfrm>
        </p:spPr>
        <p:txBody>
          <a:bodyPr/>
          <a:lstStyle/>
          <a:p>
            <a:r>
              <a:rPr lang="en-US" sz="3000" b="1" dirty="0">
                <a:solidFill>
                  <a:srgbClr val="002E51"/>
                </a:solidFill>
              </a:rPr>
              <a:t>CDK4/6 Inhibitors: Updates and Controversies</a:t>
            </a:r>
          </a:p>
        </p:txBody>
      </p:sp>
    </p:spTree>
    <p:extLst>
      <p:ext uri="{BB962C8B-B14F-4D97-AF65-F5344CB8AC3E}">
        <p14:creationId xmlns:p14="http://schemas.microsoft.com/office/powerpoint/2010/main" val="76235942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C13B6-BBC3-9686-C7F7-EBC99C9C4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6731"/>
            <a:ext cx="8229600" cy="1028700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</a:rPr>
              <a:t>CNS Activity of </a:t>
            </a:r>
            <a:r>
              <a:rPr lang="en-US" sz="2800" b="1" dirty="0" err="1">
                <a:solidFill>
                  <a:srgbClr val="002060"/>
                </a:solidFill>
              </a:rPr>
              <a:t>TDXd</a:t>
            </a:r>
            <a:r>
              <a:rPr lang="en-US" sz="2800" b="1" dirty="0">
                <a:solidFill>
                  <a:srgbClr val="002060"/>
                </a:solidFill>
              </a:rPr>
              <a:t> in Pts with Breast Cancer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B5087034-44EF-205C-EBAE-E20092F4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571" y="1052697"/>
            <a:ext cx="2836453" cy="1872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AF48BD-2510-F5F8-E33C-33B246CAAFCC}"/>
              </a:ext>
            </a:extLst>
          </p:cNvPr>
          <p:cNvSpPr txBox="1"/>
          <p:nvPr/>
        </p:nvSpPr>
        <p:spPr>
          <a:xfrm>
            <a:off x="6365288" y="3005070"/>
            <a:ext cx="26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DFCI/Duke/MDACCC series</a:t>
            </a:r>
          </a:p>
          <a:p>
            <a:r>
              <a:rPr lang="en-US" sz="1400" dirty="0" err="1"/>
              <a:t>Kabraji</a:t>
            </a:r>
            <a:r>
              <a:rPr lang="en-US" sz="1400" dirty="0"/>
              <a:t> et al, Clin Ca Res 2022</a:t>
            </a:r>
          </a:p>
        </p:txBody>
      </p:sp>
      <p:pic>
        <p:nvPicPr>
          <p:cNvPr id="8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CE845A06-4954-3F05-EED0-4AFC2E056F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095"/>
          <a:stretch/>
        </p:blipFill>
        <p:spPr>
          <a:xfrm>
            <a:off x="3057218" y="1269322"/>
            <a:ext cx="3165558" cy="1534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674096-E6D0-F175-1D1A-61D2798A3E22}"/>
              </a:ext>
            </a:extLst>
          </p:cNvPr>
          <p:cNvSpPr txBox="1"/>
          <p:nvPr/>
        </p:nvSpPr>
        <p:spPr>
          <a:xfrm>
            <a:off x="3254465" y="3035961"/>
            <a:ext cx="3018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DEBBRAH trial</a:t>
            </a:r>
          </a:p>
          <a:p>
            <a:r>
              <a:rPr lang="en-US" sz="1400" dirty="0" err="1"/>
              <a:t>Vaz</a:t>
            </a:r>
            <a:r>
              <a:rPr lang="en-US" sz="1400" dirty="0"/>
              <a:t> Batista et al, Neuro Oncol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1CADA7-3A66-C648-BC98-D98268DBFD2C}"/>
              </a:ext>
            </a:extLst>
          </p:cNvPr>
          <p:cNvSpPr txBox="1"/>
          <p:nvPr/>
        </p:nvSpPr>
        <p:spPr>
          <a:xfrm>
            <a:off x="261030" y="2915486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TUXEDO-1 trial</a:t>
            </a:r>
          </a:p>
          <a:p>
            <a:r>
              <a:rPr lang="en-US" sz="1400" dirty="0"/>
              <a:t>Bartsch et al, Nat Med 2022</a:t>
            </a:r>
          </a:p>
        </p:txBody>
      </p:sp>
      <p:pic>
        <p:nvPicPr>
          <p:cNvPr id="11" name="Grafik 5">
            <a:extLst>
              <a:ext uri="{FF2B5EF4-FFF2-40B4-BE49-F238E27FC236}">
                <a16:creationId xmlns:a16="http://schemas.microsoft.com/office/drawing/2014/main" id="{D5854AB8-402B-ABC7-6658-4F068E9B8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2" y="919083"/>
            <a:ext cx="2746919" cy="177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58CDE7-9364-CAF5-AE4A-DCA306719A32}"/>
              </a:ext>
            </a:extLst>
          </p:cNvPr>
          <p:cNvSpPr txBox="1"/>
          <p:nvPr/>
        </p:nvSpPr>
        <p:spPr>
          <a:xfrm>
            <a:off x="806277" y="771588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Best CNS response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3F9438-5C80-1A42-0EBF-AAEC415CE46B}"/>
              </a:ext>
            </a:extLst>
          </p:cNvPr>
          <p:cNvSpPr txBox="1"/>
          <p:nvPr/>
        </p:nvSpPr>
        <p:spPr>
          <a:xfrm>
            <a:off x="261030" y="3536412"/>
            <a:ext cx="2231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ORR-IC = </a:t>
            </a:r>
            <a:r>
              <a:rPr lang="en-US" sz="1400" b="1" dirty="0">
                <a:solidFill>
                  <a:srgbClr val="002060"/>
                </a:solidFill>
              </a:rPr>
              <a:t>73%</a:t>
            </a:r>
            <a:r>
              <a:rPr lang="en-US" sz="1400" dirty="0"/>
              <a:t> in pts with</a:t>
            </a:r>
          </a:p>
          <a:p>
            <a:r>
              <a:rPr lang="en-US" sz="1400" dirty="0"/>
              <a:t>active BM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3FAD3C-4579-92A9-6911-BA8C4104D16A}"/>
              </a:ext>
            </a:extLst>
          </p:cNvPr>
          <p:cNvSpPr txBox="1"/>
          <p:nvPr/>
        </p:nvSpPr>
        <p:spPr>
          <a:xfrm>
            <a:off x="3452171" y="3548766"/>
            <a:ext cx="2182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ORR-IC =</a:t>
            </a:r>
            <a:r>
              <a:rPr lang="en-US" sz="1400" b="1" dirty="0">
                <a:solidFill>
                  <a:srgbClr val="002060"/>
                </a:solidFill>
              </a:rPr>
              <a:t>44% </a:t>
            </a:r>
            <a:r>
              <a:rPr lang="en-US" sz="1400" dirty="0"/>
              <a:t>in pts with</a:t>
            </a:r>
          </a:p>
          <a:p>
            <a:r>
              <a:rPr lang="en-US" sz="1400" dirty="0"/>
              <a:t>Active BM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62ECD1-F563-639B-B866-93DBD8632D2C}"/>
              </a:ext>
            </a:extLst>
          </p:cNvPr>
          <p:cNvSpPr txBox="1"/>
          <p:nvPr/>
        </p:nvSpPr>
        <p:spPr>
          <a:xfrm>
            <a:off x="6444347" y="3533319"/>
            <a:ext cx="2345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ORR-IC =</a:t>
            </a:r>
            <a:r>
              <a:rPr lang="en-US" sz="1400" b="1" dirty="0">
                <a:solidFill>
                  <a:srgbClr val="002060"/>
                </a:solidFill>
              </a:rPr>
              <a:t>73%</a:t>
            </a:r>
          </a:p>
          <a:p>
            <a:pPr algn="ctr"/>
            <a:r>
              <a:rPr lang="en-US" sz="1400" dirty="0"/>
              <a:t>(70% in pts with active BM)</a:t>
            </a:r>
          </a:p>
        </p:txBody>
      </p:sp>
    </p:spTree>
    <p:extLst>
      <p:ext uri="{BB962C8B-B14F-4D97-AF65-F5344CB8AC3E}">
        <p14:creationId xmlns:p14="http://schemas.microsoft.com/office/powerpoint/2010/main" val="15734260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58F56-BD09-5F52-6D3C-F2078971C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Trastuzumab + chemotherapy (platinum, </a:t>
            </a:r>
            <a:r>
              <a:rPr lang="en-US" dirty="0" err="1"/>
              <a:t>Doxil</a:t>
            </a:r>
            <a:r>
              <a:rPr lang="en-US" dirty="0"/>
              <a:t>, </a:t>
            </a:r>
            <a:r>
              <a:rPr lang="en-US" dirty="0" err="1"/>
              <a:t>eribulin</a:t>
            </a:r>
            <a:r>
              <a:rPr lang="en-US" dirty="0"/>
              <a:t>, irinotecan,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Neratinib combinations (capecitabine or TDM1)</a:t>
            </a:r>
          </a:p>
          <a:p>
            <a:endParaRPr lang="en-US" dirty="0"/>
          </a:p>
          <a:p>
            <a:r>
              <a:rPr lang="en-US" dirty="0"/>
              <a:t>Clinical trials</a:t>
            </a:r>
          </a:p>
          <a:p>
            <a:pPr lvl="1"/>
            <a:r>
              <a:rPr lang="en-US" dirty="0"/>
              <a:t>Trastuzumab + GDC 0084</a:t>
            </a:r>
          </a:p>
          <a:p>
            <a:pPr lvl="1"/>
            <a:r>
              <a:rPr lang="en-US" dirty="0"/>
              <a:t>TDXD + ZN1041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C1FA2A-7F53-06C8-5054-089924AA46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7000"/>
            <a:ext cx="9144000" cy="695325"/>
          </a:xfrm>
          <a:prstGeom prst="rect">
            <a:avLst/>
          </a:prstGeo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</a:rPr>
              <a:t>Other Systemic Options for Pts with HER2+ BCBM</a:t>
            </a:r>
          </a:p>
        </p:txBody>
      </p:sp>
    </p:spTree>
    <p:extLst>
      <p:ext uri="{BB962C8B-B14F-4D97-AF65-F5344CB8AC3E}">
        <p14:creationId xmlns:p14="http://schemas.microsoft.com/office/powerpoint/2010/main" val="64136410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7F8067-150D-DB42-6681-46D3CF8F7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6" r="18761" b="37083"/>
          <a:stretch/>
        </p:blipFill>
        <p:spPr>
          <a:xfrm>
            <a:off x="747013" y="179019"/>
            <a:ext cx="7649974" cy="41385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372B25-4688-3B1C-CEED-820F62916F3E}"/>
              </a:ext>
            </a:extLst>
          </p:cNvPr>
          <p:cNvSpPr/>
          <p:nvPr/>
        </p:nvSpPr>
        <p:spPr bwMode="auto">
          <a:xfrm>
            <a:off x="652007" y="3387256"/>
            <a:ext cx="3458817" cy="93030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760097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69264B-0EE1-4FC0-5A63-10793D11FB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555023"/>
              </p:ext>
            </p:extLst>
          </p:nvPr>
        </p:nvGraphicFramePr>
        <p:xfrm>
          <a:off x="631596" y="678731"/>
          <a:ext cx="8137563" cy="3616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806">
                  <a:extLst>
                    <a:ext uri="{9D8B030D-6E8A-4147-A177-3AD203B41FA5}">
                      <a16:colId xmlns:a16="http://schemas.microsoft.com/office/drawing/2014/main" val="205016861"/>
                    </a:ext>
                  </a:extLst>
                </a:gridCol>
                <a:gridCol w="3596983">
                  <a:extLst>
                    <a:ext uri="{9D8B030D-6E8A-4147-A177-3AD203B41FA5}">
                      <a16:colId xmlns:a16="http://schemas.microsoft.com/office/drawing/2014/main" val="2447945810"/>
                    </a:ext>
                  </a:extLst>
                </a:gridCol>
                <a:gridCol w="2187774">
                  <a:extLst>
                    <a:ext uri="{9D8B030D-6E8A-4147-A177-3AD203B41FA5}">
                      <a16:colId xmlns:a16="http://schemas.microsoft.com/office/drawing/2014/main" val="1843805570"/>
                    </a:ext>
                  </a:extLst>
                </a:gridCol>
              </a:tblGrid>
              <a:tr h="468215">
                <a:tc>
                  <a:txBody>
                    <a:bodyPr/>
                    <a:lstStyle/>
                    <a:p>
                      <a:r>
                        <a:rPr lang="en-US" sz="2000" dirty="0"/>
                        <a:t>Intervention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Patient Population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CNS Response Rate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22875"/>
                  </a:ext>
                </a:extLst>
              </a:tr>
              <a:tr h="468215">
                <a:tc>
                  <a:txBody>
                    <a:bodyPr/>
                    <a:lstStyle/>
                    <a:p>
                      <a:r>
                        <a:rPr lang="en-US" sz="2000" dirty="0" err="1"/>
                        <a:t>Abemaciclib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HR+/HER2-negative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745856"/>
                  </a:ext>
                </a:extLst>
              </a:tr>
              <a:tr h="600306">
                <a:tc>
                  <a:txBody>
                    <a:bodyPr/>
                    <a:lstStyle/>
                    <a:p>
                      <a:r>
                        <a:rPr lang="en-US" sz="2000" dirty="0"/>
                        <a:t>Capecitabine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Breast cancer brain </a:t>
                      </a:r>
                      <a:r>
                        <a:rPr lang="en-US" sz="2000" dirty="0" err="1"/>
                        <a:t>mets</a:t>
                      </a:r>
                      <a:r>
                        <a:rPr lang="en-US" sz="2000" dirty="0"/>
                        <a:t>, any subtype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303328"/>
                  </a:ext>
                </a:extLst>
              </a:tr>
              <a:tr h="468215">
                <a:tc>
                  <a:txBody>
                    <a:bodyPr/>
                    <a:lstStyle/>
                    <a:p>
                      <a:r>
                        <a:rPr lang="en-US" sz="2000" dirty="0"/>
                        <a:t>Temozolomide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Breast cancer brain </a:t>
                      </a:r>
                      <a:r>
                        <a:rPr lang="en-US" sz="2000" dirty="0" err="1"/>
                        <a:t>mets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0-4%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993669"/>
                  </a:ext>
                </a:extLst>
              </a:tr>
              <a:tr h="577252">
                <a:tc>
                  <a:txBody>
                    <a:bodyPr/>
                    <a:lstStyle/>
                    <a:p>
                      <a:r>
                        <a:rPr lang="en-US" sz="2000" dirty="0"/>
                        <a:t>Irinotecan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Triple-negative, all comers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7-12%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493934"/>
                  </a:ext>
                </a:extLst>
              </a:tr>
              <a:tr h="600306">
                <a:tc>
                  <a:txBody>
                    <a:bodyPr/>
                    <a:lstStyle/>
                    <a:p>
                      <a:r>
                        <a:rPr lang="en-US" sz="2000" dirty="0"/>
                        <a:t>Platinum + bevacizumab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Breast cancer brain </a:t>
                      </a:r>
                      <a:r>
                        <a:rPr lang="en-US" sz="2000" dirty="0" err="1"/>
                        <a:t>mets</a:t>
                      </a:r>
                      <a:r>
                        <a:rPr lang="en-US" sz="2000" dirty="0"/>
                        <a:t>, any subtype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63-77%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59027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A58D0287-8541-DA7E-AFF3-588F4785C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5670" y="147196"/>
            <a:ext cx="9438463" cy="1006507"/>
          </a:xfrm>
        </p:spPr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Prospective Studies Evaluating Systemic Tx for BCBM</a:t>
            </a:r>
          </a:p>
        </p:txBody>
      </p:sp>
    </p:spTree>
    <p:extLst>
      <p:ext uri="{BB962C8B-B14F-4D97-AF65-F5344CB8AC3E}">
        <p14:creationId xmlns:p14="http://schemas.microsoft.com/office/powerpoint/2010/main" val="327197867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AC058-775F-772C-8544-41C968D0D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4097"/>
            <a:ext cx="7886700" cy="994172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+mn-lt"/>
              </a:rPr>
              <a:t>JPBO study of </a:t>
            </a:r>
            <a:r>
              <a:rPr lang="en-US" sz="2800" dirty="0" err="1">
                <a:solidFill>
                  <a:srgbClr val="002060"/>
                </a:solidFill>
                <a:latin typeface="+mn-lt"/>
              </a:rPr>
              <a:t>abemaciclib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 for CNS disease</a:t>
            </a:r>
          </a:p>
        </p:txBody>
      </p:sp>
      <p:pic>
        <p:nvPicPr>
          <p:cNvPr id="5" name="New picture">
            <a:extLst>
              <a:ext uri="{FF2B5EF4-FFF2-40B4-BE49-F238E27FC236}">
                <a16:creationId xmlns:a16="http://schemas.microsoft.com/office/drawing/2014/main" id="{0295018B-2B57-E1DA-B00E-ED151C64601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3" y="1193587"/>
            <a:ext cx="3023951" cy="150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7BCBFC-C1B9-CB33-5F0E-90BB998299ED}"/>
              </a:ext>
            </a:extLst>
          </p:cNvPr>
          <p:cNvSpPr txBox="1"/>
          <p:nvPr/>
        </p:nvSpPr>
        <p:spPr>
          <a:xfrm>
            <a:off x="-44533" y="2887296"/>
            <a:ext cx="3454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u="sng" dirty="0"/>
              <a:t>Pre-surgical window cohort</a:t>
            </a:r>
            <a:br>
              <a:rPr lang="en-US" sz="1800" dirty="0"/>
            </a:br>
            <a:r>
              <a:rPr lang="en-US" sz="1800" dirty="0"/>
              <a:t>Therapeutic levels in brain</a:t>
            </a:r>
          </a:p>
          <a:p>
            <a:pPr algn="l"/>
            <a:r>
              <a:rPr lang="en-US" sz="1800" dirty="0"/>
              <a:t>CSF concentrations above IC50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B69BA0-FCE6-607B-B467-F8030AA87D72}"/>
              </a:ext>
            </a:extLst>
          </p:cNvPr>
          <p:cNvGrpSpPr/>
          <p:nvPr/>
        </p:nvGrpSpPr>
        <p:grpSpPr>
          <a:xfrm>
            <a:off x="3367169" y="1087214"/>
            <a:ext cx="2881574" cy="2864063"/>
            <a:chOff x="3575" y="1159392"/>
            <a:chExt cx="5021235" cy="51293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415D92-1B56-60C9-E7CE-15CB82E5F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752"/>
            <a:stretch/>
          </p:blipFill>
          <p:spPr>
            <a:xfrm>
              <a:off x="320257" y="3887669"/>
              <a:ext cx="4704553" cy="22800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220514-BAD1-C3A2-CAB0-11FCA7258C1C}"/>
                </a:ext>
              </a:extLst>
            </p:cNvPr>
            <p:cNvSpPr txBox="1"/>
            <p:nvPr/>
          </p:nvSpPr>
          <p:spPr>
            <a:xfrm>
              <a:off x="1885137" y="4086734"/>
              <a:ext cx="2444682" cy="66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/>
                <a:t>Extracranial</a:t>
              </a:r>
              <a:endParaRPr lang="en-US" sz="18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22E9A3-FF7B-F1B0-DC7B-E397C42D0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467" y="1189039"/>
              <a:ext cx="4704553" cy="27700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397E7F-6B38-4EE6-F290-DDB46CCF4F3B}"/>
                </a:ext>
              </a:extLst>
            </p:cNvPr>
            <p:cNvSpPr txBox="1"/>
            <p:nvPr/>
          </p:nvSpPr>
          <p:spPr>
            <a:xfrm>
              <a:off x="1917267" y="1411400"/>
              <a:ext cx="2310604" cy="66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Intracranial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440A0B-BD34-4001-3584-07B67E7905E6}"/>
                </a:ext>
              </a:extLst>
            </p:cNvPr>
            <p:cNvSpPr txBox="1"/>
            <p:nvPr/>
          </p:nvSpPr>
          <p:spPr>
            <a:xfrm rot="16200000">
              <a:off x="-1103283" y="2266250"/>
              <a:ext cx="2615948" cy="402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% Change from Baseline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7F8057-660A-D258-A4E0-110FE8C14F29}"/>
                </a:ext>
              </a:extLst>
            </p:cNvPr>
            <p:cNvSpPr txBox="1"/>
            <p:nvPr/>
          </p:nvSpPr>
          <p:spPr>
            <a:xfrm rot="16200000">
              <a:off x="-1084612" y="4779669"/>
              <a:ext cx="2615948" cy="402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% Change from Baseline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0C1B1C7-BC71-D72A-70FC-B72FF8E6A501}"/>
              </a:ext>
            </a:extLst>
          </p:cNvPr>
          <p:cNvSpPr/>
          <p:nvPr/>
        </p:nvSpPr>
        <p:spPr>
          <a:xfrm>
            <a:off x="6419766" y="755147"/>
            <a:ext cx="275343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N=58 HR+/HER2-negative BCBM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Median 2 prior ET and 2 prior chemo for MBC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CNS-ORR 5.2%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Intracranial CBR (CR+PR+SD ≥6 months) was 24%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Median OS 12.5 months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71FAFB-1755-2ED0-B8EE-4C427C7B988E}"/>
              </a:ext>
            </a:extLst>
          </p:cNvPr>
          <p:cNvSpPr txBox="1"/>
          <p:nvPr/>
        </p:nvSpPr>
        <p:spPr>
          <a:xfrm>
            <a:off x="3410259" y="4579339"/>
            <a:ext cx="341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Tolaney</a:t>
            </a:r>
            <a:r>
              <a:rPr lang="en-US" sz="1800" dirty="0"/>
              <a:t> et al, Clin Ca Res 2020</a:t>
            </a:r>
          </a:p>
        </p:txBody>
      </p:sp>
    </p:spTree>
    <p:extLst>
      <p:ext uri="{BB962C8B-B14F-4D97-AF65-F5344CB8AC3E}">
        <p14:creationId xmlns:p14="http://schemas.microsoft.com/office/powerpoint/2010/main" val="37211396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45B93-4DBE-F1AA-1998-CD1B9C04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152"/>
            <a:ext cx="7886700" cy="994172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+mn-lt"/>
              </a:rPr>
              <a:t>Elacestrant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Picture 2" descr="Elacestrant is an Orally Available SERD (Estrogen Receptor Degrader ) -  Network of Cancer Research">
            <a:extLst>
              <a:ext uri="{FF2B5EF4-FFF2-40B4-BE49-F238E27FC236}">
                <a16:creationId xmlns:a16="http://schemas.microsoft.com/office/drawing/2014/main" id="{68DBC2DD-9C0E-38B9-8B68-8628B7C2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375" y="1052617"/>
            <a:ext cx="4074920" cy="230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B93304-E041-D934-1484-3E955FB55AE9}"/>
              </a:ext>
            </a:extLst>
          </p:cNvPr>
          <p:cNvSpPr txBox="1"/>
          <p:nvPr/>
        </p:nvSpPr>
        <p:spPr>
          <a:xfrm>
            <a:off x="450154" y="791320"/>
            <a:ext cx="407492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aseline="30000" dirty="0"/>
          </a:p>
          <a:p>
            <a:r>
              <a:rPr lang="en-US" sz="1800" dirty="0"/>
              <a:t>In healthy post-menopausal women, </a:t>
            </a:r>
            <a:r>
              <a:rPr lang="en-US" sz="1800" dirty="0" err="1"/>
              <a:t>elacestrant</a:t>
            </a:r>
            <a:r>
              <a:rPr lang="en-US" sz="1800" dirty="0"/>
              <a:t> has been shown to penetrate the BBB in a dose-dependent manner</a:t>
            </a:r>
          </a:p>
          <a:p>
            <a:endParaRPr lang="en-US" sz="1800" dirty="0"/>
          </a:p>
          <a:p>
            <a:r>
              <a:rPr lang="en-US" sz="1800" dirty="0"/>
              <a:t>Two ongoing studies exploring </a:t>
            </a:r>
            <a:r>
              <a:rPr lang="en-US" sz="1800" dirty="0" err="1"/>
              <a:t>elacestrant</a:t>
            </a:r>
            <a:r>
              <a:rPr lang="en-US" sz="1800" dirty="0"/>
              <a:t> + </a:t>
            </a:r>
            <a:r>
              <a:rPr lang="en-US" sz="1800" dirty="0" err="1"/>
              <a:t>abemaciclib</a:t>
            </a:r>
            <a:r>
              <a:rPr lang="en-US" sz="1800" dirty="0"/>
              <a:t> for pts with ER+ breast cancer brain </a:t>
            </a:r>
            <a:r>
              <a:rPr lang="en-US" sz="1800" dirty="0" err="1"/>
              <a:t>mets</a:t>
            </a:r>
            <a:r>
              <a:rPr lang="en-US" sz="18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132B4-FAF0-070E-6093-7108A331BAF2}"/>
              </a:ext>
            </a:extLst>
          </p:cNvPr>
          <p:cNvSpPr txBox="1"/>
          <p:nvPr/>
        </p:nvSpPr>
        <p:spPr>
          <a:xfrm>
            <a:off x="4694948" y="3975226"/>
            <a:ext cx="4333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Conlan</a:t>
            </a:r>
            <a:r>
              <a:rPr lang="en-US" sz="1400" dirty="0"/>
              <a:t> et al, </a:t>
            </a:r>
            <a:r>
              <a:rPr lang="en-US" sz="1400" dirty="0" err="1"/>
              <a:t>Eur</a:t>
            </a:r>
            <a:r>
              <a:rPr lang="en-US" sz="1400" dirty="0"/>
              <a:t> J Drug </a:t>
            </a:r>
            <a:r>
              <a:rPr lang="en-US" sz="1400" dirty="0" err="1"/>
              <a:t>Metab</a:t>
            </a:r>
            <a:r>
              <a:rPr lang="en-US" sz="1400" dirty="0"/>
              <a:t> </a:t>
            </a:r>
            <a:r>
              <a:rPr lang="en-US" sz="1400" dirty="0" err="1"/>
              <a:t>Pharmacokinet</a:t>
            </a:r>
            <a:r>
              <a:rPr lang="en-US" sz="1400" dirty="0"/>
              <a:t>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CF9434-FC7C-0A89-DED8-53313562D7F7}"/>
              </a:ext>
            </a:extLst>
          </p:cNvPr>
          <p:cNvSpPr txBox="1"/>
          <p:nvPr/>
        </p:nvSpPr>
        <p:spPr>
          <a:xfrm>
            <a:off x="532739" y="3352769"/>
            <a:ext cx="45560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Source Sans Pro" panose="020F0502020204030204" pitchFamily="34" charset="0"/>
              </a:rPr>
              <a:t>NCT04791384, PI: Peter </a:t>
            </a:r>
            <a:r>
              <a:rPr lang="en-US" sz="1800" dirty="0" err="1">
                <a:solidFill>
                  <a:srgbClr val="000000"/>
                </a:solidFill>
                <a:latin typeface="Source Sans Pro" panose="020F0502020204030204" pitchFamily="34" charset="0"/>
              </a:rPr>
              <a:t>Kabos</a:t>
            </a:r>
            <a:endParaRPr lang="en-US" sz="1800" dirty="0">
              <a:solidFill>
                <a:srgbClr val="000000"/>
              </a:solidFill>
              <a:latin typeface="Source Sans Pro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NCT05386108, “ELECTRA”, sponsor, </a:t>
            </a:r>
            <a:r>
              <a:rPr lang="en-US" sz="1800" dirty="0" err="1"/>
              <a:t>Stemline</a:t>
            </a:r>
            <a:r>
              <a:rPr lang="en-US" sz="1800" dirty="0"/>
              <a:t> Therapeutics</a:t>
            </a:r>
          </a:p>
        </p:txBody>
      </p:sp>
    </p:spTree>
    <p:extLst>
      <p:ext uri="{BB962C8B-B14F-4D97-AF65-F5344CB8AC3E}">
        <p14:creationId xmlns:p14="http://schemas.microsoft.com/office/powerpoint/2010/main" val="15833818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81E3F-CA06-6C67-720B-C4AF011E7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5992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+mn-lt"/>
              </a:rPr>
              <a:t>OP-1250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75ED5-8DA0-4853-E9C1-44148EBAEF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1565" y="1265500"/>
            <a:ext cx="2638921" cy="2870471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CERAN =  Complete estrogen receptor antagonist</a:t>
            </a:r>
          </a:p>
          <a:p>
            <a:r>
              <a:rPr lang="en-US" sz="1800" dirty="0"/>
              <a:t>Blocks both AF1 and AF2 and also degrades ER</a:t>
            </a:r>
          </a:p>
          <a:p>
            <a:r>
              <a:rPr lang="en-US" sz="1800" dirty="0"/>
              <a:t>Active against </a:t>
            </a:r>
            <a:r>
              <a:rPr lang="en-US" sz="1800" dirty="0" err="1"/>
              <a:t>wt</a:t>
            </a:r>
            <a:r>
              <a:rPr lang="en-US" sz="1800" dirty="0"/>
              <a:t> and mutant ESR1</a:t>
            </a:r>
          </a:p>
          <a:p>
            <a:r>
              <a:rPr lang="en-US" sz="1800" dirty="0"/>
              <a:t>Robust penetration across an intact BBB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079BC-8438-D1CB-8353-1D2D50BF07C9}"/>
              </a:ext>
            </a:extLst>
          </p:cNvPr>
          <p:cNvSpPr txBox="1"/>
          <p:nvPr/>
        </p:nvSpPr>
        <p:spPr>
          <a:xfrm>
            <a:off x="5891808" y="4072222"/>
            <a:ext cx="3061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Hodges-Gallagher et al, AACR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FEA1C2-E226-5625-D50F-20DF84DC5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320" y="1126395"/>
            <a:ext cx="5829300" cy="303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959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AA772-47A4-07E9-2D9B-244199653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5913"/>
            <a:ext cx="7886700" cy="994172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S2007: Sacituzumab for HER2-negative BM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E5FD6-01B8-6511-EAC0-68C94347D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24" y="1262010"/>
            <a:ext cx="4119556" cy="2392646"/>
          </a:xfrm>
          <a:prstGeom prst="rect">
            <a:avLst/>
          </a:prstGeom>
        </p:spPr>
      </p:pic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1F3D6B42-C236-A069-EEE8-36B3606F2D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095626"/>
              </p:ext>
            </p:extLst>
          </p:nvPr>
        </p:nvGraphicFramePr>
        <p:xfrm>
          <a:off x="4782787" y="922425"/>
          <a:ext cx="3887284" cy="2897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263">
                  <a:extLst>
                    <a:ext uri="{9D8B030D-6E8A-4147-A177-3AD203B41FA5}">
                      <a16:colId xmlns:a16="http://schemas.microsoft.com/office/drawing/2014/main" val="1715669731"/>
                    </a:ext>
                  </a:extLst>
                </a:gridCol>
                <a:gridCol w="815379">
                  <a:extLst>
                    <a:ext uri="{9D8B030D-6E8A-4147-A177-3AD203B41FA5}">
                      <a16:colId xmlns:a16="http://schemas.microsoft.com/office/drawing/2014/main" val="3708063745"/>
                    </a:ext>
                  </a:extLst>
                </a:gridCol>
                <a:gridCol w="971821">
                  <a:extLst>
                    <a:ext uri="{9D8B030D-6E8A-4147-A177-3AD203B41FA5}">
                      <a16:colId xmlns:a16="http://schemas.microsoft.com/office/drawing/2014/main" val="3595307100"/>
                    </a:ext>
                  </a:extLst>
                </a:gridCol>
                <a:gridCol w="971821">
                  <a:extLst>
                    <a:ext uri="{9D8B030D-6E8A-4147-A177-3AD203B41FA5}">
                      <a16:colId xmlns:a16="http://schemas.microsoft.com/office/drawing/2014/main" val="1470018452"/>
                    </a:ext>
                  </a:extLst>
                </a:gridCol>
              </a:tblGrid>
              <a:tr h="982917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16" marR="68516" marT="34259" marB="342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CNS Tumor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Mean Total SN-38</a:t>
                      </a:r>
                    </a:p>
                  </a:txBody>
                  <a:tcPr marL="68516" marR="68516" marT="34259" marB="342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CNS Tumor Mean Free [SN-38] </a:t>
                      </a:r>
                    </a:p>
                  </a:txBody>
                  <a:tcPr marL="68516" marR="68516" marT="34259" marB="342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Fold</a:t>
                      </a:r>
                      <a:r>
                        <a:rPr lang="en-US" sz="1200" baseline="0" dirty="0"/>
                        <a:t> change from IC-50</a:t>
                      </a:r>
                      <a:endParaRPr lang="en-US" sz="1200" dirty="0"/>
                    </a:p>
                  </a:txBody>
                  <a:tcPr marL="68516" marR="68516" marT="34259" marB="34259" anchor="ctr"/>
                </a:tc>
                <a:extLst>
                  <a:ext uri="{0D108BD9-81ED-4DB2-BD59-A6C34878D82A}">
                    <a16:rowId xmlns:a16="http://schemas.microsoft.com/office/drawing/2014/main" val="2497733587"/>
                  </a:ext>
                </a:extLst>
              </a:tr>
              <a:tr h="98291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Breast cancer CNS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</a:rPr>
                        <a:t> metastases</a:t>
                      </a:r>
                    </a:p>
                    <a:p>
                      <a:pPr algn="ctr"/>
                      <a:r>
                        <a:rPr lang="en-US" sz="1200" b="1" baseline="0" dirty="0">
                          <a:solidFill>
                            <a:srgbClr val="000000"/>
                          </a:solidFill>
                        </a:rPr>
                        <a:t>(N = 4)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16" marR="68516" marT="34259" marB="3425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455nM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(174-1160)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 marL="68516" marR="68516" marT="34259" marB="342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73nM </a:t>
                      </a:r>
                    </a:p>
                    <a:p>
                      <a:pPr algn="ctr"/>
                      <a:r>
                        <a:rPr lang="en-US" sz="1200" b="1" dirty="0"/>
                        <a:t>(15-198)</a:t>
                      </a:r>
                    </a:p>
                  </a:txBody>
                  <a:tcPr marL="68516" marR="68516" marT="34259" marB="342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150-fold</a:t>
                      </a:r>
                    </a:p>
                  </a:txBody>
                  <a:tcPr marL="68516" marR="68516" marT="34259" marB="34259" anchor="ctr"/>
                </a:tc>
                <a:extLst>
                  <a:ext uri="{0D108BD9-81ED-4DB2-BD59-A6C34878D82A}">
                    <a16:rowId xmlns:a16="http://schemas.microsoft.com/office/drawing/2014/main" val="3422695980"/>
                  </a:ext>
                </a:extLst>
              </a:tr>
              <a:tr h="93161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Glioblastoma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200" b="1" baseline="0" dirty="0" err="1">
                          <a:solidFill>
                            <a:srgbClr val="000000"/>
                          </a:solidFill>
                        </a:rPr>
                        <a:t>multiforme</a:t>
                      </a:r>
                      <a:endParaRPr lang="en-US" sz="1200" b="1" baseline="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200" b="1" baseline="0" dirty="0">
                          <a:solidFill>
                            <a:srgbClr val="000000"/>
                          </a:solidFill>
                        </a:rPr>
                        <a:t>(N = 6)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16" marR="68516" marT="34259" marB="3425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270nM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(93-687)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 marL="68516" marR="68516" marT="34259" marB="3425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46nM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(20-90)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 marL="68516" marR="68516" marT="34259" marB="342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40-fold</a:t>
                      </a:r>
                    </a:p>
                  </a:txBody>
                  <a:tcPr marL="68516" marR="68516" marT="34259" marB="34259" anchor="ctr"/>
                </a:tc>
                <a:extLst>
                  <a:ext uri="{0D108BD9-81ED-4DB2-BD59-A6C34878D82A}">
                    <a16:rowId xmlns:a16="http://schemas.microsoft.com/office/drawing/2014/main" val="215786763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97B7769-2FB7-91B4-D3E3-97E29E855212}"/>
              </a:ext>
            </a:extLst>
          </p:cNvPr>
          <p:cNvSpPr txBox="1"/>
          <p:nvPr/>
        </p:nvSpPr>
        <p:spPr>
          <a:xfrm>
            <a:off x="689283" y="3734259"/>
            <a:ext cx="3568606" cy="255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7" dirty="0"/>
              <a:t>Tumor response in MDA-MB-468 intracranial xenografts.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D178BD-1D5A-BD60-D124-3C8C80397D64}"/>
              </a:ext>
            </a:extLst>
          </p:cNvPr>
          <p:cNvSpPr txBox="1"/>
          <p:nvPr/>
        </p:nvSpPr>
        <p:spPr>
          <a:xfrm>
            <a:off x="4873999" y="3861762"/>
            <a:ext cx="3704860" cy="4176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7" dirty="0"/>
              <a:t>SN-38 levels in a preoperative window trial of Sacituzumab</a:t>
            </a:r>
          </a:p>
          <a:p>
            <a:r>
              <a:rPr lang="en-US" sz="1057" dirty="0"/>
              <a:t>in patients with BCBM or GBM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6F2A1-3964-D8EF-C900-A3831B348D66}"/>
              </a:ext>
            </a:extLst>
          </p:cNvPr>
          <p:cNvSpPr txBox="1"/>
          <p:nvPr/>
        </p:nvSpPr>
        <p:spPr>
          <a:xfrm>
            <a:off x="6905704" y="4695510"/>
            <a:ext cx="18261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Brenner et al, ESMO 2020</a:t>
            </a:r>
          </a:p>
          <a:p>
            <a:r>
              <a:rPr lang="en-US" sz="1050" dirty="0"/>
              <a:t>Brenner et al, SABCS 2020</a:t>
            </a:r>
          </a:p>
        </p:txBody>
      </p:sp>
    </p:spTree>
    <p:extLst>
      <p:ext uri="{BB962C8B-B14F-4D97-AF65-F5344CB8AC3E}">
        <p14:creationId xmlns:p14="http://schemas.microsoft.com/office/powerpoint/2010/main" val="349192258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E91F20BA-809F-1615-EB39-091CAD937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26"/>
          <a:stretch/>
        </p:blipFill>
        <p:spPr>
          <a:xfrm>
            <a:off x="96811" y="1644528"/>
            <a:ext cx="9047189" cy="2713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00F120-96E5-FEB1-EA68-277F979F1F90}"/>
              </a:ext>
            </a:extLst>
          </p:cNvPr>
          <p:cNvSpPr txBox="1"/>
          <p:nvPr/>
        </p:nvSpPr>
        <p:spPr>
          <a:xfrm>
            <a:off x="3360892" y="4595854"/>
            <a:ext cx="3604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PIs: Paolo Tarantino / Sarah Sammons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FBCA8E-6284-F571-6446-B6C8463F79FF}"/>
              </a:ext>
            </a:extLst>
          </p:cNvPr>
          <p:cNvSpPr txBox="1"/>
          <p:nvPr/>
        </p:nvSpPr>
        <p:spPr>
          <a:xfrm>
            <a:off x="255837" y="275855"/>
            <a:ext cx="86973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n-lt"/>
              </a:rPr>
              <a:t>DATO-BASE: Phase II Trial of DATO-</a:t>
            </a:r>
            <a:r>
              <a:rPr lang="en-US" sz="2800" dirty="0" err="1">
                <a:solidFill>
                  <a:srgbClr val="002060"/>
                </a:solidFill>
                <a:latin typeface="+mn-lt"/>
              </a:rPr>
              <a:t>DXd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 for Pts with HER2-neg CNS Metastases (Study planned)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9490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1BF5BE-568B-47F3-51D2-DE8FBA430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038087"/>
            <a:ext cx="3810000" cy="2936240"/>
          </a:xfrm>
        </p:spPr>
        <p:txBody>
          <a:bodyPr/>
          <a:lstStyle/>
          <a:p>
            <a:r>
              <a:rPr lang="en-US" sz="1600" dirty="0"/>
              <a:t>Clinical trial!!</a:t>
            </a:r>
          </a:p>
          <a:p>
            <a:r>
              <a:rPr lang="en-US" sz="1600" dirty="0"/>
              <a:t>ET + </a:t>
            </a:r>
            <a:r>
              <a:rPr lang="en-US" sz="1600" dirty="0" err="1"/>
              <a:t>abemaciclib</a:t>
            </a:r>
            <a:endParaRPr lang="en-US" sz="1600" dirty="0"/>
          </a:p>
          <a:p>
            <a:r>
              <a:rPr lang="en-US" sz="1600" dirty="0"/>
              <a:t>ET + </a:t>
            </a:r>
            <a:r>
              <a:rPr lang="en-US" sz="1600" dirty="0" err="1"/>
              <a:t>alpelisib</a:t>
            </a:r>
            <a:endParaRPr lang="en-US" sz="1600" dirty="0"/>
          </a:p>
          <a:p>
            <a:r>
              <a:rPr lang="en-US" sz="1600" dirty="0"/>
              <a:t>ET + </a:t>
            </a:r>
            <a:r>
              <a:rPr lang="en-US" sz="1600" dirty="0" err="1"/>
              <a:t>everolimus</a:t>
            </a:r>
            <a:endParaRPr lang="en-US" sz="1600" dirty="0"/>
          </a:p>
          <a:p>
            <a:r>
              <a:rPr lang="en-US" sz="1600" dirty="0"/>
              <a:t>Capecitabine</a:t>
            </a:r>
          </a:p>
          <a:p>
            <a:r>
              <a:rPr lang="en-US" sz="1600" dirty="0" err="1"/>
              <a:t>Doxil</a:t>
            </a:r>
            <a:endParaRPr lang="en-US" sz="1600" dirty="0"/>
          </a:p>
          <a:p>
            <a:r>
              <a:rPr lang="en-US" sz="1600" dirty="0"/>
              <a:t>Carbo +/- gem</a:t>
            </a:r>
          </a:p>
          <a:p>
            <a:r>
              <a:rPr lang="en-US" sz="1600" dirty="0"/>
              <a:t>Chemo + bevacizumab </a:t>
            </a:r>
          </a:p>
          <a:p>
            <a:r>
              <a:rPr lang="en-US" sz="1600" dirty="0"/>
              <a:t>TDXD if HER2 low</a:t>
            </a:r>
          </a:p>
          <a:p>
            <a:r>
              <a:rPr lang="en-US" sz="1600" dirty="0"/>
              <a:t>Sacituzumab (on trial preferably)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B34841-B5A1-5B4D-3B59-B66FFB16C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46037"/>
            <a:ext cx="3810000" cy="2936240"/>
          </a:xfrm>
        </p:spPr>
        <p:txBody>
          <a:bodyPr/>
          <a:lstStyle/>
          <a:p>
            <a:r>
              <a:rPr lang="en-US" sz="1600" dirty="0"/>
              <a:t>Clinical trial!!</a:t>
            </a:r>
          </a:p>
          <a:p>
            <a:r>
              <a:rPr lang="en-US" sz="1600" dirty="0"/>
              <a:t>Capecitabine</a:t>
            </a:r>
          </a:p>
          <a:p>
            <a:r>
              <a:rPr lang="en-US" sz="1600" dirty="0" err="1"/>
              <a:t>Doxil</a:t>
            </a:r>
            <a:endParaRPr lang="en-US" sz="1600" dirty="0"/>
          </a:p>
          <a:p>
            <a:r>
              <a:rPr lang="en-US" sz="1600" dirty="0"/>
              <a:t>Carbo +/- gem</a:t>
            </a:r>
          </a:p>
          <a:p>
            <a:r>
              <a:rPr lang="en-US" sz="1600" dirty="0"/>
              <a:t>Chemo + bevacizumab</a:t>
            </a:r>
          </a:p>
          <a:p>
            <a:r>
              <a:rPr lang="en-US" sz="1600" dirty="0" err="1"/>
              <a:t>TDXd</a:t>
            </a:r>
            <a:r>
              <a:rPr lang="en-US" sz="1600" dirty="0"/>
              <a:t> if HER2 low</a:t>
            </a:r>
          </a:p>
          <a:p>
            <a:r>
              <a:rPr lang="en-US" sz="1600" dirty="0"/>
              <a:t>Sacituzumab (on trial preferably)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D03AE7-2A8A-AFAF-6741-3EDEB3025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My personal “list” of regimens for ER+ or TN BM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4B5C8F-2429-C391-3137-7B4E30659359}"/>
              </a:ext>
            </a:extLst>
          </p:cNvPr>
          <p:cNvSpPr txBox="1"/>
          <p:nvPr/>
        </p:nvSpPr>
        <p:spPr>
          <a:xfrm>
            <a:off x="1311966" y="640081"/>
            <a:ext cx="4683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ER+                                    TNBC</a:t>
            </a:r>
          </a:p>
        </p:txBody>
      </p:sp>
    </p:spTree>
    <p:extLst>
      <p:ext uri="{BB962C8B-B14F-4D97-AF65-F5344CB8AC3E}">
        <p14:creationId xmlns:p14="http://schemas.microsoft.com/office/powerpoint/2010/main" val="522631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26865"/>
            <a:ext cx="8961120" cy="7436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Disclosures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5D3B31A-9D52-B3A0-B942-818461D1C1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6955984"/>
              </p:ext>
            </p:extLst>
          </p:nvPr>
        </p:nvGraphicFramePr>
        <p:xfrm>
          <a:off x="91440" y="929878"/>
          <a:ext cx="8961120" cy="3752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880300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B5C251-E868-D542-41D1-BEA0C51827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1117600"/>
            <a:ext cx="8171953" cy="2936240"/>
          </a:xfrm>
        </p:spPr>
        <p:txBody>
          <a:bodyPr/>
          <a:lstStyle/>
          <a:p>
            <a:r>
              <a:rPr lang="en-US" dirty="0"/>
              <a:t>Expanding systemic options for patients with breast cancer brain metastases</a:t>
            </a:r>
          </a:p>
          <a:p>
            <a:endParaRPr lang="en-US" sz="800" dirty="0"/>
          </a:p>
          <a:p>
            <a:r>
              <a:rPr lang="en-US" dirty="0"/>
              <a:t>Multidisciplinary care and patient engagement in medical decision-making is key</a:t>
            </a:r>
          </a:p>
          <a:p>
            <a:endParaRPr lang="en-US" sz="800" dirty="0"/>
          </a:p>
          <a:p>
            <a:r>
              <a:rPr lang="en-US" dirty="0"/>
              <a:t>Support of clinical trials critical to continued progress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83C267-D0F6-C1EF-A71C-A27F9543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2833845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BREAST CANCER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Wednesday, June 14, 2023 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CC1074C-374F-D832-13AB-4B733D699E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5817" y="4427537"/>
            <a:ext cx="1760335" cy="4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4806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Ana C. Garrido-Castro, MD</a:t>
            </a:r>
          </a:p>
          <a:p>
            <a:r>
              <a:rPr lang="en-US" dirty="0">
                <a:solidFill>
                  <a:srgbClr val="002E51"/>
                </a:solidFill>
              </a:rPr>
              <a:t>Assistant Professor of Medicine</a:t>
            </a:r>
          </a:p>
          <a:p>
            <a:r>
              <a:rPr lang="en-US" dirty="0">
                <a:solidFill>
                  <a:srgbClr val="002E51"/>
                </a:solidFill>
              </a:rPr>
              <a:t>Harvard Medical School</a:t>
            </a:r>
          </a:p>
          <a:p>
            <a:r>
              <a:rPr lang="en-US" dirty="0">
                <a:solidFill>
                  <a:srgbClr val="002E51"/>
                </a:solidFill>
              </a:rPr>
              <a:t>Dana-Farber Cancer Institute</a:t>
            </a:r>
          </a:p>
          <a:p>
            <a:r>
              <a:rPr lang="en-US" dirty="0">
                <a:solidFill>
                  <a:srgbClr val="002E51"/>
                </a:solidFill>
              </a:rPr>
              <a:t>Boston, MA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Recent advances in metastatic </a:t>
            </a:r>
            <a:br>
              <a:rPr lang="en-US" b="1" dirty="0">
                <a:solidFill>
                  <a:srgbClr val="002E51"/>
                </a:solidFill>
              </a:rPr>
            </a:br>
            <a:r>
              <a:rPr lang="en-US" b="1" dirty="0">
                <a:solidFill>
                  <a:srgbClr val="002E51"/>
                </a:solidFill>
              </a:rPr>
              <a:t>triple-negative breast cancer</a:t>
            </a:r>
          </a:p>
        </p:txBody>
      </p:sp>
    </p:spTree>
    <p:extLst>
      <p:ext uri="{BB962C8B-B14F-4D97-AF65-F5344CB8AC3E}">
        <p14:creationId xmlns:p14="http://schemas.microsoft.com/office/powerpoint/2010/main" val="94432112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B996E5-2436-5EF0-4DF0-8A64622F2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69894"/>
            <a:ext cx="7772400" cy="2821934"/>
          </a:xfrm>
        </p:spPr>
        <p:txBody>
          <a:bodyPr/>
          <a:lstStyle/>
          <a:p>
            <a:r>
              <a:rPr lang="en-US" sz="2000" dirty="0"/>
              <a:t>Research funding (to Institution): AstraZeneca, Daiichi-Sankyo, Merck, Gilead Sciences, Zenith Epigenetics, Bristol-Myers Squibb, Novartis</a:t>
            </a:r>
          </a:p>
          <a:p>
            <a:r>
              <a:rPr lang="en-US" sz="2000" dirty="0"/>
              <a:t>Travel/accommodations: Roche/Genentech</a:t>
            </a:r>
          </a:p>
        </p:txBody>
      </p:sp>
      <p:sp>
        <p:nvSpPr>
          <p:cNvPr id="10" name="Title 22">
            <a:extLst>
              <a:ext uri="{FF2B5EF4-FFF2-40B4-BE49-F238E27FC236}">
                <a16:creationId xmlns:a16="http://schemas.microsoft.com/office/drawing/2014/main" id="{FCAEF78F-4207-B4FD-AAC8-3CD36BB8D65F}"/>
              </a:ext>
            </a:extLst>
          </p:cNvPr>
          <p:cNvSpPr>
            <a:spLocks noGrp="1"/>
          </p:cNvSpPr>
          <p:nvPr/>
        </p:nvSpPr>
        <p:spPr>
          <a:xfrm>
            <a:off x="242047" y="149928"/>
            <a:ext cx="8659906" cy="858601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3200" dirty="0"/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38441347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55494"/>
            <a:ext cx="9144000" cy="505710"/>
          </a:xfrm>
        </p:spPr>
        <p:txBody>
          <a:bodyPr/>
          <a:lstStyle/>
          <a:p>
            <a:r>
              <a:rPr lang="en-US" sz="2800" b="1" dirty="0"/>
              <a:t>Biomarkers for treatment of </a:t>
            </a:r>
            <a:r>
              <a:rPr lang="en-US" sz="2800" b="1" dirty="0" err="1"/>
              <a:t>mTNBC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464F6C-B810-795F-2150-04328B2B7020}"/>
              </a:ext>
            </a:extLst>
          </p:cNvPr>
          <p:cNvSpPr txBox="1"/>
          <p:nvPr/>
        </p:nvSpPr>
        <p:spPr>
          <a:xfrm>
            <a:off x="471123" y="4079283"/>
            <a:ext cx="8360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514337"/>
            <a:r>
              <a:rPr lang="en-US" sz="700" dirty="0">
                <a:solidFill>
                  <a:prstClr val="black"/>
                </a:solidFill>
              </a:rPr>
              <a:t>Cortes J et al. Lancet. 2020;396(10265):1817-28; O’Shaughnessy J et al. Breast Cancer Res. 2020;22(1):114; Bonneville R et al. JCO Precis Oncol. 2017;PO.17.00073; </a:t>
            </a:r>
          </a:p>
          <a:p>
            <a:pPr algn="r" defTabSz="514337"/>
            <a:r>
              <a:rPr lang="en-US" sz="700" dirty="0">
                <a:solidFill>
                  <a:prstClr val="black"/>
                </a:solidFill>
              </a:rPr>
              <a:t>Barroso-Sousa R et al. Ann Oncol. 2020;31(3):387-94; </a:t>
            </a:r>
            <a:r>
              <a:rPr lang="en-US" sz="700" dirty="0" err="1">
                <a:solidFill>
                  <a:prstClr val="black"/>
                </a:solidFill>
              </a:rPr>
              <a:t>Westphalen</a:t>
            </a:r>
            <a:r>
              <a:rPr lang="en-US" sz="700" dirty="0">
                <a:solidFill>
                  <a:prstClr val="black"/>
                </a:solidFill>
              </a:rPr>
              <a:t> CB et al. </a:t>
            </a:r>
            <a:r>
              <a:rPr lang="en-US" sz="700" dirty="0" err="1">
                <a:solidFill>
                  <a:prstClr val="black"/>
                </a:solidFill>
              </a:rPr>
              <a:t>npj</a:t>
            </a:r>
            <a:r>
              <a:rPr lang="en-US" sz="700" dirty="0">
                <a:solidFill>
                  <a:prstClr val="black"/>
                </a:solidFill>
              </a:rPr>
              <a:t> Precis Oncol. 2021;5(1):69; </a:t>
            </a:r>
            <a:r>
              <a:rPr lang="en-US" sz="700" dirty="0" err="1">
                <a:solidFill>
                  <a:prstClr val="black"/>
                </a:solidFill>
              </a:rPr>
              <a:t>Paratala</a:t>
            </a:r>
            <a:r>
              <a:rPr lang="en-US" sz="700" dirty="0">
                <a:solidFill>
                  <a:prstClr val="black"/>
                </a:solidFill>
              </a:rPr>
              <a:t> BS et al. Nat </a:t>
            </a:r>
            <a:r>
              <a:rPr lang="en-US" sz="700" dirty="0" err="1">
                <a:solidFill>
                  <a:prstClr val="black"/>
                </a:solidFill>
              </a:rPr>
              <a:t>Commun</a:t>
            </a:r>
            <a:r>
              <a:rPr lang="en-US" sz="700" dirty="0">
                <a:solidFill>
                  <a:prstClr val="black"/>
                </a:solidFill>
              </a:rPr>
              <a:t>. 2018;9(1):4821.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16A28E-0F6D-B278-2C5A-F72C5E480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914927"/>
            <a:ext cx="81438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6513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B624-B13B-36C6-BC1A-77FB6974E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4508"/>
            <a:ext cx="7886700" cy="2141534"/>
          </a:xfrm>
        </p:spPr>
        <p:txBody>
          <a:bodyPr anchor="t"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Advanced TNBC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Immune checkpoint inhibition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PARP inhibition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Antibody drug conjugates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9270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63ECAFC-1B54-1E7A-1B89-9A838DD6E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02" y="1144618"/>
            <a:ext cx="7094220" cy="32092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C9B3E58-5003-253F-7855-75B702481FC4}"/>
              </a:ext>
            </a:extLst>
          </p:cNvPr>
          <p:cNvSpPr txBox="1"/>
          <p:nvPr/>
        </p:nvSpPr>
        <p:spPr>
          <a:xfrm>
            <a:off x="7733366" y="4215859"/>
            <a:ext cx="128592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514337"/>
            <a:r>
              <a:rPr lang="en-US" sz="700" dirty="0">
                <a:solidFill>
                  <a:prstClr val="black"/>
                </a:solidFill>
              </a:rPr>
              <a:t>Cortes J et al. Lancet 2020.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FCAEF78F-4207-B4FD-AAC8-3CD36BB8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161860"/>
            <a:ext cx="8659906" cy="1006507"/>
          </a:xfrm>
        </p:spPr>
        <p:txBody>
          <a:bodyPr/>
          <a:lstStyle/>
          <a:p>
            <a:pPr algn="l"/>
            <a:r>
              <a:rPr lang="en-US" sz="2400" b="1" dirty="0"/>
              <a:t>Immune checkpoint inhibition in </a:t>
            </a:r>
            <a:r>
              <a:rPr lang="en-US" sz="2400" b="1" dirty="0" err="1"/>
              <a:t>mTNBC</a:t>
            </a:r>
            <a:br>
              <a:rPr lang="en-US" sz="2400" dirty="0"/>
            </a:br>
            <a:r>
              <a:rPr lang="en-US" sz="2400" dirty="0"/>
              <a:t>KN355: Pembrolizumab plus chemotherapy</a:t>
            </a:r>
          </a:p>
        </p:txBody>
      </p:sp>
    </p:spTree>
    <p:extLst>
      <p:ext uri="{BB962C8B-B14F-4D97-AF65-F5344CB8AC3E}">
        <p14:creationId xmlns:p14="http://schemas.microsoft.com/office/powerpoint/2010/main" val="341464845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KN355: Addition of pembrolizumab to chemotherapy improves survival in PD-L1+ </a:t>
            </a:r>
            <a:r>
              <a:rPr lang="en-US" sz="2400" b="1" dirty="0" err="1"/>
              <a:t>mTNBC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B70331-4FC4-60E6-96D7-E513581CD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244741"/>
            <a:ext cx="8549640" cy="2670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B63FEC-4FD2-4678-E041-4A333C96CF53}"/>
              </a:ext>
            </a:extLst>
          </p:cNvPr>
          <p:cNvSpPr txBox="1"/>
          <p:nvPr/>
        </p:nvSpPr>
        <p:spPr>
          <a:xfrm>
            <a:off x="3902591" y="4164414"/>
            <a:ext cx="51411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Cortes J et al. Lancet. 2020;396(10265):1817-28;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Rugo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H et al. ESMO 2021; Cortes J et al. N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Engl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J Med. 2022;387:217-26.</a:t>
            </a:r>
          </a:p>
        </p:txBody>
      </p:sp>
    </p:spTree>
    <p:extLst>
      <p:ext uri="{BB962C8B-B14F-4D97-AF65-F5344CB8AC3E}">
        <p14:creationId xmlns:p14="http://schemas.microsoft.com/office/powerpoint/2010/main" val="207433948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KN355: Addition of pembrolizumab to chemotherapy improves survival in PD-L1+ </a:t>
            </a:r>
            <a:r>
              <a:rPr lang="en-US" sz="2400" b="1" dirty="0" err="1"/>
              <a:t>mTNBC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B63FEC-4FD2-4678-E041-4A333C96CF53}"/>
              </a:ext>
            </a:extLst>
          </p:cNvPr>
          <p:cNvSpPr txBox="1"/>
          <p:nvPr/>
        </p:nvSpPr>
        <p:spPr>
          <a:xfrm>
            <a:off x="3902591" y="4164414"/>
            <a:ext cx="51411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Cortes J et al. Lancet. 2020;396(10265):1817-28;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Rugo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H et al. ESMO 2021; Cortes J et al. N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Engl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J Med. 2022;387:217-26.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258244-449C-30C2-FF89-E18454C68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5" y="1168367"/>
            <a:ext cx="854329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9151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PARP inhibitors in </a:t>
            </a:r>
            <a:r>
              <a:rPr lang="en-US" sz="2400" b="1" dirty="0" err="1"/>
              <a:t>gBRCA</a:t>
            </a:r>
            <a:r>
              <a:rPr lang="en-US" sz="2400" b="1" dirty="0"/>
              <a:t>-associated breast cancer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B63FEC-4FD2-4678-E041-4A333C96CF53}"/>
              </a:ext>
            </a:extLst>
          </p:cNvPr>
          <p:cNvSpPr txBox="1"/>
          <p:nvPr/>
        </p:nvSpPr>
        <p:spPr>
          <a:xfrm>
            <a:off x="141291" y="4192873"/>
            <a:ext cx="407515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Robson M et al. N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Engl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J Med. 2017;377(6):523-33; Litton J et al. N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Engl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J Med. 2018;379:753-63.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5363C-7157-ECA0-6E4B-8741F7595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365" y="652250"/>
            <a:ext cx="5261609" cy="172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9B73B3-568E-1E2E-3F02-21370A43B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83" y="1892673"/>
            <a:ext cx="2717800" cy="527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E63227-238F-BFE0-A182-22D50B73D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483" y="3744251"/>
            <a:ext cx="2717800" cy="66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3CFA32-4F9C-6835-7EE3-03BA8C238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0" y="4438107"/>
            <a:ext cx="7099300" cy="1898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EECAA9-3EFC-1821-9083-380EFD70F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795" y="2423664"/>
            <a:ext cx="5250180" cy="18028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4582D2-40E9-9D53-15EF-70E6B7EF706D}"/>
              </a:ext>
            </a:extLst>
          </p:cNvPr>
          <p:cNvSpPr txBox="1"/>
          <p:nvPr/>
        </p:nvSpPr>
        <p:spPr>
          <a:xfrm>
            <a:off x="450623" y="1362041"/>
            <a:ext cx="1053494" cy="338554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OlympiAD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AF8B2E-2581-8460-6F91-FE86E9F1E1B2}"/>
              </a:ext>
            </a:extLst>
          </p:cNvPr>
          <p:cNvSpPr txBox="1"/>
          <p:nvPr/>
        </p:nvSpPr>
        <p:spPr>
          <a:xfrm>
            <a:off x="453060" y="3098503"/>
            <a:ext cx="1051057" cy="338554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EMBRACA</a:t>
            </a:r>
          </a:p>
        </p:txBody>
      </p:sp>
    </p:spTree>
    <p:extLst>
      <p:ext uri="{BB962C8B-B14F-4D97-AF65-F5344CB8AC3E}">
        <p14:creationId xmlns:p14="http://schemas.microsoft.com/office/powerpoint/2010/main" val="458776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idx="1"/>
          </p:nvPr>
        </p:nvSpPr>
        <p:spPr>
          <a:xfrm>
            <a:off x="228600" y="940648"/>
            <a:ext cx="8686800" cy="3626427"/>
          </a:xfrm>
        </p:spPr>
        <p:txBody>
          <a:bodyPr wrap="square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Overall Survival Controversies in 1</a:t>
            </a:r>
            <a:r>
              <a:rPr lang="en-US" baseline="30000" dirty="0"/>
              <a:t>st</a:t>
            </a:r>
            <a:r>
              <a:rPr lang="en-US" dirty="0"/>
              <a:t> Line CDK4/6i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CDK4/6i wait until 2</a:t>
            </a:r>
            <a:r>
              <a:rPr lang="en-US" baseline="30000" dirty="0"/>
              <a:t>nd</a:t>
            </a:r>
            <a:r>
              <a:rPr lang="en-US" dirty="0"/>
              <a:t> line? SONIA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Updates in Adjuvant CDK4/6 inhibitors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" y="26865"/>
            <a:ext cx="8961120" cy="7436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401395723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PARP inhibitors in </a:t>
            </a:r>
            <a:r>
              <a:rPr lang="en-US" sz="2400" b="1" dirty="0" err="1"/>
              <a:t>gBRCA</a:t>
            </a:r>
            <a:r>
              <a:rPr lang="en-US" sz="2400" b="1" dirty="0"/>
              <a:t>-associated breast cancer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4582D2-40E9-9D53-15EF-70E6B7EF706D}"/>
              </a:ext>
            </a:extLst>
          </p:cNvPr>
          <p:cNvSpPr txBox="1"/>
          <p:nvPr/>
        </p:nvSpPr>
        <p:spPr>
          <a:xfrm>
            <a:off x="1818154" y="806133"/>
            <a:ext cx="1053494" cy="338554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OlympiAD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AF8B2E-2581-8460-6F91-FE86E9F1E1B2}"/>
              </a:ext>
            </a:extLst>
          </p:cNvPr>
          <p:cNvSpPr txBox="1"/>
          <p:nvPr/>
        </p:nvSpPr>
        <p:spPr>
          <a:xfrm>
            <a:off x="6317591" y="806133"/>
            <a:ext cx="1051057" cy="338554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EMBRACA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0D6600-3487-F40C-01DA-B6FDEA883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18" y="1229102"/>
            <a:ext cx="4335882" cy="2733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78C2A5-0E93-AE22-2ADD-BB5446578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320" y="1229102"/>
            <a:ext cx="4419600" cy="29667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443FE7-4DEF-1155-59B2-B2E01445268E}"/>
              </a:ext>
            </a:extLst>
          </p:cNvPr>
          <p:cNvSpPr txBox="1"/>
          <p:nvPr/>
        </p:nvSpPr>
        <p:spPr>
          <a:xfrm>
            <a:off x="4942940" y="4164414"/>
            <a:ext cx="41008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Robson M et al. N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Engl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J Med. 2017;377(6):523-33; Litton J et al. N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Engl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J Med. 2018;379:753-63.</a:t>
            </a:r>
          </a:p>
        </p:txBody>
      </p:sp>
    </p:spTree>
    <p:extLst>
      <p:ext uri="{BB962C8B-B14F-4D97-AF65-F5344CB8AC3E}">
        <p14:creationId xmlns:p14="http://schemas.microsoft.com/office/powerpoint/2010/main" val="173185011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PARP inhibitors in </a:t>
            </a:r>
            <a:r>
              <a:rPr lang="en-US" sz="2400" b="1" dirty="0" err="1"/>
              <a:t>gBRCA</a:t>
            </a:r>
            <a:r>
              <a:rPr lang="en-US" sz="2400" b="1" dirty="0"/>
              <a:t>-associated breast cancer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09889A-A65B-C1DF-0AFE-3A7D9F5CC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84" y="806133"/>
            <a:ext cx="3759200" cy="1803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B798DF-1E8D-400F-7932-13525B575E56}"/>
              </a:ext>
            </a:extLst>
          </p:cNvPr>
          <p:cNvSpPr txBox="1"/>
          <p:nvPr/>
        </p:nvSpPr>
        <p:spPr>
          <a:xfrm>
            <a:off x="3552484" y="787496"/>
            <a:ext cx="55328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OLAPARIB vs. Chemotherapy</a:t>
            </a:r>
          </a:p>
          <a:p>
            <a:r>
              <a:rPr lang="en-US" sz="1100" dirty="0"/>
              <a:t>Median PFS: 7.0 vs. 4.2 months; HR=0.58 (p&lt;0.001)</a:t>
            </a:r>
          </a:p>
          <a:p>
            <a:r>
              <a:rPr lang="en-US" sz="1100" dirty="0"/>
              <a:t>Median OS: 19.3 vs. 17.1 months; HR=0.90 (p=0.513)</a:t>
            </a:r>
          </a:p>
          <a:p>
            <a:r>
              <a:rPr lang="en-US" sz="1100" dirty="0"/>
              <a:t>ORR: 59.9% vs. 28.8%</a:t>
            </a:r>
          </a:p>
          <a:p>
            <a:r>
              <a:rPr lang="en-US" sz="1100" dirty="0"/>
              <a:t>Median time to ≥10-pt decrease in QLQ-C30: NR vs. 15.3 months; HR 0.44 (p=0.004)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20213-0F09-3F22-989F-7EA583660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863" y="2863973"/>
            <a:ext cx="5137150" cy="1416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144A8-A973-4EB0-CF8E-FD51D00FD381}"/>
              </a:ext>
            </a:extLst>
          </p:cNvPr>
          <p:cNvSpPr txBox="1"/>
          <p:nvPr/>
        </p:nvSpPr>
        <p:spPr>
          <a:xfrm>
            <a:off x="3552485" y="2714712"/>
            <a:ext cx="55328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TALAZOPARIB vs. Chemotherapy</a:t>
            </a:r>
          </a:p>
          <a:p>
            <a:r>
              <a:rPr lang="en-US" sz="1100" dirty="0"/>
              <a:t>Median PFS: 8.6 vs. 5.6 months; HR=0.54 (p&lt;0.001)</a:t>
            </a:r>
          </a:p>
          <a:p>
            <a:r>
              <a:rPr lang="en-US" sz="1100" dirty="0"/>
              <a:t>Median OS: 19.3 vs. 19.5 months HR=0.85 (p=0.17)</a:t>
            </a:r>
          </a:p>
          <a:p>
            <a:r>
              <a:rPr lang="en-US" sz="1100" dirty="0"/>
              <a:t>ORR: 62.6% vs. 27.2%</a:t>
            </a:r>
          </a:p>
          <a:p>
            <a:r>
              <a:rPr lang="en-US" sz="1100" dirty="0"/>
              <a:t>Median time to deterioration of QOL: 26.3 vs. 6.7 months; HR 0.39 (95% CI, 0.26-0.56)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F6FFC2-A924-72F0-A7EA-B2599F83D588}"/>
              </a:ext>
            </a:extLst>
          </p:cNvPr>
          <p:cNvSpPr txBox="1"/>
          <p:nvPr/>
        </p:nvSpPr>
        <p:spPr>
          <a:xfrm>
            <a:off x="355114" y="788879"/>
            <a:ext cx="1053494" cy="338554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OlympiAD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AC0EA7-7931-6A5E-9F20-618B8667DF50}"/>
              </a:ext>
            </a:extLst>
          </p:cNvPr>
          <p:cNvSpPr txBox="1"/>
          <p:nvPr/>
        </p:nvSpPr>
        <p:spPr>
          <a:xfrm>
            <a:off x="357551" y="2530276"/>
            <a:ext cx="1051057" cy="338554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EMBRACA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F8ECA8-84BE-FE29-AC65-9FAF21F24697}"/>
              </a:ext>
            </a:extLst>
          </p:cNvPr>
          <p:cNvSpPr txBox="1"/>
          <p:nvPr/>
        </p:nvSpPr>
        <p:spPr>
          <a:xfrm>
            <a:off x="4942940" y="4164414"/>
            <a:ext cx="41008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Robson M et al. N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Engl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J Med. 2017;377(6):523-33; Litton J et al. N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Engl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J Med. 2018;379:753-63.</a:t>
            </a:r>
          </a:p>
        </p:txBody>
      </p:sp>
    </p:spTree>
    <p:extLst>
      <p:ext uri="{BB962C8B-B14F-4D97-AF65-F5344CB8AC3E}">
        <p14:creationId xmlns:p14="http://schemas.microsoft.com/office/powerpoint/2010/main" val="267618436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TBCRC 048: Olaparib expanded</a:t>
            </a:r>
            <a:br>
              <a:rPr lang="en-US" sz="2400" b="1" dirty="0"/>
            </a:br>
            <a:r>
              <a:rPr lang="en-US" sz="2400" b="1" dirty="0"/>
              <a:t>Benefit in gPALB2 and sBRCA1/2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29C5DF-5B4B-CEF8-F849-E4A346846E4B}"/>
              </a:ext>
            </a:extLst>
          </p:cNvPr>
          <p:cNvSpPr txBox="1"/>
          <p:nvPr/>
        </p:nvSpPr>
        <p:spPr>
          <a:xfrm>
            <a:off x="5851843" y="4164414"/>
            <a:ext cx="31918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Tung N et al. ASCO 2020; Tung N et al. J Clin Oncol. 2020;38(36):4274-82.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6EDBA-7DFB-3742-894E-A5B2FBFD1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65" y="972260"/>
            <a:ext cx="754507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3041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Antibody drug conjugates in breast cancer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761A5-0A8A-B7B4-C0DC-E549BA5F7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5" y="665113"/>
            <a:ext cx="8853805" cy="263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7435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C19A4D-6AA2-9C9D-1F11-8242484A1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6" y="576130"/>
            <a:ext cx="8853805" cy="3828923"/>
          </a:xfrm>
          <a:prstGeom prst="rect">
            <a:avLst/>
          </a:prstGeom>
        </p:spPr>
      </p:pic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Antibody drug conjugates in breast cancer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510378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Antibody drug conjugates in breast cancer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6725479" y="4164414"/>
            <a:ext cx="23182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Rinnerthaler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G et al. Int. J. Mol. Sci. 2019;20(5):1115.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EF659-7412-8FB4-A307-DAC5928AF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52" y="818963"/>
            <a:ext cx="6987540" cy="331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765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ASCENT: Sacituzumab </a:t>
            </a:r>
            <a:r>
              <a:rPr lang="en-US" sz="2400" b="1" dirty="0" err="1"/>
              <a:t>govitecan</a:t>
            </a:r>
            <a:r>
              <a:rPr lang="en-US" sz="2400" b="1" dirty="0"/>
              <a:t> (TROP2 ADC) for 2L+ </a:t>
            </a:r>
            <a:r>
              <a:rPr lang="en-US" sz="2400" b="1" dirty="0" err="1"/>
              <a:t>mTNBC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7158290" y="4164414"/>
            <a:ext cx="18854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Modified from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Bardia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A et al. ESMO 2020.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E09B1-3778-DE18-0AED-39616A61A66C}"/>
              </a:ext>
            </a:extLst>
          </p:cNvPr>
          <p:cNvSpPr txBox="1"/>
          <p:nvPr/>
        </p:nvSpPr>
        <p:spPr>
          <a:xfrm>
            <a:off x="400050" y="4074634"/>
            <a:ext cx="46093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NCT02574455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9BA867-CCB1-D07E-9975-920E94D3D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230613"/>
            <a:ext cx="8343900" cy="28183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146319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ASCENT: Sacituzumab </a:t>
            </a:r>
            <a:r>
              <a:rPr lang="en-US" sz="2400" b="1" dirty="0" err="1"/>
              <a:t>govitecan</a:t>
            </a:r>
            <a:r>
              <a:rPr lang="en-US" sz="2400" b="1" dirty="0"/>
              <a:t> (TROP2 ADC) for 2L+ </a:t>
            </a:r>
            <a:r>
              <a:rPr lang="en-US" sz="2400" b="1" dirty="0" err="1"/>
              <a:t>mTNBC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5635437" y="4164414"/>
            <a:ext cx="340830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Bardia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A et al. ESMO 2020;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Bardia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A et al. N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Engl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J Med. 2021;384(16):1529-41.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5B7D1-8F43-89BC-F870-8DACF351D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46" y="1168367"/>
            <a:ext cx="866851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1288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E02FA8-69A1-7C1F-7279-2E2C5A723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77" y="969671"/>
            <a:ext cx="5563870" cy="3302000"/>
          </a:xfrm>
          <a:prstGeom prst="rect">
            <a:avLst/>
          </a:prstGeom>
        </p:spPr>
      </p:pic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659909" cy="1006507"/>
          </a:xfrm>
        </p:spPr>
        <p:txBody>
          <a:bodyPr/>
          <a:lstStyle/>
          <a:p>
            <a:pPr algn="l"/>
            <a:r>
              <a:rPr lang="en-US" sz="2400" b="1" dirty="0"/>
              <a:t>ASCENT: Benefit from </a:t>
            </a:r>
            <a:r>
              <a:rPr lang="en-US" sz="2400" b="1" dirty="0" err="1"/>
              <a:t>sacituzumab</a:t>
            </a:r>
            <a:r>
              <a:rPr lang="en-US" sz="2400" b="1" dirty="0"/>
              <a:t> </a:t>
            </a:r>
            <a:r>
              <a:rPr lang="en-US" sz="2400" b="1" dirty="0" err="1"/>
              <a:t>govitecan</a:t>
            </a:r>
            <a:r>
              <a:rPr lang="en-US" sz="2400" b="1" dirty="0"/>
              <a:t> regardless of TROP2 expression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6951503" y="4164414"/>
            <a:ext cx="20922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Bardia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A et al. Ann Oncol 2021;32(9):P1148-56.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0DA7D5-5940-9D95-D438-1AB8772923F2}"/>
              </a:ext>
            </a:extLst>
          </p:cNvPr>
          <p:cNvSpPr/>
          <p:nvPr/>
        </p:nvSpPr>
        <p:spPr>
          <a:xfrm>
            <a:off x="242045" y="1167534"/>
            <a:ext cx="2889501" cy="746491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H-Score ≥100: 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80% of TNBC pts with evaluable samples</a:t>
            </a:r>
          </a:p>
        </p:txBody>
      </p:sp>
    </p:spTree>
    <p:extLst>
      <p:ext uri="{BB962C8B-B14F-4D97-AF65-F5344CB8AC3E}">
        <p14:creationId xmlns:p14="http://schemas.microsoft.com/office/powerpoint/2010/main" val="315728097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4" y="164367"/>
            <a:ext cx="4074460" cy="1006507"/>
          </a:xfrm>
        </p:spPr>
        <p:txBody>
          <a:bodyPr/>
          <a:lstStyle/>
          <a:p>
            <a:pPr algn="l"/>
            <a:r>
              <a:rPr lang="en-US" sz="2000" b="1" dirty="0"/>
              <a:t>ASCENT-03: SG vs. TPC </a:t>
            </a:r>
            <a:br>
              <a:rPr lang="en-US" sz="2000" b="1" dirty="0"/>
            </a:br>
            <a:r>
              <a:rPr lang="en-US" sz="2000" dirty="0"/>
              <a:t>1L PD-L1-negative </a:t>
            </a:r>
            <a:r>
              <a:rPr lang="en-US" sz="2000" dirty="0" err="1"/>
              <a:t>mTNBC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E17BAB-41F5-18BB-5B18-BB0CF8117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9" y="1611471"/>
            <a:ext cx="4608195" cy="1921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E5CAEE-2C8A-1634-56D6-45B2D00BF25D}"/>
              </a:ext>
            </a:extLst>
          </p:cNvPr>
          <p:cNvSpPr txBox="1"/>
          <p:nvPr/>
        </p:nvSpPr>
        <p:spPr>
          <a:xfrm>
            <a:off x="66954" y="4073401"/>
            <a:ext cx="1180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514337"/>
            <a:r>
              <a:rPr lang="en-US" sz="1200" dirty="0">
                <a:solidFill>
                  <a:prstClr val="black"/>
                </a:solidFill>
              </a:rPr>
              <a:t>NCT05382299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F80C3-FB28-10B3-FE27-20DAE9FD7666}"/>
              </a:ext>
            </a:extLst>
          </p:cNvPr>
          <p:cNvSpPr txBox="1"/>
          <p:nvPr/>
        </p:nvSpPr>
        <p:spPr>
          <a:xfrm>
            <a:off x="4608195" y="4067171"/>
            <a:ext cx="1180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37"/>
            <a:r>
              <a:rPr lang="en-US" sz="1200" dirty="0">
                <a:solidFill>
                  <a:prstClr val="black"/>
                </a:solidFill>
              </a:rPr>
              <a:t>NCT05382286</a:t>
            </a:r>
          </a:p>
        </p:txBody>
      </p:sp>
      <p:sp>
        <p:nvSpPr>
          <p:cNvPr id="9" name="Title 22">
            <a:extLst>
              <a:ext uri="{FF2B5EF4-FFF2-40B4-BE49-F238E27FC236}">
                <a16:creationId xmlns:a16="http://schemas.microsoft.com/office/drawing/2014/main" id="{37384454-8BAC-53E1-7761-BC1F345ED208}"/>
              </a:ext>
            </a:extLst>
          </p:cNvPr>
          <p:cNvSpPr txBox="1">
            <a:spLocks/>
          </p:cNvSpPr>
          <p:nvPr/>
        </p:nvSpPr>
        <p:spPr>
          <a:xfrm>
            <a:off x="4522358" y="161860"/>
            <a:ext cx="4608196" cy="1006507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3465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000" b="1" kern="0" dirty="0"/>
              <a:t>ASCENT-04: SG/Pembrolizumab vs. TPC/Pembrolizumab </a:t>
            </a:r>
            <a:endParaRPr lang="en-US" sz="2000" kern="0" dirty="0"/>
          </a:p>
          <a:p>
            <a:pPr algn="l"/>
            <a:r>
              <a:rPr lang="en-US" sz="2000" kern="0" dirty="0"/>
              <a:t>1L PD-L1 positive </a:t>
            </a:r>
            <a:r>
              <a:rPr lang="en-US" sz="2000" kern="0" dirty="0" err="1"/>
              <a:t>mTNBC</a:t>
            </a:r>
            <a:endParaRPr lang="en-US" sz="2000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5FEB1-7441-E27E-5A52-56654D4B0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22901"/>
            <a:ext cx="4608195" cy="197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12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A33333-641C-853B-AD78-5CB3A04DA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CDK4 and 6 Regulate G1/S Cell Cycle Progression</a:t>
            </a:r>
          </a:p>
          <a:p>
            <a:r>
              <a:rPr lang="en-US" sz="2000" dirty="0"/>
              <a:t>ER+ breast cancer preferentially overexpresses cyclin D or has loss of p16, with subsequent loss of control of the cell cycle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7F3FCD-5C57-2973-8AB1-CB9F8776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CDK 4/6 Inhibitor Rationale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19EEDD-8A88-70B9-A74F-C7D4ABB3C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64044" y="2272335"/>
            <a:ext cx="4273470" cy="207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20921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69" y="161860"/>
            <a:ext cx="4294128" cy="1006507"/>
          </a:xfrm>
        </p:spPr>
        <p:txBody>
          <a:bodyPr/>
          <a:lstStyle/>
          <a:p>
            <a:pPr algn="l"/>
            <a:r>
              <a:rPr lang="en-US" sz="2000" b="1" dirty="0" err="1"/>
              <a:t>Saci</a:t>
            </a:r>
            <a:r>
              <a:rPr lang="en-US" sz="2000" b="1" dirty="0"/>
              <a:t>-IO TNBC: SG/</a:t>
            </a:r>
            <a:r>
              <a:rPr lang="en-US" sz="2000" b="1" dirty="0" err="1"/>
              <a:t>Pembro</a:t>
            </a:r>
            <a:r>
              <a:rPr lang="en-US" sz="2000" b="1" dirty="0"/>
              <a:t> vs. SG 1L PD-L1-negative </a:t>
            </a:r>
            <a:r>
              <a:rPr lang="en-US" sz="2000" b="1" dirty="0" err="1"/>
              <a:t>mTNBC</a:t>
            </a:r>
            <a:endParaRPr lang="en-US" sz="2000" dirty="0"/>
          </a:p>
        </p:txBody>
      </p:sp>
      <p:sp>
        <p:nvSpPr>
          <p:cNvPr id="9" name="Title 22">
            <a:extLst>
              <a:ext uri="{FF2B5EF4-FFF2-40B4-BE49-F238E27FC236}">
                <a16:creationId xmlns:a16="http://schemas.microsoft.com/office/drawing/2014/main" id="{37384454-8BAC-53E1-7761-BC1F345ED208}"/>
              </a:ext>
            </a:extLst>
          </p:cNvPr>
          <p:cNvSpPr txBox="1">
            <a:spLocks/>
          </p:cNvSpPr>
          <p:nvPr/>
        </p:nvSpPr>
        <p:spPr>
          <a:xfrm>
            <a:off x="4490236" y="161860"/>
            <a:ext cx="4640318" cy="1006507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3465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000" b="1" kern="0" dirty="0" err="1"/>
              <a:t>Saci</a:t>
            </a:r>
            <a:r>
              <a:rPr lang="en-US" sz="2000" b="1" kern="0" dirty="0"/>
              <a:t>-IO HR: SG/</a:t>
            </a:r>
            <a:r>
              <a:rPr lang="en-US" sz="2000" b="1" kern="0" dirty="0" err="1"/>
              <a:t>Pembro</a:t>
            </a:r>
            <a:r>
              <a:rPr lang="en-US" sz="2000" b="1" kern="0" dirty="0"/>
              <a:t> vs. SG HR+/HER2- MBC (0-1 prior chemo)</a:t>
            </a:r>
            <a:endParaRPr lang="en-US" sz="2000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EF879-48EA-916E-9947-5CAD83080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2" y="1432203"/>
            <a:ext cx="4365625" cy="1906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313F73-5C20-90C3-F536-F195A1FCE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007" y="1432203"/>
            <a:ext cx="4519295" cy="19069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48A4EA-907E-7445-B0D8-455266EC3C58}"/>
              </a:ext>
            </a:extLst>
          </p:cNvPr>
          <p:cNvSpPr txBox="1"/>
          <p:nvPr/>
        </p:nvSpPr>
        <p:spPr>
          <a:xfrm>
            <a:off x="66954" y="4073401"/>
            <a:ext cx="1180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514337"/>
            <a:r>
              <a:rPr lang="en-US" sz="1200" dirty="0">
                <a:solidFill>
                  <a:prstClr val="black"/>
                </a:solidFill>
              </a:rPr>
              <a:t>NCT04468061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FFD07C-94F7-6D45-1C13-247F0402D40D}"/>
              </a:ext>
            </a:extLst>
          </p:cNvPr>
          <p:cNvSpPr txBox="1"/>
          <p:nvPr/>
        </p:nvSpPr>
        <p:spPr>
          <a:xfrm>
            <a:off x="4572000" y="4073401"/>
            <a:ext cx="1180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514337"/>
            <a:r>
              <a:rPr lang="en-US" sz="1200" dirty="0">
                <a:solidFill>
                  <a:prstClr val="black"/>
                </a:solidFill>
              </a:rPr>
              <a:t>NCT04448886</a:t>
            </a:r>
          </a:p>
        </p:txBody>
      </p:sp>
    </p:spTree>
    <p:extLst>
      <p:ext uri="{BB962C8B-B14F-4D97-AF65-F5344CB8AC3E}">
        <p14:creationId xmlns:p14="http://schemas.microsoft.com/office/powerpoint/2010/main" val="359102544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HER2-low breast cancer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6776776" y="4164414"/>
            <a:ext cx="226696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Tarantino P et al. J Clin Oncol 2020;38(17):1951-62.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90F2F1-49E3-2788-B9A7-7BDE21E78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17" y="623986"/>
            <a:ext cx="6570980" cy="364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8428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Trastuzumab </a:t>
            </a:r>
            <a:r>
              <a:rPr lang="en-US" sz="2400" b="1" dirty="0" err="1"/>
              <a:t>deruxtecan</a:t>
            </a:r>
            <a:r>
              <a:rPr lang="en-US" sz="2400" b="1" dirty="0"/>
              <a:t> (HER2 ADC) in heavily pretreated HER2-low MBC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6935473" y="4164414"/>
            <a:ext cx="21082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Modi S et al. J Clin Oncol 2020;38(17):1887-96.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E3BBF8-1412-81DE-A162-1E430C89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1324089"/>
            <a:ext cx="8161020" cy="30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5086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DESTINY-Breast04: T-</a:t>
            </a:r>
            <a:r>
              <a:rPr lang="en-US" sz="2400" b="1" dirty="0" err="1"/>
              <a:t>DXd</a:t>
            </a:r>
            <a:r>
              <a:rPr lang="en-US" sz="2400" b="1" dirty="0"/>
              <a:t> vs. TPC in HER2-low MBC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5374148" y="4164414"/>
            <a:ext cx="36695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Modi S et al. ASCO 2022, Abstract LBA3; Modi S et al. N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Engl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J Med 2022;387(1):9-20.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186144-8A15-5204-B93F-EAF2C5C67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49" y="1075774"/>
            <a:ext cx="8334502" cy="308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4397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DESTINY-Breast04: T-</a:t>
            </a:r>
            <a:r>
              <a:rPr lang="en-US" sz="2400" b="1" dirty="0" err="1"/>
              <a:t>DXd</a:t>
            </a:r>
            <a:r>
              <a:rPr lang="en-US" sz="2400" b="1" dirty="0"/>
              <a:t> improves PFS and OS in </a:t>
            </a:r>
            <a:br>
              <a:rPr lang="en-US" sz="2400" b="1" dirty="0"/>
            </a:br>
            <a:r>
              <a:rPr lang="en-US" sz="2400" b="1" dirty="0"/>
              <a:t>HER2-low MBC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7154352" y="409230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Modi S et al. ASCO 2022, Abstract LBA3; </a:t>
            </a:r>
          </a:p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Modi S et al. N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Engl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J Med 2022;387(1):9-20.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0353D-6C07-8604-0D13-647EBE46D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57" y="665113"/>
            <a:ext cx="6722364" cy="3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8319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DESTINY-Breast04: Exploratory analysis in HR-negative/ HER2-low MBC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5374148" y="4164414"/>
            <a:ext cx="36695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Modi S et al. ASCO 2022, Abstract LBA3; Modi S et al. N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Engl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J Med 2022;387(1):9-20.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62E41-3740-C5E8-9753-285F076A0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03784"/>
            <a:ext cx="7772400" cy="33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7891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DESTINY-Breast04: Confirmed ORR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242046" y="4164413"/>
            <a:ext cx="36695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Modi S et al. ASCO 2022, Abstract LBA3; Modi S et al. N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Engl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J Med 2022;387(1):9-20.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EEF1BC-0999-82D2-1582-364A93112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" y="130129"/>
            <a:ext cx="8187690" cy="42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1177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HER2-low is unstable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2203408" y="4164414"/>
            <a:ext cx="68403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Slide courtesy of S.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Tolaney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: Tarantino P et al.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Eur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J Cancer. 2022;163:35-43;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Miglietta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F et al. NPJ Breast Cancer. 2021;7:137; Garrido-Castro AC et al. SABCS 2022.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964AD-1B90-F517-A621-C2F5E7BB1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" y="875114"/>
            <a:ext cx="856996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0296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HER2-low status: Biopsy considerations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1733451" y="4181895"/>
            <a:ext cx="72074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Modified from slide courtesy of S.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Tolaney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.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Miglietta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F et al. NPJ Breast Cancer. 2021;7:137; Modi S et al. N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Engl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J Med. 2022;387:9; Prat A et al. SABCS 2022.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Abstr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HER2-18.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F2652-20AD-1000-A91D-48622E300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40" y="599480"/>
            <a:ext cx="3978910" cy="3590925"/>
          </a:xfrm>
          <a:prstGeom prst="rect">
            <a:avLst/>
          </a:prstGeom>
        </p:spPr>
      </p:pic>
      <p:sp>
        <p:nvSpPr>
          <p:cNvPr id="8" name="Content Placeholder 102">
            <a:extLst>
              <a:ext uri="{FF2B5EF4-FFF2-40B4-BE49-F238E27FC236}">
                <a16:creationId xmlns:a16="http://schemas.microsoft.com/office/drawing/2014/main" id="{66D72470-6C0D-E796-CEB9-1D230E5A9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429" y="812033"/>
            <a:ext cx="4605394" cy="24981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600" b="1" dirty="0"/>
              <a:t>Which timepoint </a:t>
            </a:r>
            <a:r>
              <a:rPr lang="en-US" sz="1600" dirty="0"/>
              <a:t>and </a:t>
            </a:r>
            <a:r>
              <a:rPr lang="en-US" sz="1600" b="1" dirty="0"/>
              <a:t>what type of biopsy </a:t>
            </a:r>
            <a:r>
              <a:rPr lang="en-US" sz="1600" dirty="0"/>
              <a:t>should be used to define HER2-low status?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DB04 required “adequate archived or recent tumor-biopsy specimens”</a:t>
            </a:r>
          </a:p>
          <a:p>
            <a:pPr lvl="1">
              <a:spcAft>
                <a:spcPts val="0"/>
              </a:spcAft>
            </a:pPr>
            <a:r>
              <a:rPr lang="en-US" sz="1400" dirty="0"/>
              <a:t>Excluded: FNA, other cytologic specimens, decalcified bone metastases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In DB04, T-DXd had consistent efficacy regardless of tumor sample characteristics</a:t>
            </a:r>
          </a:p>
          <a:p>
            <a:pPr>
              <a:spcAft>
                <a:spcPts val="0"/>
              </a:spcAft>
            </a:pPr>
            <a:endParaRPr lang="en-US" sz="1600" dirty="0"/>
          </a:p>
          <a:p>
            <a:pPr>
              <a:spcAft>
                <a:spcPts val="0"/>
              </a:spcAft>
            </a:pP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0B3634-810E-4594-405D-CF4ADDEE20AB}"/>
              </a:ext>
            </a:extLst>
          </p:cNvPr>
          <p:cNvSpPr txBox="1"/>
          <p:nvPr/>
        </p:nvSpPr>
        <p:spPr bwMode="auto">
          <a:xfrm>
            <a:off x="242046" y="3164205"/>
            <a:ext cx="4490161" cy="92333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Practical Definition of HER2 Low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HER2</a:t>
            </a:r>
            <a:r>
              <a:rPr lang="en-US" sz="2000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non-amplified tumor showing HER2-low expression on any prior sample in course of disease</a:t>
            </a:r>
          </a:p>
        </p:txBody>
      </p:sp>
    </p:spTree>
    <p:extLst>
      <p:ext uri="{BB962C8B-B14F-4D97-AF65-F5344CB8AC3E}">
        <p14:creationId xmlns:p14="http://schemas.microsoft.com/office/powerpoint/2010/main" val="392774024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T-</a:t>
            </a:r>
            <a:r>
              <a:rPr lang="en-US" sz="2400" b="1" dirty="0" err="1"/>
              <a:t>DXd</a:t>
            </a:r>
            <a:r>
              <a:rPr lang="en-US" sz="2400" b="1" dirty="0"/>
              <a:t> biomarker analyses (DAISY)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7007607" y="4204755"/>
            <a:ext cx="203613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Dieras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V et al. SABCS 2021, Abstract PD8-02.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4E0CB-7588-8A5E-8606-5C6ADA57C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" y="743453"/>
            <a:ext cx="7772400" cy="357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16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3FBD6E-B684-B0B9-3EC3-1541FB389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695" y="940649"/>
            <a:ext cx="7077716" cy="3379610"/>
          </a:xfr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816CD714-7CBA-1E50-DEF6-E902743FE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26865"/>
            <a:ext cx="8961120" cy="7436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Overview Pivotal CDK4/6 Inhibitor Trials</a:t>
            </a:r>
          </a:p>
        </p:txBody>
      </p:sp>
    </p:spTree>
    <p:extLst>
      <p:ext uri="{BB962C8B-B14F-4D97-AF65-F5344CB8AC3E}">
        <p14:creationId xmlns:p14="http://schemas.microsoft.com/office/powerpoint/2010/main" val="318653621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B624-B13B-36C6-BC1A-77FB6974E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4508"/>
            <a:ext cx="7886700" cy="2141534"/>
          </a:xfrm>
        </p:spPr>
        <p:txBody>
          <a:bodyPr anchor="t"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Future directions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Novel ADCs and targets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Combinatorial approaches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Sequencing ADCs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Understanding mechanisms of resistance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1431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Novel ADCs and targets in </a:t>
            </a:r>
            <a:r>
              <a:rPr lang="en-US" sz="2400" b="1" dirty="0" err="1"/>
              <a:t>mTNBC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6642123" y="4204755"/>
            <a:ext cx="240161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Bardia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A et al. SABCS 2022;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Krop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IE et al. ASCO 2022.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C6C37C-68B8-6665-9509-C8368B3855AC}"/>
              </a:ext>
            </a:extLst>
          </p:cNvPr>
          <p:cNvSpPr txBox="1"/>
          <p:nvPr/>
        </p:nvSpPr>
        <p:spPr>
          <a:xfrm>
            <a:off x="242046" y="1090860"/>
            <a:ext cx="1552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Datopotamab</a:t>
            </a:r>
            <a:r>
              <a:rPr lang="en-US" sz="1600" b="1" dirty="0"/>
              <a:t> </a:t>
            </a:r>
          </a:p>
          <a:p>
            <a:r>
              <a:rPr lang="en-US" sz="1600" b="1" dirty="0" err="1"/>
              <a:t>deruxtecan</a:t>
            </a:r>
            <a:endParaRPr lang="en-US" sz="1600" b="1" dirty="0"/>
          </a:p>
          <a:p>
            <a:r>
              <a:rPr lang="en-US" sz="1600" dirty="0"/>
              <a:t>(TROP2 ADC)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A08533-0D93-3BB9-AB4D-B63FD1499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r="27682"/>
          <a:stretch/>
        </p:blipFill>
        <p:spPr>
          <a:xfrm>
            <a:off x="2044626" y="2803551"/>
            <a:ext cx="5985464" cy="1391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CFCDF2-85A7-971D-2911-D2626D16B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896" y="2641365"/>
            <a:ext cx="1384300" cy="495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44CEED-F930-5599-47C2-1D0DFFB3C7F2}"/>
              </a:ext>
            </a:extLst>
          </p:cNvPr>
          <p:cNvSpPr txBox="1"/>
          <p:nvPr/>
        </p:nvSpPr>
        <p:spPr>
          <a:xfrm>
            <a:off x="242046" y="3087136"/>
            <a:ext cx="1345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Patritumab</a:t>
            </a:r>
            <a:endParaRPr lang="en-US" sz="1600" b="1" dirty="0"/>
          </a:p>
          <a:p>
            <a:r>
              <a:rPr lang="en-US" sz="1600" b="1" dirty="0" err="1"/>
              <a:t>deruxtecan</a:t>
            </a:r>
            <a:endParaRPr lang="en-US" sz="1600" dirty="0"/>
          </a:p>
          <a:p>
            <a:r>
              <a:rPr lang="en-US" sz="1600" dirty="0"/>
              <a:t>(HER3 ADC)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8230E4-5CE4-04FA-2990-70D26D06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595" y="912151"/>
            <a:ext cx="6301740" cy="1432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FBBBEE-7E10-E49E-6453-D45DE7826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972" y="912151"/>
            <a:ext cx="1211580" cy="4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5483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5C7119-90D8-E77C-5360-BB275F491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16"/>
          <a:stretch/>
        </p:blipFill>
        <p:spPr>
          <a:xfrm>
            <a:off x="5998734" y="545458"/>
            <a:ext cx="2960370" cy="1965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6AAD98-592D-A418-4E7C-97DA361E4B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89" b="7914"/>
          <a:stretch/>
        </p:blipFill>
        <p:spPr>
          <a:xfrm>
            <a:off x="1863227" y="673634"/>
            <a:ext cx="2639328" cy="17518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1ED13-2B09-6BBB-040B-5CF06134D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428"/>
          <a:stretch/>
        </p:blipFill>
        <p:spPr>
          <a:xfrm>
            <a:off x="1761208" y="2510966"/>
            <a:ext cx="7259828" cy="1751896"/>
          </a:xfrm>
          <a:prstGeom prst="rect">
            <a:avLst/>
          </a:prstGeom>
        </p:spPr>
      </p:pic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Novel ADCs and targets in </a:t>
            </a:r>
            <a:r>
              <a:rPr lang="en-US" sz="2400" b="1" dirty="0" err="1"/>
              <a:t>mTNBC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149791" y="4187033"/>
            <a:ext cx="533511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Banerjii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U et al. Lancet Oncol 2019;20:1124–35; Wang J et al, ASCO 2021; Modi S et al. SABCS 2017; Tsai M et al. ESMO 2021.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C6C37C-68B8-6665-9509-C8368B3855AC}"/>
              </a:ext>
            </a:extLst>
          </p:cNvPr>
          <p:cNvSpPr txBox="1"/>
          <p:nvPr/>
        </p:nvSpPr>
        <p:spPr>
          <a:xfrm>
            <a:off x="242046" y="1107254"/>
            <a:ext cx="1929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Trastuzumab </a:t>
            </a:r>
            <a:r>
              <a:rPr lang="en-US" sz="1600" b="1" dirty="0" err="1"/>
              <a:t>duocarmazine</a:t>
            </a:r>
            <a:r>
              <a:rPr lang="en-US" sz="1600" b="1" dirty="0"/>
              <a:t> </a:t>
            </a:r>
          </a:p>
          <a:p>
            <a:r>
              <a:rPr lang="en-US" sz="1600" dirty="0"/>
              <a:t>(HER2 ADC)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0D3E40-9ECC-74B4-BE3F-28D566DD81F9}"/>
              </a:ext>
            </a:extLst>
          </p:cNvPr>
          <p:cNvSpPr txBox="1"/>
          <p:nvPr/>
        </p:nvSpPr>
        <p:spPr>
          <a:xfrm>
            <a:off x="242046" y="3022870"/>
            <a:ext cx="1929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Ladiratuzumab</a:t>
            </a:r>
            <a:r>
              <a:rPr lang="en-US" sz="1600" b="1" dirty="0"/>
              <a:t> </a:t>
            </a:r>
          </a:p>
          <a:p>
            <a:r>
              <a:rPr lang="en-US" sz="1600" b="1" dirty="0" err="1"/>
              <a:t>vedotin</a:t>
            </a:r>
            <a:endParaRPr lang="en-US" sz="1600" b="1" dirty="0"/>
          </a:p>
          <a:p>
            <a:r>
              <a:rPr lang="en-US" sz="1600" dirty="0"/>
              <a:t>(LIV1A ADC)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BA875-91C0-442C-0D0C-06BFFFFA5445}"/>
              </a:ext>
            </a:extLst>
          </p:cNvPr>
          <p:cNvSpPr txBox="1"/>
          <p:nvPr/>
        </p:nvSpPr>
        <p:spPr>
          <a:xfrm>
            <a:off x="4763350" y="1103232"/>
            <a:ext cx="1929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Disitimab</a:t>
            </a:r>
            <a:r>
              <a:rPr lang="en-US" sz="1600" b="1" dirty="0"/>
              <a:t> </a:t>
            </a:r>
          </a:p>
          <a:p>
            <a:r>
              <a:rPr lang="en-US" sz="1600" b="1" dirty="0" err="1"/>
              <a:t>vedotin</a:t>
            </a:r>
            <a:endParaRPr lang="en-US" sz="1600" b="1" dirty="0"/>
          </a:p>
          <a:p>
            <a:r>
              <a:rPr lang="en-US" sz="1600" dirty="0"/>
              <a:t>(HER2 ADC)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D1B3C-AD65-BC72-9AF2-790F7FC67877}"/>
              </a:ext>
            </a:extLst>
          </p:cNvPr>
          <p:cNvSpPr txBox="1"/>
          <p:nvPr/>
        </p:nvSpPr>
        <p:spPr>
          <a:xfrm>
            <a:off x="6693004" y="891618"/>
            <a:ext cx="1660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ORR: 39.6%</a:t>
            </a:r>
          </a:p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Median PFS: 5.7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73938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C87A34-215D-9FA6-25C4-5E8B535A3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8"/>
          <a:stretch/>
        </p:blipFill>
        <p:spPr>
          <a:xfrm>
            <a:off x="803030" y="1089879"/>
            <a:ext cx="7772400" cy="3314462"/>
          </a:xfrm>
          <a:prstGeom prst="rect">
            <a:avLst/>
          </a:prstGeom>
        </p:spPr>
      </p:pic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TROPION-Breast02: Dato-</a:t>
            </a:r>
            <a:r>
              <a:rPr lang="en-US" sz="2400" b="1" dirty="0" err="1"/>
              <a:t>DXd</a:t>
            </a:r>
            <a:r>
              <a:rPr lang="en-US" sz="2400" b="1" dirty="0"/>
              <a:t> vs. TPC in </a:t>
            </a:r>
            <a:br>
              <a:rPr lang="en-US" sz="2400" b="1" dirty="0"/>
            </a:br>
            <a:r>
              <a:rPr lang="en-US" sz="2400" b="1" dirty="0"/>
              <a:t>1L </a:t>
            </a:r>
            <a:r>
              <a:rPr lang="en-US" sz="2400" b="1" dirty="0" err="1"/>
              <a:t>mTNBC</a:t>
            </a:r>
            <a:r>
              <a:rPr lang="en-US" sz="2400" b="1" dirty="0"/>
              <a:t> not candidate for PD-(L)1 inhibitor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7146297" y="4169117"/>
            <a:ext cx="177324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Dent R et al. SABCS 2022. OT1-03-05.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FD437-6806-DDB2-BC05-AF76B8817EA4}"/>
              </a:ext>
            </a:extLst>
          </p:cNvPr>
          <p:cNvSpPr txBox="1"/>
          <p:nvPr/>
        </p:nvSpPr>
        <p:spPr>
          <a:xfrm>
            <a:off x="492369" y="4080450"/>
            <a:ext cx="1180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NCT05374512</a:t>
            </a:r>
          </a:p>
        </p:txBody>
      </p:sp>
    </p:spTree>
    <p:extLst>
      <p:ext uri="{BB962C8B-B14F-4D97-AF65-F5344CB8AC3E}">
        <p14:creationId xmlns:p14="http://schemas.microsoft.com/office/powerpoint/2010/main" val="91379642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BEGONIA: PD-L1 inhibitor and ADC combination in </a:t>
            </a:r>
            <a:br>
              <a:rPr lang="en-US" sz="2400" b="1" dirty="0"/>
            </a:br>
            <a:r>
              <a:rPr lang="en-US" sz="2400" b="1" dirty="0"/>
              <a:t>1L </a:t>
            </a:r>
            <a:r>
              <a:rPr lang="en-US" sz="2400" b="1" dirty="0" err="1"/>
              <a:t>mTNBC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6270161" y="4204755"/>
            <a:ext cx="2773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Schmid P et al. ASCO 2021; Schmid P et al. ESMO Breast 2022.</a:t>
            </a:r>
          </a:p>
          <a:p>
            <a:pPr algn="r" defTabSz="914377"/>
            <a:endParaRPr lang="en-US" sz="700" dirty="0" err="1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BF842B-978A-06E8-BCE9-CF25594BE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32" y="1069784"/>
            <a:ext cx="8192135" cy="2823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227F80-ACE6-1520-6AB9-23A0361AF236}"/>
              </a:ext>
            </a:extLst>
          </p:cNvPr>
          <p:cNvSpPr txBox="1"/>
          <p:nvPr/>
        </p:nvSpPr>
        <p:spPr>
          <a:xfrm>
            <a:off x="475932" y="4081644"/>
            <a:ext cx="1180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NCT03742102</a:t>
            </a:r>
          </a:p>
        </p:txBody>
      </p:sp>
    </p:spTree>
    <p:extLst>
      <p:ext uri="{BB962C8B-B14F-4D97-AF65-F5344CB8AC3E}">
        <p14:creationId xmlns:p14="http://schemas.microsoft.com/office/powerpoint/2010/main" val="137613440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BEGONIA: Dato-</a:t>
            </a:r>
            <a:r>
              <a:rPr lang="en-US" sz="2400" b="1" dirty="0" err="1"/>
              <a:t>DXd</a:t>
            </a:r>
            <a:r>
              <a:rPr lang="en-US" sz="2400" b="1" dirty="0"/>
              <a:t> + Durvalumab in 1L </a:t>
            </a:r>
            <a:r>
              <a:rPr lang="en-US" sz="2400" b="1" dirty="0" err="1"/>
              <a:t>mTNBC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597F4-4A73-B2F3-14B7-1ACF30EEC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32" y="813911"/>
            <a:ext cx="7583170" cy="3520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7677662" y="4204755"/>
            <a:ext cx="13660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Schmid P et al. SABCS 2022.</a:t>
            </a:r>
          </a:p>
        </p:txBody>
      </p:sp>
    </p:spTree>
    <p:extLst>
      <p:ext uri="{BB962C8B-B14F-4D97-AF65-F5344CB8AC3E}">
        <p14:creationId xmlns:p14="http://schemas.microsoft.com/office/powerpoint/2010/main" val="342987735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10ADD-CBE7-6C68-958B-4809B0575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25" y="627946"/>
            <a:ext cx="7258177" cy="3735451"/>
          </a:xfrm>
          <a:prstGeom prst="rect">
            <a:avLst/>
          </a:prstGeom>
        </p:spPr>
      </p:pic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BEGONIA: T-</a:t>
            </a:r>
            <a:r>
              <a:rPr lang="en-US" sz="2400" b="1" dirty="0" err="1"/>
              <a:t>DXd</a:t>
            </a:r>
            <a:r>
              <a:rPr lang="en-US" sz="2400" b="1" dirty="0"/>
              <a:t> + Durvalumab in 1L </a:t>
            </a:r>
            <a:r>
              <a:rPr lang="en-US" sz="2400" b="1" dirty="0" err="1"/>
              <a:t>mTNBC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7677662" y="4204755"/>
            <a:ext cx="13660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Schmid P et al. SABCS 2022.</a:t>
            </a:r>
          </a:p>
        </p:txBody>
      </p:sp>
    </p:spTree>
    <p:extLst>
      <p:ext uri="{BB962C8B-B14F-4D97-AF65-F5344CB8AC3E}">
        <p14:creationId xmlns:p14="http://schemas.microsoft.com/office/powerpoint/2010/main" val="334708973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604B9F-F925-CA1A-CC2F-711C2E737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30280"/>
            <a:ext cx="7772400" cy="3481962"/>
          </a:xfrm>
          <a:prstGeom prst="rect">
            <a:avLst/>
          </a:prstGeom>
        </p:spPr>
      </p:pic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TBCRC 047: </a:t>
            </a:r>
            <a:r>
              <a:rPr lang="en-US" sz="2400" b="1" dirty="0" err="1"/>
              <a:t>InCITe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4236807" y="4533002"/>
            <a:ext cx="9124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11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PI: H. </a:t>
            </a:r>
            <a:r>
              <a:rPr lang="en-US" sz="11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Rugo</a:t>
            </a:r>
            <a:endParaRPr lang="en-US" sz="1100" dirty="0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FD437-6806-DDB2-BC05-AF76B8817EA4}"/>
              </a:ext>
            </a:extLst>
          </p:cNvPr>
          <p:cNvSpPr txBox="1"/>
          <p:nvPr/>
        </p:nvSpPr>
        <p:spPr>
          <a:xfrm>
            <a:off x="434788" y="3952157"/>
            <a:ext cx="1216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NCT03971409</a:t>
            </a:r>
          </a:p>
        </p:txBody>
      </p:sp>
    </p:spTree>
    <p:extLst>
      <p:ext uri="{BB962C8B-B14F-4D97-AF65-F5344CB8AC3E}">
        <p14:creationId xmlns:p14="http://schemas.microsoft.com/office/powerpoint/2010/main" val="422148895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Mechanisms of resistance to ADCs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6831278" y="4204755"/>
            <a:ext cx="22124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Coates et al. Cancer </a:t>
            </a:r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Discov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2021; 11(10):2436-45.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628C56-370F-6F3D-948D-78069497F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11" y="937455"/>
            <a:ext cx="8510778" cy="3467354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712881EB-9E63-5CA3-2A7B-ADC88480E22F}"/>
              </a:ext>
            </a:extLst>
          </p:cNvPr>
          <p:cNvSpPr/>
          <p:nvPr/>
        </p:nvSpPr>
        <p:spPr>
          <a:xfrm>
            <a:off x="4039565" y="861600"/>
            <a:ext cx="1863524" cy="3467354"/>
          </a:xfrm>
          <a:prstGeom prst="frame">
            <a:avLst>
              <a:gd name="adj1" fmla="val 1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D91337-DABB-3389-E7A8-D8592901DB4A}"/>
              </a:ext>
            </a:extLst>
          </p:cNvPr>
          <p:cNvSpPr txBox="1"/>
          <p:nvPr/>
        </p:nvSpPr>
        <p:spPr>
          <a:xfrm>
            <a:off x="4275463" y="631856"/>
            <a:ext cx="1391728" cy="3231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/>
              <a:t>Modify target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EAB1E5C-B5D5-11F4-8B76-172FC8283936}"/>
              </a:ext>
            </a:extLst>
          </p:cNvPr>
          <p:cNvSpPr/>
          <p:nvPr/>
        </p:nvSpPr>
        <p:spPr>
          <a:xfrm>
            <a:off x="2138759" y="861600"/>
            <a:ext cx="1863524" cy="3467354"/>
          </a:xfrm>
          <a:prstGeom prst="frame">
            <a:avLst>
              <a:gd name="adj1" fmla="val 1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31AD36-5E43-C573-EFAB-36E5F46FFFCD}"/>
              </a:ext>
            </a:extLst>
          </p:cNvPr>
          <p:cNvSpPr txBox="1"/>
          <p:nvPr/>
        </p:nvSpPr>
        <p:spPr>
          <a:xfrm>
            <a:off x="2296688" y="636545"/>
            <a:ext cx="1582484" cy="3231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/>
              <a:t>Modify payload</a:t>
            </a:r>
          </a:p>
        </p:txBody>
      </p:sp>
    </p:spTree>
    <p:extLst>
      <p:ext uri="{BB962C8B-B14F-4D97-AF65-F5344CB8AC3E}">
        <p14:creationId xmlns:p14="http://schemas.microsoft.com/office/powerpoint/2010/main" val="398202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Mechanisms of resistance to ADCs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BBF81-F614-0EF7-B313-74F31DF6D397}"/>
              </a:ext>
            </a:extLst>
          </p:cNvPr>
          <p:cNvSpPr txBox="1"/>
          <p:nvPr/>
        </p:nvSpPr>
        <p:spPr>
          <a:xfrm>
            <a:off x="7417977" y="4204755"/>
            <a:ext cx="162576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sz="7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Mosele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F. et al. ESMO Breast 2022.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125BE-0B5D-962E-4481-2D2E70C64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94" y="1172422"/>
            <a:ext cx="6898640" cy="3108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4B191D-29F3-6196-0717-6736E4C0D361}"/>
              </a:ext>
            </a:extLst>
          </p:cNvPr>
          <p:cNvSpPr txBox="1"/>
          <p:nvPr/>
        </p:nvSpPr>
        <p:spPr>
          <a:xfrm>
            <a:off x="242046" y="782465"/>
            <a:ext cx="8695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Change in expression of target (HER2 IHC) from baseline to progression on T-</a:t>
            </a:r>
            <a:r>
              <a:rPr lang="en-US" sz="1800" dirty="0" err="1"/>
              <a:t>DXd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9059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F7C26-8D5F-DEC8-0687-230A23C24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PFS Pivotal First Line Trials Nearly Identical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43CCC0-1A35-6AAA-F085-EDCD557773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94F27116-3073-615E-24C0-B5FA2202BB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6852885"/>
              </p:ext>
            </p:extLst>
          </p:nvPr>
        </p:nvGraphicFramePr>
        <p:xfrm>
          <a:off x="713916" y="1482552"/>
          <a:ext cx="7794600" cy="2013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8628">
                  <a:extLst>
                    <a:ext uri="{9D8B030D-6E8A-4147-A177-3AD203B41FA5}">
                      <a16:colId xmlns:a16="http://schemas.microsoft.com/office/drawing/2014/main" val="2174727331"/>
                    </a:ext>
                  </a:extLst>
                </a:gridCol>
                <a:gridCol w="1879971">
                  <a:extLst>
                    <a:ext uri="{9D8B030D-6E8A-4147-A177-3AD203B41FA5}">
                      <a16:colId xmlns:a16="http://schemas.microsoft.com/office/drawing/2014/main" val="1296994443"/>
                    </a:ext>
                  </a:extLst>
                </a:gridCol>
                <a:gridCol w="1874300">
                  <a:extLst>
                    <a:ext uri="{9D8B030D-6E8A-4147-A177-3AD203B41FA5}">
                      <a16:colId xmlns:a16="http://schemas.microsoft.com/office/drawing/2014/main" val="4084729620"/>
                    </a:ext>
                  </a:extLst>
                </a:gridCol>
                <a:gridCol w="2171701">
                  <a:extLst>
                    <a:ext uri="{9D8B030D-6E8A-4147-A177-3AD203B41FA5}">
                      <a16:colId xmlns:a16="http://schemas.microsoft.com/office/drawing/2014/main" val="3738639940"/>
                    </a:ext>
                  </a:extLst>
                </a:gridCol>
              </a:tblGrid>
              <a:tr h="224199">
                <a:tc>
                  <a:txBody>
                    <a:bodyPr/>
                    <a:lstStyle/>
                    <a:p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PALOMA-2</a:t>
                      </a:r>
                    </a:p>
                  </a:txBody>
                  <a:tcPr marL="35719" marR="3571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MONALEESA-2</a:t>
                      </a:r>
                    </a:p>
                  </a:txBody>
                  <a:tcPr marL="35719" marR="3571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MONARCH-3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103900"/>
                  </a:ext>
                </a:extLst>
              </a:tr>
              <a:tr h="209827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</a:p>
                  </a:txBody>
                  <a:tcPr marL="35719" marR="3571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</a:p>
                  </a:txBody>
                  <a:tcPr marL="35719" marR="3571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0869281"/>
                  </a:ext>
                </a:extLst>
              </a:tr>
              <a:tr h="209827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5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5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5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91572351"/>
                  </a:ext>
                </a:extLst>
              </a:tr>
              <a:tr h="344922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Endocrine </a:t>
                      </a:r>
                      <a:r>
                        <a:rPr lang="en-US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tx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Letrozole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Letrozole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Letrozole or anastrozole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5620333"/>
                  </a:ext>
                </a:extLst>
              </a:tr>
              <a:tr h="209827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CDK4/</a:t>
                      </a:r>
                      <a:r>
                        <a:rPr lang="en-US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Palbociclib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Ribociclib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Abemaciclib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09510413"/>
                  </a:ext>
                </a:extLst>
              </a:tr>
              <a:tr h="209827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Patients (n)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666</a:t>
                      </a:r>
                    </a:p>
                  </a:txBody>
                  <a:tcPr marL="35719" marR="35719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668</a:t>
                      </a:r>
                    </a:p>
                  </a:txBody>
                  <a:tcPr marL="35719" marR="35719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493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764960"/>
                  </a:ext>
                </a:extLst>
              </a:tr>
              <a:tr h="209827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 Hazard Ratio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35719" marR="35719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</a:t>
                      </a:r>
                    </a:p>
                  </a:txBody>
                  <a:tcPr marL="35719" marR="35719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07737912"/>
                  </a:ext>
                </a:extLst>
              </a:tr>
              <a:tr h="209827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 (months)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24.8 vs 14.5</a:t>
                      </a:r>
                    </a:p>
                  </a:txBody>
                  <a:tcPr marL="35719" marR="35719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25.3 vs 16</a:t>
                      </a:r>
                    </a:p>
                  </a:txBody>
                  <a:tcPr marL="35719" marR="35719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28.2 vs 14.8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959323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3492DE2-FECA-F4FD-A7F3-ACEE7CD1A9DA}"/>
              </a:ext>
            </a:extLst>
          </p:cNvPr>
          <p:cNvSpPr/>
          <p:nvPr/>
        </p:nvSpPr>
        <p:spPr>
          <a:xfrm>
            <a:off x="638130" y="3020297"/>
            <a:ext cx="8059556" cy="6246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E46DE-30ED-5285-1527-96CD23F17BEE}"/>
              </a:ext>
            </a:extLst>
          </p:cNvPr>
          <p:cNvSpPr txBox="1"/>
          <p:nvPr/>
        </p:nvSpPr>
        <p:spPr>
          <a:xfrm>
            <a:off x="3265714" y="4528875"/>
            <a:ext cx="373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Finn </a:t>
            </a:r>
            <a:r>
              <a:rPr lang="en-US" sz="900" i="1" dirty="0"/>
              <a:t>NEJM</a:t>
            </a:r>
            <a:r>
              <a:rPr lang="en-US" sz="900" dirty="0"/>
              <a:t> 2016; </a:t>
            </a:r>
            <a:r>
              <a:rPr lang="en-US" sz="900" dirty="0" err="1"/>
              <a:t>Hortobagyi</a:t>
            </a:r>
            <a:r>
              <a:rPr lang="en-US" sz="900" dirty="0"/>
              <a:t> </a:t>
            </a:r>
            <a:r>
              <a:rPr lang="en-US" sz="900" i="1" dirty="0"/>
              <a:t>NEJM</a:t>
            </a:r>
            <a:r>
              <a:rPr lang="en-US" sz="900" dirty="0"/>
              <a:t> 2016; Goetz </a:t>
            </a:r>
            <a:r>
              <a:rPr lang="en-US" sz="900" i="1" dirty="0"/>
              <a:t>J Clin Oncol</a:t>
            </a:r>
            <a:r>
              <a:rPr lang="en-US" sz="900" dirty="0"/>
              <a:t> 2017; Finn, </a:t>
            </a:r>
            <a:r>
              <a:rPr lang="en-US" sz="900" i="1" dirty="0"/>
              <a:t>ASCO </a:t>
            </a:r>
            <a:r>
              <a:rPr lang="en-US" sz="900" dirty="0"/>
              <a:t>2022; </a:t>
            </a:r>
            <a:r>
              <a:rPr lang="en-US" sz="900" dirty="0" err="1"/>
              <a:t>Hortobagyi</a:t>
            </a:r>
            <a:r>
              <a:rPr lang="en-US" sz="900" dirty="0"/>
              <a:t> </a:t>
            </a:r>
            <a:r>
              <a:rPr lang="en-US" sz="900" i="1" dirty="0"/>
              <a:t>NEJM</a:t>
            </a:r>
            <a:r>
              <a:rPr lang="en-US" sz="900" dirty="0"/>
              <a:t> 2022; Goetz </a:t>
            </a:r>
            <a:r>
              <a:rPr lang="en-US" sz="900" i="1" dirty="0"/>
              <a:t>ESMO </a:t>
            </a:r>
            <a:r>
              <a:rPr lang="en-US" sz="900" dirty="0"/>
              <a:t>2022</a:t>
            </a:r>
          </a:p>
          <a:p>
            <a:endParaRPr lang="en-US" sz="900" dirty="0"/>
          </a:p>
          <a:p>
            <a:r>
              <a:rPr lang="en-US" sz="900" dirty="0"/>
              <a:t>Slide borrowed: Daniel Stover ASCO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7EA728-4814-BCFA-8AC6-6C44B1C868E4}"/>
              </a:ext>
            </a:extLst>
          </p:cNvPr>
          <p:cNvSpPr txBox="1"/>
          <p:nvPr/>
        </p:nvSpPr>
        <p:spPr>
          <a:xfrm>
            <a:off x="234387" y="4057026"/>
            <a:ext cx="89096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*Different studies, different designs, different study populations, different subgroup definitions*</a:t>
            </a:r>
          </a:p>
        </p:txBody>
      </p:sp>
    </p:spTree>
    <p:extLst>
      <p:ext uri="{BB962C8B-B14F-4D97-AF65-F5344CB8AC3E}">
        <p14:creationId xmlns:p14="http://schemas.microsoft.com/office/powerpoint/2010/main" val="36201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2">
            <a:extLst>
              <a:ext uri="{FF2B5EF4-FFF2-40B4-BE49-F238E27FC236}">
                <a16:creationId xmlns:a16="http://schemas.microsoft.com/office/drawing/2014/main" id="{F1378157-8810-ABFD-C7E5-50D4D38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161860"/>
            <a:ext cx="8901953" cy="1006507"/>
          </a:xfrm>
        </p:spPr>
        <p:txBody>
          <a:bodyPr/>
          <a:lstStyle/>
          <a:p>
            <a:pPr algn="l"/>
            <a:r>
              <a:rPr lang="en-US" sz="2400" b="1" dirty="0"/>
              <a:t>Treatment algorithm for metastatic TNBC</a:t>
            </a:r>
            <a:endParaRPr lang="en-US" sz="24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EA34BAF-6987-F9C5-AE02-1AEF35937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3289"/>
          <a:stretch/>
        </p:blipFill>
        <p:spPr>
          <a:xfrm>
            <a:off x="464418" y="850728"/>
            <a:ext cx="8028072" cy="34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1399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w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4AB069E0-DCF7-F033-CD2D-BA221349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614" y="16485"/>
            <a:ext cx="6998676" cy="5143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0260F9-C179-A667-759D-25355DEB6E31}"/>
              </a:ext>
            </a:extLst>
          </p:cNvPr>
          <p:cNvSpPr txBox="1"/>
          <p:nvPr/>
        </p:nvSpPr>
        <p:spPr>
          <a:xfrm>
            <a:off x="7004146" y="1988071"/>
            <a:ext cx="21611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773842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BREAST CANCER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Wednesday, June 14, 2023 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CC1074C-374F-D832-13AB-4B733D699E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5817" y="4427537"/>
            <a:ext cx="1760335" cy="4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0047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Adrienne G. </a:t>
            </a:r>
            <a:r>
              <a:rPr lang="en-US" b="1" dirty="0" err="1">
                <a:solidFill>
                  <a:srgbClr val="002E51"/>
                </a:solidFill>
              </a:rPr>
              <a:t>Waks</a:t>
            </a:r>
            <a:r>
              <a:rPr lang="en-US" b="1" dirty="0">
                <a:solidFill>
                  <a:srgbClr val="002E51"/>
                </a:solidFill>
              </a:rPr>
              <a:t>, MD</a:t>
            </a:r>
          </a:p>
          <a:p>
            <a:r>
              <a:rPr lang="en-US" dirty="0">
                <a:solidFill>
                  <a:srgbClr val="002E51"/>
                </a:solidFill>
              </a:rPr>
              <a:t>Staff physician, Breast Medical Oncology</a:t>
            </a:r>
          </a:p>
          <a:p>
            <a:r>
              <a:rPr lang="en-US" dirty="0">
                <a:solidFill>
                  <a:srgbClr val="002E51"/>
                </a:solidFill>
              </a:rPr>
              <a:t>Dana-Farber Cancer Institute</a:t>
            </a:r>
          </a:p>
          <a:p>
            <a:r>
              <a:rPr lang="en-US" dirty="0">
                <a:solidFill>
                  <a:srgbClr val="002E51"/>
                </a:solidFill>
              </a:rPr>
              <a:t>Boston, MA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1384094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Recent Advances in HER2+ Metastatic Breast Cancer</a:t>
            </a:r>
          </a:p>
        </p:txBody>
      </p:sp>
    </p:spTree>
    <p:extLst>
      <p:ext uri="{BB962C8B-B14F-4D97-AF65-F5344CB8AC3E}">
        <p14:creationId xmlns:p14="http://schemas.microsoft.com/office/powerpoint/2010/main" val="13517153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4F3D50-B85F-EF7A-329B-98A0BAEC0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296" y="1106011"/>
            <a:ext cx="7579426" cy="2936240"/>
          </a:xfrm>
        </p:spPr>
        <p:txBody>
          <a:bodyPr/>
          <a:lstStyle/>
          <a:p>
            <a:r>
              <a:rPr lang="en-US" dirty="0"/>
              <a:t>Second-line therapy options</a:t>
            </a:r>
          </a:p>
          <a:p>
            <a:pPr lvl="1"/>
            <a:r>
              <a:rPr lang="en-US" dirty="0"/>
              <a:t>Trastuzumab </a:t>
            </a:r>
            <a:r>
              <a:rPr lang="en-US" dirty="0" err="1"/>
              <a:t>deruxtecan</a:t>
            </a:r>
            <a:endParaRPr lang="en-US" dirty="0"/>
          </a:p>
          <a:p>
            <a:pPr lvl="1"/>
            <a:r>
              <a:rPr lang="en-US" dirty="0"/>
              <a:t>HER2CLIMB regimen: tucatinib/capecitabine/H</a:t>
            </a:r>
          </a:p>
          <a:p>
            <a:r>
              <a:rPr lang="en-US" dirty="0"/>
              <a:t>Third-line and beyond</a:t>
            </a:r>
          </a:p>
          <a:p>
            <a:r>
              <a:rPr lang="en-US" dirty="0"/>
              <a:t>Future directions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6ADDFE-7FC4-5318-44AC-8500971E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66137462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4F3D50-B85F-EF7A-329B-98A0BAEC0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296" y="1106011"/>
            <a:ext cx="7579426" cy="2936240"/>
          </a:xfrm>
        </p:spPr>
        <p:txBody>
          <a:bodyPr/>
          <a:lstStyle/>
          <a:p>
            <a:r>
              <a:rPr lang="en-US" dirty="0"/>
              <a:t>Second-line therapy options</a:t>
            </a:r>
          </a:p>
          <a:p>
            <a:pPr lvl="1"/>
            <a:r>
              <a:rPr lang="en-US" dirty="0"/>
              <a:t>Trastuzumab </a:t>
            </a:r>
            <a:r>
              <a:rPr lang="en-US" dirty="0" err="1"/>
              <a:t>deruxtecan</a:t>
            </a:r>
            <a:endParaRPr lang="en-US" dirty="0"/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HER2CLIMB regimen: tucatinib/capecitabine/H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Third-line and beyond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Future directions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6ADDFE-7FC4-5318-44AC-8500971E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73144299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ubtitle 2">
            <a:extLst>
              <a:ext uri="{FF2B5EF4-FFF2-40B4-BE49-F238E27FC236}">
                <a16:creationId xmlns:a16="http://schemas.microsoft.com/office/drawing/2014/main" id="{9C7FDF18-5DF2-8943-B989-48C332DFA9C8}"/>
              </a:ext>
            </a:extLst>
          </p:cNvPr>
          <p:cNvSpPr txBox="1">
            <a:spLocks/>
          </p:cNvSpPr>
          <p:nvPr/>
        </p:nvSpPr>
        <p:spPr>
          <a:xfrm>
            <a:off x="234972" y="1312898"/>
            <a:ext cx="3011645" cy="2178198"/>
          </a:xfrm>
          <a:prstGeom prst="rect">
            <a:avLst/>
          </a:prstGeom>
          <a:solidFill>
            <a:schemeClr val="bg1">
              <a:lumMod val="85000"/>
            </a:schemeClr>
          </a:solidFill>
          <a:ln w="31750">
            <a:noFill/>
          </a:ln>
        </p:spPr>
        <p:txBody>
          <a:bodyPr anchor="ctr">
            <a:noAutofit/>
          </a:bodyPr>
          <a:lstStyle>
            <a:lvl1pPr marL="342900" marR="0" indent="-3429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-381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 defTabSz="1219109">
              <a:spcBef>
                <a:spcPts val="600"/>
              </a:spcBef>
              <a:defRPr/>
            </a:pPr>
            <a:r>
              <a:rPr lang="en-US" sz="1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(N = 524)</a:t>
            </a:r>
          </a:p>
          <a:p>
            <a:pPr marL="171442" indent="-171442" algn="l" defTabSz="1219109">
              <a:spcBef>
                <a:spcPts val="0"/>
              </a:spcBef>
              <a:buClr>
                <a:srgbClr val="113468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Unresectable or metastatic HER2-positive</a:t>
            </a:r>
            <a:r>
              <a:rPr lang="en-US" sz="105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breast cancer that has been previously treated with trastuzumab and a taxane</a:t>
            </a:r>
            <a:r>
              <a:rPr lang="en-US" sz="105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marL="171442" indent="-171442" algn="l" defTabSz="1219109">
              <a:spcBef>
                <a:spcPts val="0"/>
              </a:spcBef>
              <a:buClr>
                <a:srgbClr val="113468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have clinically stable, treated brain </a:t>
            </a:r>
            <a:r>
              <a:rPr lang="en-US" sz="10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metastases</a:t>
            </a:r>
            <a:r>
              <a:rPr lang="en-US" sz="1050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05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lvl="2" indent="-166684" algn="l" defTabSz="1219109">
              <a:spcBef>
                <a:spcPts val="0"/>
              </a:spcBef>
              <a:buClr>
                <a:srgbClr val="113468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≥2 weeks between end of whole brain radiotherapy and study enrollment</a:t>
            </a:r>
          </a:p>
          <a:p>
            <a:pPr marL="176209" indent="-257168" algn="l" defTabSz="1219109">
              <a:spcBef>
                <a:spcPts val="0"/>
              </a:spcBef>
              <a:buClr>
                <a:srgbClr val="113468"/>
              </a:buClr>
              <a:defRPr/>
            </a:pPr>
            <a:r>
              <a:rPr lang="en-US" sz="1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Stratification factors</a:t>
            </a:r>
          </a:p>
          <a:p>
            <a:pPr marL="176204" indent="-176204" algn="l" defTabSz="1219109">
              <a:spcBef>
                <a:spcPts val="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Hormone receptor status </a:t>
            </a:r>
          </a:p>
          <a:p>
            <a:pPr marL="176204" indent="-176204" algn="l" defTabSz="1219109">
              <a:spcBef>
                <a:spcPts val="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treatment with pertuzumab </a:t>
            </a:r>
          </a:p>
          <a:p>
            <a:pPr marL="176204" indent="-176204" algn="l" defTabSz="1219109">
              <a:spcBef>
                <a:spcPts val="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of visceral disease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4D9DD4-0357-2949-B92B-B0E00E261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1" y="471116"/>
            <a:ext cx="8615036" cy="334653"/>
          </a:xfrm>
        </p:spPr>
        <p:txBody>
          <a:bodyPr/>
          <a:lstStyle/>
          <a:p>
            <a:r>
              <a:rPr lang="en-US" sz="2100" dirty="0">
                <a:solidFill>
                  <a:schemeClr val="tx1"/>
                </a:solidFill>
              </a:rPr>
              <a:t>DESTINY-Breast03: First Randomized Phase 3 Study of T-DXd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CABB62F-CC59-7C4D-9942-14C0F638EAE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374101" y="693037"/>
            <a:ext cx="8409900" cy="338047"/>
          </a:xfrm>
        </p:spPr>
        <p:txBody>
          <a:bodyPr/>
          <a:lstStyle/>
          <a:p>
            <a:r>
              <a:rPr lang="en-US" dirty="0">
                <a:solidFill>
                  <a:srgbClr val="6F1E50"/>
                </a:solidFill>
              </a:rPr>
              <a:t>An open-label, multicenter study (NCT03529110)</a:t>
            </a:r>
          </a:p>
          <a:p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E93BDD-D320-CE47-8665-46A1BA047093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3246615" y="2391358"/>
            <a:ext cx="931575" cy="10641"/>
          </a:xfrm>
          <a:prstGeom prst="straightConnector1">
            <a:avLst/>
          </a:prstGeom>
          <a:noFill/>
          <a:ln w="222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F11091-0809-9140-AE1F-CA92987BDB83}"/>
              </a:ext>
            </a:extLst>
          </p:cNvPr>
          <p:cNvCxnSpPr/>
          <p:nvPr/>
        </p:nvCxnSpPr>
        <p:spPr>
          <a:xfrm>
            <a:off x="4315442" y="1720542"/>
            <a:ext cx="0" cy="1296162"/>
          </a:xfrm>
          <a:prstGeom prst="line">
            <a:avLst/>
          </a:prstGeom>
          <a:noFill/>
          <a:ln w="222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A3CC4FD-EB10-9D4E-9614-0E7E65C53A68}"/>
              </a:ext>
            </a:extLst>
          </p:cNvPr>
          <p:cNvCxnSpPr/>
          <p:nvPr/>
        </p:nvCxnSpPr>
        <p:spPr>
          <a:xfrm>
            <a:off x="4315442" y="3016294"/>
            <a:ext cx="548640" cy="0"/>
          </a:xfrm>
          <a:prstGeom prst="straightConnector1">
            <a:avLst/>
          </a:prstGeom>
          <a:noFill/>
          <a:ln w="222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62195E0-3576-7F48-9BB1-52A90B27AD2D}"/>
              </a:ext>
            </a:extLst>
          </p:cNvPr>
          <p:cNvCxnSpPr/>
          <p:nvPr/>
        </p:nvCxnSpPr>
        <p:spPr>
          <a:xfrm>
            <a:off x="4315442" y="1723275"/>
            <a:ext cx="548640" cy="0"/>
          </a:xfrm>
          <a:prstGeom prst="straightConnector1">
            <a:avLst/>
          </a:prstGeom>
          <a:noFill/>
          <a:ln w="222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62A10A69-A2C8-C645-BD82-A7936ECD6F00}"/>
              </a:ext>
            </a:extLst>
          </p:cNvPr>
          <p:cNvSpPr/>
          <p:nvPr/>
        </p:nvSpPr>
        <p:spPr>
          <a:xfrm>
            <a:off x="3932883" y="1999437"/>
            <a:ext cx="788669" cy="751109"/>
          </a:xfrm>
          <a:prstGeom prst="ellipse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defTabSz="685749">
              <a:defRPr/>
            </a:pPr>
            <a:r>
              <a:rPr lang="en-US" sz="1050" b="1" dirty="0">
                <a:solidFill>
                  <a:srgbClr val="FFFFFF"/>
                </a:solidFill>
                <a:latin typeface="Arial" panose="020B0604020202020204"/>
              </a:rPr>
              <a:t>R</a:t>
            </a:r>
          </a:p>
          <a:p>
            <a:pPr algn="ctr" defTabSz="685749">
              <a:defRPr/>
            </a:pPr>
            <a:r>
              <a:rPr lang="en-US" sz="1050" b="1" dirty="0">
                <a:solidFill>
                  <a:srgbClr val="FFFFFF"/>
                </a:solidFill>
                <a:latin typeface="Arial" panose="020B0604020202020204"/>
              </a:rPr>
              <a:t>1:1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5B87AD-058B-DE49-A6EA-B699602755C8}"/>
              </a:ext>
            </a:extLst>
          </p:cNvPr>
          <p:cNvSpPr/>
          <p:nvPr/>
        </p:nvSpPr>
        <p:spPr>
          <a:xfrm>
            <a:off x="4909708" y="1432292"/>
            <a:ext cx="1623602" cy="623367"/>
          </a:xfrm>
          <a:prstGeom prst="rect">
            <a:avLst/>
          </a:prstGeom>
          <a:solidFill>
            <a:srgbClr val="00298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T-DXd </a:t>
            </a:r>
          </a:p>
          <a:p>
            <a:pPr algn="ctr" defTabSz="685783"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5.4 mg/kg Q3W</a:t>
            </a:r>
          </a:p>
          <a:p>
            <a:pPr algn="ctr" defTabSz="685783"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(n = 261)</a:t>
            </a:r>
            <a:r>
              <a:rPr lang="en-US" altLang="ja-JP" sz="1200" b="1" baseline="30000" dirty="0">
                <a:solidFill>
                  <a:prstClr val="white"/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d</a:t>
            </a:r>
            <a:endParaRPr lang="en-US" altLang="ja-JP" sz="1200" baseline="30000" dirty="0">
              <a:solidFill>
                <a:prstClr val="white"/>
              </a:solidFill>
              <a:latin typeface="Arial" panose="020B0604020202020204" pitchFamily="34" charset="0"/>
              <a:ea typeface="Meiryo UI" pitchFamily="50" charset="-128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FCF67F2-BEBF-1D49-8446-7E547746D4D7}"/>
              </a:ext>
            </a:extLst>
          </p:cNvPr>
          <p:cNvSpPr/>
          <p:nvPr/>
        </p:nvSpPr>
        <p:spPr>
          <a:xfrm>
            <a:off x="4929680" y="2613404"/>
            <a:ext cx="1623607" cy="623367"/>
          </a:xfrm>
          <a:prstGeom prst="rect">
            <a:avLst/>
          </a:prstGeom>
          <a:solidFill>
            <a:srgbClr val="6E6E6E"/>
          </a:solidFill>
          <a:ln>
            <a:noFill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altLang="ja-JP" sz="1200" b="1" dirty="0">
                <a:solidFill>
                  <a:srgbClr val="FFFFFF"/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T-DM1 </a:t>
            </a:r>
          </a:p>
          <a:p>
            <a:pPr algn="ctr" defTabSz="685783">
              <a:defRPr/>
            </a:pPr>
            <a:r>
              <a:rPr lang="en-US" altLang="ja-JP" sz="1200" b="1" dirty="0">
                <a:solidFill>
                  <a:srgbClr val="FFFFFF"/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3.6 mg/kg Q3W</a:t>
            </a:r>
          </a:p>
          <a:p>
            <a:pPr algn="ctr" defTabSz="685783">
              <a:defRPr/>
            </a:pPr>
            <a:r>
              <a:rPr lang="en-US" altLang="ja-JP" sz="1200" b="1" dirty="0">
                <a:solidFill>
                  <a:srgbClr val="FFFFFF"/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(n = 263)</a:t>
            </a:r>
            <a:r>
              <a:rPr lang="en-US" altLang="ja-JP" sz="1200" b="1" baseline="30000" dirty="0">
                <a:solidFill>
                  <a:srgbClr val="FFFFFF"/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e</a:t>
            </a:r>
            <a:endParaRPr lang="en-US" altLang="ja-JP" sz="1200" baseline="30000" dirty="0">
              <a:solidFill>
                <a:srgbClr val="FFFFFF"/>
              </a:solidFill>
              <a:latin typeface="Arial" panose="020B0604020202020204" pitchFamily="34" charset="0"/>
              <a:ea typeface="Meiryo UI" pitchFamily="50" charset="-128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3104BB-234F-7A40-91FB-D83928226595}"/>
              </a:ext>
            </a:extLst>
          </p:cNvPr>
          <p:cNvSpPr/>
          <p:nvPr/>
        </p:nvSpPr>
        <p:spPr>
          <a:xfrm>
            <a:off x="3454743" y="3244695"/>
            <a:ext cx="1822612" cy="786498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Ins="0" rtlCol="0" anchor="ctr"/>
          <a:lstStyle/>
          <a:p>
            <a:pPr defTabSz="685749">
              <a:defRPr/>
            </a:pPr>
            <a:endParaRPr lang="en-GB" sz="7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D4243D1-AB1C-E449-A139-D6E1D77175A0}"/>
              </a:ext>
            </a:extLst>
          </p:cNvPr>
          <p:cNvSpPr txBox="1">
            <a:spLocks/>
          </p:cNvSpPr>
          <p:nvPr/>
        </p:nvSpPr>
        <p:spPr>
          <a:xfrm>
            <a:off x="6809835" y="1216823"/>
            <a:ext cx="1960067" cy="2274274"/>
          </a:xfrm>
          <a:prstGeom prst="rect">
            <a:avLst/>
          </a:prstGeom>
          <a:solidFill>
            <a:schemeClr val="bg1">
              <a:lumMod val="85000"/>
            </a:schemeClr>
          </a:solidFill>
          <a:ln w="31750">
            <a:noFill/>
          </a:ln>
        </p:spPr>
        <p:txBody>
          <a:bodyPr anchor="ctr">
            <a:noAutofit/>
          </a:bodyPr>
          <a:lstStyle>
            <a:lvl1pPr marL="342900" marR="0" indent="-3429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-381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 defTabSz="1219109">
              <a:spcBef>
                <a:spcPts val="600"/>
              </a:spcBef>
              <a:defRPr/>
            </a:pPr>
            <a:r>
              <a:rPr lang="en-US" sz="1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endpoint</a:t>
            </a:r>
          </a:p>
          <a:p>
            <a:pPr marL="171442" indent="-171442" algn="l" defTabSz="1219109">
              <a:spcBef>
                <a:spcPts val="0"/>
              </a:spcBef>
              <a:buClr>
                <a:srgbClr val="113468"/>
              </a:buClr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PFS (BICR)</a:t>
            </a:r>
            <a:endParaRPr lang="en-US" sz="1050" b="1" kern="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1219109">
              <a:spcBef>
                <a:spcPts val="600"/>
              </a:spcBef>
              <a:defRPr/>
            </a:pPr>
            <a:r>
              <a:rPr lang="en-US" sz="1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secondary endpoint</a:t>
            </a:r>
          </a:p>
          <a:p>
            <a:pPr marL="171442" indent="-171442" algn="l" defTabSz="1219109">
              <a:spcBef>
                <a:spcPts val="0"/>
              </a:spcBef>
              <a:buClr>
                <a:srgbClr val="113468"/>
              </a:buClr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 kern="0" dirty="0">
              <a:solidFill>
                <a:srgbClr val="1134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1219109">
              <a:spcBef>
                <a:spcPts val="600"/>
              </a:spcBef>
              <a:buClr>
                <a:srgbClr val="333399"/>
              </a:buClr>
              <a:defRPr/>
            </a:pPr>
            <a:r>
              <a:rPr lang="en-US" sz="1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endpoints</a:t>
            </a:r>
          </a:p>
          <a:p>
            <a:pPr marL="176204" indent="-176204" algn="l" defTabSz="1219109">
              <a:spcBef>
                <a:spcPts val="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ORR (BICR and investigator)</a:t>
            </a:r>
          </a:p>
          <a:p>
            <a:pPr marL="176204" indent="-176204" algn="l" defTabSz="1219109">
              <a:spcBef>
                <a:spcPts val="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 (BICR)</a:t>
            </a:r>
          </a:p>
          <a:p>
            <a:pPr marL="176204" indent="-176204" algn="l" defTabSz="1219109">
              <a:spcBef>
                <a:spcPts val="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PFS (investigator)</a:t>
            </a:r>
          </a:p>
          <a:p>
            <a:pPr marL="176204" indent="-176204" algn="l" defTabSz="1219109">
              <a:spcBef>
                <a:spcPts val="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D83670-9AF4-454E-ACAC-C6182D1930FF}"/>
              </a:ext>
            </a:extLst>
          </p:cNvPr>
          <p:cNvSpPr txBox="1"/>
          <p:nvPr/>
        </p:nvSpPr>
        <p:spPr>
          <a:xfrm>
            <a:off x="211557" y="3661449"/>
            <a:ext cx="847524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08" indent="-214308" defTabSz="685749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time of data cutoff (May 21, 2021), 125 (48.6%) T-DXd patients and 214 (82.0%) T-DM1 patients had discontinued treatment</a:t>
            </a:r>
          </a:p>
          <a:p>
            <a:pPr marL="214308" indent="-214308" defTabSz="685749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follow up was 15.9 months</a:t>
            </a:r>
          </a:p>
          <a:p>
            <a:pPr marL="214308" indent="-214308" defTabSz="685749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BMs were measured at baseline by CT or MRI and lesions were monitored throughout the study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3EDE2B-479F-3F47-9C1D-5AE5E8C7A119}"/>
              </a:ext>
            </a:extLst>
          </p:cNvPr>
          <p:cNvSpPr/>
          <p:nvPr/>
        </p:nvSpPr>
        <p:spPr>
          <a:xfrm>
            <a:off x="211557" y="4743526"/>
            <a:ext cx="1677757" cy="339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006B4-6CED-074D-88E4-5BFE52A4DC1A}"/>
              </a:ext>
            </a:extLst>
          </p:cNvPr>
          <p:cNvSpPr txBox="1"/>
          <p:nvPr/>
        </p:nvSpPr>
        <p:spPr>
          <a:xfrm>
            <a:off x="20052" y="4366062"/>
            <a:ext cx="8858250" cy="5078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685783"/>
            <a:r>
              <a:rPr lang="en-US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BICR, blinded independent central review; BM, brain metastasis; CT, computed tomography; DOR, duration of response; HER2, human epidermal growth factor receptor 2; IHC, immunohistochemistry; ISH, in situ hybridization; MRI, magnetic resonance imagining; ORR, objective response rate; OS, overall survival; PFS, progression-free survival; Q3W, every 3 weeks; R, randomization; T-DM1, t</a:t>
            </a:r>
            <a:r>
              <a:rPr lang="en-US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/>
              </a:rPr>
              <a:t>rastuzumab emtansine; </a:t>
            </a:r>
            <a:r>
              <a:rPr lang="en-US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T-DXd, </a:t>
            </a:r>
            <a:r>
              <a:rPr lang="en-US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/>
              </a:rPr>
              <a:t>trastuzumab deruxtecan</a:t>
            </a:r>
            <a:r>
              <a:rPr lang="en-US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defTabSz="685783"/>
            <a:r>
              <a:rPr lang="en-US" sz="675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HER2 IHC3+ or IHC2+/ISH+ based on central confirmation. </a:t>
            </a:r>
            <a:r>
              <a:rPr lang="en-US" sz="675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Progression during or &lt;6 months after completing adjuvant therapy involving trastuzumab and a </a:t>
            </a:r>
            <a:r>
              <a:rPr lang="en-GB" sz="67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taxane</a:t>
            </a:r>
            <a:r>
              <a:rPr lang="en-GB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675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to protocol amendment, patients with stable, untreated BM were eligible</a:t>
            </a:r>
            <a:r>
              <a:rPr lang="en-US" sz="67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675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patients were randomly assigned but not treated. </a:t>
            </a:r>
            <a:r>
              <a:rPr lang="en-GB" sz="675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2patients were randomly assigned but not treated.</a:t>
            </a:r>
            <a:endParaRPr lang="en-US" sz="67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6D148C-024D-8747-AE0D-84B3B326F425}"/>
              </a:ext>
            </a:extLst>
          </p:cNvPr>
          <p:cNvSpPr/>
          <p:nvPr/>
        </p:nvSpPr>
        <p:spPr>
          <a:xfrm>
            <a:off x="8878302" y="-44683"/>
            <a:ext cx="433786" cy="527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DEEE89-B3E8-BA4D-A1D9-57682B08D1DD}"/>
              </a:ext>
            </a:extLst>
          </p:cNvPr>
          <p:cNvSpPr txBox="1"/>
          <p:nvPr/>
        </p:nvSpPr>
        <p:spPr>
          <a:xfrm>
            <a:off x="7538242" y="4938622"/>
            <a:ext cx="130516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Cortes, J et al. ESMO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3BBAF-72CD-6725-1B71-9368A7834819}"/>
              </a:ext>
            </a:extLst>
          </p:cNvPr>
          <p:cNvSpPr/>
          <p:nvPr/>
        </p:nvSpPr>
        <p:spPr>
          <a:xfrm>
            <a:off x="234972" y="2063007"/>
            <a:ext cx="2874391" cy="6875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3320569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5B241-8624-4E79-B312-68A91401A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444220"/>
            <a:ext cx="8409765" cy="334653"/>
          </a:xfrm>
        </p:spPr>
        <p:txBody>
          <a:bodyPr/>
          <a:lstStyle/>
          <a:p>
            <a:r>
              <a:rPr lang="en-US" sz="2100">
                <a:solidFill>
                  <a:srgbClr val="002060"/>
                </a:solidFill>
              </a:rPr>
              <a:t>Baseline Characteristics and Prior Therapies</a:t>
            </a:r>
            <a:endParaRPr lang="en-US" sz="2100" dirty="0">
              <a:solidFill>
                <a:srgbClr val="002060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9E7C25-3508-42F1-84C4-14F7F47232A4}"/>
              </a:ext>
            </a:extLst>
          </p:cNvPr>
          <p:cNvGraphicFramePr>
            <a:graphicFrameLocks noGrp="1"/>
          </p:cNvGraphicFramePr>
          <p:nvPr/>
        </p:nvGraphicFramePr>
        <p:xfrm>
          <a:off x="553312" y="767439"/>
          <a:ext cx="8006909" cy="3728763"/>
        </p:xfrm>
        <a:graphic>
          <a:graphicData uri="http://schemas.openxmlformats.org/drawingml/2006/table">
            <a:tbl>
              <a:tblPr firstRow="1" bandRow="1"/>
              <a:tblGrid>
                <a:gridCol w="3351944">
                  <a:extLst>
                    <a:ext uri="{9D8B030D-6E8A-4147-A177-3AD203B41FA5}">
                      <a16:colId xmlns:a16="http://schemas.microsoft.com/office/drawing/2014/main" val="3624223050"/>
                    </a:ext>
                  </a:extLst>
                </a:gridCol>
                <a:gridCol w="2333768">
                  <a:extLst>
                    <a:ext uri="{9D8B030D-6E8A-4147-A177-3AD203B41FA5}">
                      <a16:colId xmlns:a16="http://schemas.microsoft.com/office/drawing/2014/main" val="2753886849"/>
                    </a:ext>
                  </a:extLst>
                </a:gridCol>
                <a:gridCol w="2321197">
                  <a:extLst>
                    <a:ext uri="{9D8B030D-6E8A-4147-A177-3AD203B41FA5}">
                      <a16:colId xmlns:a16="http://schemas.microsoft.com/office/drawing/2014/main" val="3825376851"/>
                    </a:ext>
                  </a:extLst>
                </a:gridCol>
              </a:tblGrid>
              <a:tr h="25146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T-DXd</a:t>
                      </a:r>
                      <a:r>
                        <a:rPr lang="en-NZ" sz="8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 = 261</a:t>
                      </a:r>
                      <a:endParaRPr lang="en-US" sz="8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985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T-DM1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 = 263</a:t>
                      </a:r>
                      <a:endParaRPr lang="en-US" sz="8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92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89290"/>
                  </a:ext>
                </a:extLst>
              </a:tr>
              <a:tr h="13106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 median (range), years</a:t>
                      </a:r>
                      <a:endParaRPr lang="en-US" sz="800" b="1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54.3 (27.9-83.1)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F9">
                        <a:alpha val="75281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54.2 (20.2-83.0)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3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12476"/>
                  </a:ext>
                </a:extLst>
              </a:tr>
              <a:tr h="13106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Female, n (%)</a:t>
                      </a:r>
                      <a:endParaRPr lang="en-US" sz="800" b="1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 (99.6)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F9">
                        <a:alpha val="75281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 (99.6)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3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863766"/>
                  </a:ext>
                </a:extLst>
              </a:tr>
              <a:tr h="62865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Region, n (%)</a:t>
                      </a:r>
                      <a:endParaRPr lang="en-US" sz="8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</a:p>
                    <a:p>
                      <a:pPr marL="2286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Asia</a:t>
                      </a:r>
                    </a:p>
                    <a:p>
                      <a:pPr marL="2286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America</a:t>
                      </a:r>
                    </a:p>
                    <a:p>
                      <a:pPr marL="2286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Rest of world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54 (20.7)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 (57.1)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(6.5)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(15.7)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F9">
                        <a:alpha val="75281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800" b="0" i="0" kern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(19.0)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 (60.8)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(6.5)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(13.7)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3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6181"/>
                  </a:ext>
                </a:extLst>
              </a:tr>
              <a:tr h="50292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HER2 status (IHC</a:t>
                      </a:r>
                      <a:r>
                        <a:rPr lang="en-NZ" sz="800" b="1" i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NZ" sz="800" b="1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n (</a:t>
                      </a:r>
                      <a:r>
                        <a:rPr lang="en-NZ" sz="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%)</a:t>
                      </a:r>
                      <a:endParaRPr lang="en-US" sz="8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3+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 (ISH amplified)</a:t>
                      </a:r>
                    </a:p>
                    <a:p>
                      <a:pPr marL="2286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1+  |  Not evaluable   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 (89.7)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(9.6)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(0.4) 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|  1 (</a:t>
                      </a:r>
                      <a:r>
                        <a:rPr lang="en-NZ" sz="800" b="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0.4) 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F9">
                        <a:alpha val="75281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 (88.2)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(11.4)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|  1 (</a:t>
                      </a:r>
                      <a:r>
                        <a:rPr lang="en-US" sz="800" b="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0.4) 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3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952507"/>
                  </a:ext>
                </a:extLst>
              </a:tr>
              <a:tr h="25146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ECOG PS, n (%)</a:t>
                      </a:r>
                    </a:p>
                    <a:p>
                      <a:pPr marL="2286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800" b="0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|  </a:t>
                      </a:r>
                      <a:r>
                        <a:rPr lang="en-US" sz="800" b="0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154 (59.0) 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|  </a:t>
                      </a:r>
                      <a:r>
                        <a:rPr lang="en-US" sz="800" b="0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106 (40.6) 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F9">
                        <a:alpha val="75281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175 (66.5) 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|  87 (</a:t>
                      </a:r>
                      <a:r>
                        <a:rPr lang="en-US" sz="800" b="0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33.1)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3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617576"/>
                  </a:ext>
                </a:extLst>
              </a:tr>
              <a:tr h="25146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Hormone receptor, n (%)</a:t>
                      </a:r>
                    </a:p>
                    <a:p>
                      <a:pPr marL="2286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800" b="0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Positive 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|  N</a:t>
                      </a:r>
                      <a:r>
                        <a:rPr lang="en-US" sz="800" b="0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egative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131 (50.2)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|  130 (</a:t>
                      </a:r>
                      <a:r>
                        <a:rPr lang="en-US" sz="800" b="0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49.8)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F9">
                        <a:alpha val="75281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134 (51.0) 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| 129</a:t>
                      </a:r>
                      <a:r>
                        <a:rPr lang="en-US" sz="800" b="0" i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(49.0)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3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405029"/>
                  </a:ext>
                </a:extLst>
              </a:tr>
              <a:tr h="25146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95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BM, n (%)</a:t>
                      </a:r>
                      <a:endParaRPr lang="en-NZ" sz="8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 |  No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800" b="0" i="0" kern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(23.8) 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|  199 (</a:t>
                      </a: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76.2)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F9">
                        <a:alpha val="75281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800" b="0" i="0" kern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(19.8) 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|  211 (</a:t>
                      </a: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80.2)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3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50859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95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 at baseline,</a:t>
                      </a:r>
                      <a:r>
                        <a:rPr lang="en-US" sz="800" b="1" i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(%)</a:t>
                      </a:r>
                      <a:endParaRPr lang="en-NZ" sz="8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 |  No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i="0" kern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(16.5) 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|  218 (83.5) 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F9">
                        <a:alpha val="7528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i="0" kern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(14.8) 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|  224 (</a:t>
                      </a:r>
                      <a:r>
                        <a:rPr lang="en-US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85.2)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3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796080"/>
                  </a:ext>
                </a:extLst>
              </a:tr>
              <a:tr h="25146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Visceral disease, n (%)</a:t>
                      </a:r>
                    </a:p>
                    <a:p>
                      <a:pPr marL="2286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 |  No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 (70.5) 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|  77 (</a:t>
                      </a: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29.5)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F9">
                        <a:alpha val="75281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 (70.3)  </a:t>
                      </a: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  78 (</a:t>
                      </a: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29.7)</a:t>
                      </a:r>
                      <a:endParaRPr lang="en-US" sz="800" b="0" i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3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628007"/>
                  </a:ext>
                </a:extLst>
              </a:tr>
              <a:tr h="1456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NZ" sz="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treatment for mBC, n (%)</a:t>
                      </a:r>
                      <a:endParaRPr lang="en-NZ" sz="8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(92.0)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F9">
                        <a:alpha val="7528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 (89.0)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3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506713"/>
                  </a:ext>
                </a:extLst>
              </a:tr>
              <a:tr h="303465">
                <a:tc>
                  <a:txBody>
                    <a:bodyPr/>
                    <a:lstStyle/>
                    <a:p>
                      <a:pPr marL="79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NZ" sz="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lines of therapy in the metastatic setting,</a:t>
                      </a:r>
                      <a:r>
                        <a:rPr lang="en-NZ" sz="800" b="1" i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NZ" sz="800" b="1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(%)</a:t>
                      </a:r>
                      <a:endParaRPr lang="en-NZ" sz="800" b="0" i="0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800" b="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0-1 | ≥2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800" b="0" i="0" kern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 (50.6) | 129 (49.4)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F9">
                        <a:alpha val="7528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800" b="0" i="0" kern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 (47.9) | 137 (52.1)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3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708717"/>
                  </a:ext>
                </a:extLst>
              </a:tr>
              <a:tr h="37719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cancer therapy,</a:t>
                      </a:r>
                      <a:r>
                        <a:rPr lang="en-US" sz="800" b="1" i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(%)</a:t>
                      </a:r>
                      <a:endParaRPr lang="en-NZ" sz="8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Trastuzumab</a:t>
                      </a:r>
                    </a:p>
                    <a:p>
                      <a:pPr marL="2286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NZ" sz="8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Pertuzumab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800" b="0" i="0" kern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 (99.6)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 (62.1)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F9">
                        <a:alpha val="75281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800" b="0" i="0" kern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 (99.6)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0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 (60.1)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3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7698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175C8B3-4877-4833-8360-F041C852FC0E}"/>
              </a:ext>
            </a:extLst>
          </p:cNvPr>
          <p:cNvSpPr/>
          <p:nvPr/>
        </p:nvSpPr>
        <p:spPr>
          <a:xfrm>
            <a:off x="553310" y="2917181"/>
            <a:ext cx="8006908" cy="5042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114DAF-7331-B049-ADAE-A9E65BB12487}"/>
              </a:ext>
            </a:extLst>
          </p:cNvPr>
          <p:cNvSpPr/>
          <p:nvPr/>
        </p:nvSpPr>
        <p:spPr>
          <a:xfrm>
            <a:off x="211557" y="4743526"/>
            <a:ext cx="1677757" cy="339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E3C37A-633A-2D4B-8532-438D28DD4167}"/>
              </a:ext>
            </a:extLst>
          </p:cNvPr>
          <p:cNvSpPr/>
          <p:nvPr/>
        </p:nvSpPr>
        <p:spPr>
          <a:xfrm>
            <a:off x="8878302" y="-44683"/>
            <a:ext cx="433786" cy="527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3249F-F783-EC4D-A381-D3F0569B2512}"/>
              </a:ext>
            </a:extLst>
          </p:cNvPr>
          <p:cNvSpPr txBox="1"/>
          <p:nvPr/>
        </p:nvSpPr>
        <p:spPr>
          <a:xfrm>
            <a:off x="135758" y="4597592"/>
            <a:ext cx="8858249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685783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BM, brain metastasis; </a:t>
            </a:r>
            <a:r>
              <a:rPr lang="en-US" sz="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ECOG PS, Eastern Cooperative Oncology Group performance status;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HER2, human epidermal growth factor receptor 2; </a:t>
            </a:r>
            <a:r>
              <a:rPr lang="en-US" sz="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IHC, immunohistochemistry; ISH, in situ hybridization; BC, metastatic breast cancer;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T-DM1, t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/>
              </a:rPr>
              <a:t>rastuzumab emtansine;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T-DXd,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/>
              </a:rPr>
              <a:t>trastuzumab deruxtecan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defTabSz="685783"/>
            <a:r>
              <a:rPr lang="en-US" sz="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HER2-status as evaluated by central laboratory. </a:t>
            </a:r>
            <a:r>
              <a:rPr lang="en-US" sz="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with BM at baseline compose the patient population described in all subsequent slides. </a:t>
            </a:r>
            <a:r>
              <a:rPr lang="en-US" sz="600" kern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NZ" sz="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</a:t>
            </a:r>
            <a:r>
              <a:rPr lang="en-NZ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cludes patients with rapid progression as 1 line of treatment</a:t>
            </a:r>
            <a:r>
              <a:rPr lang="en-NZ" sz="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Rapid progression defined as progression within 6 months of (neo)adjuvant therapy or 12 months if regimen contained pertuzumab. Line of therapy does not include endocrine therapy. </a:t>
            </a:r>
            <a:r>
              <a:rPr lang="en-US" sz="600" kern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All patients received at least 1 prior cancer therapy. One patient who underwent prior T-DM1 treatment was enrolled in error in the T-DXd arm.</a:t>
            </a: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8EBED-B0E2-3347-A7C9-BB34F23EE280}"/>
              </a:ext>
            </a:extLst>
          </p:cNvPr>
          <p:cNvSpPr txBox="1"/>
          <p:nvPr/>
        </p:nvSpPr>
        <p:spPr>
          <a:xfrm>
            <a:off x="7672124" y="4972891"/>
            <a:ext cx="130516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Cortes, J et al. ESMO 2021</a:t>
            </a:r>
          </a:p>
        </p:txBody>
      </p:sp>
    </p:spTree>
    <p:extLst>
      <p:ext uri="{BB962C8B-B14F-4D97-AF65-F5344CB8AC3E}">
        <p14:creationId xmlns:p14="http://schemas.microsoft.com/office/powerpoint/2010/main" val="238888700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F626DA-B3B5-3949-A7BF-736D32E3F2D3}"/>
              </a:ext>
            </a:extLst>
          </p:cNvPr>
          <p:cNvSpPr txBox="1"/>
          <p:nvPr/>
        </p:nvSpPr>
        <p:spPr>
          <a:xfrm>
            <a:off x="6033052" y="4841502"/>
            <a:ext cx="3110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Presented by Sara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Hurvitz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at SABCS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AFDD7-4C09-0449-B2C5-C34938471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807"/>
            <a:ext cx="9144000" cy="442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980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6EDB4-5A3D-4A48-89F0-8FAF3ED04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701"/>
            <a:ext cx="9144000" cy="4308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0B3B3C-BBB3-BDF7-5248-4AB31AE2AEAA}"/>
              </a:ext>
            </a:extLst>
          </p:cNvPr>
          <p:cNvSpPr txBox="1"/>
          <p:nvPr/>
        </p:nvSpPr>
        <p:spPr>
          <a:xfrm>
            <a:off x="6033052" y="4841502"/>
            <a:ext cx="3110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Presented by Sara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Hurvitz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at SABCS 2022</a:t>
            </a:r>
          </a:p>
        </p:txBody>
      </p:sp>
    </p:spTree>
    <p:extLst>
      <p:ext uri="{BB962C8B-B14F-4D97-AF65-F5344CB8AC3E}">
        <p14:creationId xmlns:p14="http://schemas.microsoft.com/office/powerpoint/2010/main" val="2938323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9E5CD-47D1-92AC-56CB-C420CA816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Previously Reported CDK4/6 OS Data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1AB9E-48D9-C5F7-1F90-E56EBABAD9A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89661"/>
            <a:ext cx="4461649" cy="268232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C471C9-76A9-2AD3-42E5-E92EEFF4C7E6}"/>
              </a:ext>
            </a:extLst>
          </p:cNvPr>
          <p:cNvSpPr txBox="1"/>
          <p:nvPr/>
        </p:nvSpPr>
        <p:spPr>
          <a:xfrm>
            <a:off x="893473" y="960107"/>
            <a:ext cx="2872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PALOMA 2- Overall Survival ITT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5BA9DB-11F7-935E-50E8-33FFDA7E3D55}"/>
              </a:ext>
            </a:extLst>
          </p:cNvPr>
          <p:cNvSpPr txBox="1"/>
          <p:nvPr/>
        </p:nvSpPr>
        <p:spPr>
          <a:xfrm>
            <a:off x="3751836" y="4774578"/>
            <a:ext cx="177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Finn RS, et al. ASCO 2022. </a:t>
            </a:r>
          </a:p>
          <a:p>
            <a:r>
              <a:rPr lang="en-US" sz="1000" dirty="0" err="1"/>
              <a:t>Hortobagyi</a:t>
            </a:r>
            <a:r>
              <a:rPr lang="en-US" sz="1000" dirty="0"/>
              <a:t>, ESMO 2021.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37AE69-3BB5-F9C5-DBD9-5DEFD1B1578C}"/>
              </a:ext>
            </a:extLst>
          </p:cNvPr>
          <p:cNvSpPr/>
          <p:nvPr/>
        </p:nvSpPr>
        <p:spPr bwMode="auto">
          <a:xfrm>
            <a:off x="2373429" y="1567624"/>
            <a:ext cx="2228851" cy="100650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47F8B8-328D-0FE5-8C9D-566D1663F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52" y="1489661"/>
            <a:ext cx="4461648" cy="20526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9BDD7B-9C75-6867-DDDF-2CEFDAA50A0C}"/>
              </a:ext>
            </a:extLst>
          </p:cNvPr>
          <p:cNvSpPr txBox="1"/>
          <p:nvPr/>
        </p:nvSpPr>
        <p:spPr>
          <a:xfrm>
            <a:off x="5186582" y="980082"/>
            <a:ext cx="3255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MONALEESA 2- Overall Survival ITT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3C3F-C74D-135C-B9D8-65F47946FBE9}"/>
              </a:ext>
            </a:extLst>
          </p:cNvPr>
          <p:cNvSpPr/>
          <p:nvPr/>
        </p:nvSpPr>
        <p:spPr bwMode="auto">
          <a:xfrm>
            <a:off x="6855294" y="1531335"/>
            <a:ext cx="2228851" cy="100650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301789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Pneumonitis with T-</a:t>
            </a:r>
            <a:r>
              <a:rPr lang="en-US" b="1" dirty="0" err="1"/>
              <a:t>DXd</a:t>
            </a:r>
            <a:r>
              <a:rPr lang="en-US" b="1" dirty="0"/>
              <a:t> (DB03)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79E28B43-2E74-83B3-7E4A-0621EFFAA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204651"/>
              </p:ext>
            </p:extLst>
          </p:nvPr>
        </p:nvGraphicFramePr>
        <p:xfrm>
          <a:off x="452437" y="934721"/>
          <a:ext cx="8239126" cy="1110262"/>
        </p:xfrm>
        <a:graphic>
          <a:graphicData uri="http://schemas.openxmlformats.org/drawingml/2006/table">
            <a:tbl>
              <a:tblPr firstRow="1" bandRow="1"/>
              <a:tblGrid>
                <a:gridCol w="1760553">
                  <a:extLst>
                    <a:ext uri="{9D8B030D-6E8A-4147-A177-3AD203B41FA5}">
                      <a16:colId xmlns:a16="http://schemas.microsoft.com/office/drawing/2014/main" val="360769673"/>
                    </a:ext>
                  </a:extLst>
                </a:gridCol>
                <a:gridCol w="1059573">
                  <a:extLst>
                    <a:ext uri="{9D8B030D-6E8A-4147-A177-3AD203B41FA5}">
                      <a16:colId xmlns:a16="http://schemas.microsoft.com/office/drawing/2014/main" val="4243042729"/>
                    </a:ext>
                  </a:extLst>
                </a:gridCol>
                <a:gridCol w="1059573">
                  <a:extLst>
                    <a:ext uri="{9D8B030D-6E8A-4147-A177-3AD203B41FA5}">
                      <a16:colId xmlns:a16="http://schemas.microsoft.com/office/drawing/2014/main" val="2100143693"/>
                    </a:ext>
                  </a:extLst>
                </a:gridCol>
                <a:gridCol w="1059573">
                  <a:extLst>
                    <a:ext uri="{9D8B030D-6E8A-4147-A177-3AD203B41FA5}">
                      <a16:colId xmlns:a16="http://schemas.microsoft.com/office/drawing/2014/main" val="2841808380"/>
                    </a:ext>
                  </a:extLst>
                </a:gridCol>
                <a:gridCol w="1059573">
                  <a:extLst>
                    <a:ext uri="{9D8B030D-6E8A-4147-A177-3AD203B41FA5}">
                      <a16:colId xmlns:a16="http://schemas.microsoft.com/office/drawing/2014/main" val="19540246"/>
                    </a:ext>
                  </a:extLst>
                </a:gridCol>
                <a:gridCol w="1059573">
                  <a:extLst>
                    <a:ext uri="{9D8B030D-6E8A-4147-A177-3AD203B41FA5}">
                      <a16:colId xmlns:a16="http://schemas.microsoft.com/office/drawing/2014/main" val="2519174289"/>
                    </a:ext>
                  </a:extLst>
                </a:gridCol>
                <a:gridCol w="1180708">
                  <a:extLst>
                    <a:ext uri="{9D8B030D-6E8A-4147-A177-3AD203B41FA5}">
                      <a16:colId xmlns:a16="http://schemas.microsoft.com/office/drawing/2014/main" val="3535413775"/>
                    </a:ext>
                  </a:extLst>
                </a:gridCol>
              </a:tblGrid>
              <a:tr h="280811">
                <a:tc gridSpan="7"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Adjudicated as drug-related ILD/</a:t>
                      </a:r>
                      <a:r>
                        <a:rPr lang="en-US" sz="1200" b="1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pneumonitis</a:t>
                      </a:r>
                      <a:r>
                        <a:rPr lang="en-US" sz="1200" b="1" i="0" baseline="300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 (%)</a:t>
                      </a:r>
                    </a:p>
                  </a:txBody>
                  <a:tcPr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45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sz="12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45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sz="12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45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sz="12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45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sz="12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45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sz="12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45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sz="12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4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096198"/>
                  </a:ext>
                </a:extLst>
              </a:tr>
              <a:tr h="2808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(%)</a:t>
                      </a:r>
                    </a:p>
                  </a:txBody>
                  <a:tcPr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45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1</a:t>
                      </a:r>
                    </a:p>
                  </a:txBody>
                  <a:tcPr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4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2</a:t>
                      </a:r>
                    </a:p>
                  </a:txBody>
                  <a:tcPr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4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</a:t>
                      </a:r>
                    </a:p>
                  </a:txBody>
                  <a:tcPr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4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4</a:t>
                      </a:r>
                    </a:p>
                  </a:txBody>
                  <a:tcPr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4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5</a:t>
                      </a:r>
                    </a:p>
                  </a:txBody>
                  <a:tcPr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4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Grade</a:t>
                      </a:r>
                    </a:p>
                  </a:txBody>
                  <a:tcPr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4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10220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31775" indent="0"/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T-DXd (n = 257)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1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 (2.7)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1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 (7.0)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1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(0.8)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1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1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 (10.5)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40628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31775" indent="0"/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T-DM1 (n = 261)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(1.5)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(0.4)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(1.9)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69203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CCAF576-784F-A9E5-568C-068762FF2768}"/>
              </a:ext>
            </a:extLst>
          </p:cNvPr>
          <p:cNvSpPr/>
          <p:nvPr/>
        </p:nvSpPr>
        <p:spPr>
          <a:xfrm>
            <a:off x="452437" y="2084865"/>
            <a:ext cx="8000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6" indent="-285736" defTabSz="456767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were no grade 4 or 5 adjudicated drug-related ILD/</a:t>
            </a: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pneumonitis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events observed with T-DXd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DFE3E-887F-3034-602F-E372DDA7634B}"/>
              </a:ext>
            </a:extLst>
          </p:cNvPr>
          <p:cNvSpPr txBox="1"/>
          <p:nvPr/>
        </p:nvSpPr>
        <p:spPr>
          <a:xfrm>
            <a:off x="449453" y="2401746"/>
            <a:ext cx="733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dirty="0">
                <a:solidFill>
                  <a:srgbClr val="FF0000"/>
                </a:solidFill>
                <a:latin typeface="+mn-lt"/>
              </a:rPr>
              <a:t>Median time to onset of pneumonitis: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5 months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(range 1-23+ months)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18728B-EAB0-7E5E-686C-40E13CEE8CCE}"/>
              </a:ext>
            </a:extLst>
          </p:cNvPr>
          <p:cNvSpPr/>
          <p:nvPr/>
        </p:nvSpPr>
        <p:spPr>
          <a:xfrm>
            <a:off x="7507035" y="1221639"/>
            <a:ext cx="1184528" cy="538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9583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4F3D50-B85F-EF7A-329B-98A0BAEC0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296" y="1106011"/>
            <a:ext cx="7579426" cy="2936240"/>
          </a:xfrm>
        </p:spPr>
        <p:txBody>
          <a:bodyPr/>
          <a:lstStyle/>
          <a:p>
            <a:r>
              <a:rPr lang="en-US" dirty="0"/>
              <a:t>Second-line therapy options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Trastuzumab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deruxtecan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/>
              <a:t>HER2CLIMB regimen: tucatinib/capecitabine/H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Third-line and beyond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Future directions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6ADDFE-7FC4-5318-44AC-8500971E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34462467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03713D-941A-4F9A-AD1E-108F7D8F3B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60476" y="3845485"/>
            <a:ext cx="6524625" cy="929427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*Stratification factors: presence of brain metastases (yes/no), ECOG performance status (0 or 1), and region (US or Canada or rest of world)</a:t>
            </a:r>
          </a:p>
          <a:p>
            <a:pPr marL="0" indent="0">
              <a:buNone/>
            </a:pPr>
            <a:r>
              <a:rPr lang="en-US" sz="800" dirty="0"/>
              <a:t>a HER2CLIMB met all primary and alpha-controlled secondary endpoints at the time of the primary analysis.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CE6880-A66E-4EE0-B05B-94B721C9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73" y="373351"/>
            <a:ext cx="7739647" cy="382198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HER2CLIMB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A1CD3AE-6BAC-4960-874F-3B8CA2C4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475" y="1099662"/>
            <a:ext cx="6623050" cy="264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9964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1. </a:t>
            </a:r>
            <a:r>
              <a:rPr lang="da-DK" dirty="0">
                <a:solidFill>
                  <a:srgbClr val="000000"/>
                </a:solidFill>
              </a:rPr>
              <a:t>Murthy R et al. </a:t>
            </a:r>
            <a:r>
              <a:rPr lang="da-DK" i="1" dirty="0">
                <a:solidFill>
                  <a:srgbClr val="000000"/>
                </a:solidFill>
              </a:rPr>
              <a:t>N Engl J Med</a:t>
            </a:r>
            <a:r>
              <a:rPr lang="da-DK" dirty="0">
                <a:solidFill>
                  <a:srgbClr val="000000"/>
                </a:solidFill>
              </a:rPr>
              <a:t>. 2020;382:597-609.</a:t>
            </a:r>
          </a:p>
        </p:txBody>
      </p:sp>
      <p:sp>
        <p:nvSpPr>
          <p:cNvPr id="454" name="Rectangle 453">
            <a:extLst>
              <a:ext uri="{FF2B5EF4-FFF2-40B4-BE49-F238E27FC236}">
                <a16:creationId xmlns:a16="http://schemas.microsoft.com/office/drawing/2014/main" id="{15802A08-BA71-9843-8064-0CC3B8014134}"/>
              </a:ext>
            </a:extLst>
          </p:cNvPr>
          <p:cNvSpPr/>
          <p:nvPr/>
        </p:nvSpPr>
        <p:spPr>
          <a:xfrm>
            <a:off x="-147918" y="-67517"/>
            <a:ext cx="9324076" cy="667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F23ED31-7E2D-DD40-8461-CFFD5754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</p:spPr>
        <p:txBody>
          <a:bodyPr/>
          <a:lstStyle/>
          <a:p>
            <a:r>
              <a:rPr lang="en-US" sz="2700" dirty="0">
                <a:solidFill>
                  <a:schemeClr val="tx1"/>
                </a:solidFill>
              </a:rPr>
              <a:t>HER2CLIMB results: tucatinib improves PFS and </a:t>
            </a:r>
            <a:r>
              <a:rPr lang="en-US" sz="2700" dirty="0" err="1">
                <a:solidFill>
                  <a:schemeClr val="tx1"/>
                </a:solidFill>
              </a:rPr>
              <a:t>OS</a:t>
            </a:r>
            <a:r>
              <a:rPr lang="en-US" sz="2700" dirty="0" err="1"/>
              <a:t>tline</a:t>
            </a:r>
            <a:endParaRPr lang="en-US" sz="27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39817D-5CF3-9BAE-4685-65F9359DB69F}"/>
              </a:ext>
            </a:extLst>
          </p:cNvPr>
          <p:cNvGrpSpPr/>
          <p:nvPr/>
        </p:nvGrpSpPr>
        <p:grpSpPr>
          <a:xfrm>
            <a:off x="5170488" y="1324535"/>
            <a:ext cx="3225800" cy="1583190"/>
            <a:chOff x="5170488" y="1943100"/>
            <a:chExt cx="3225800" cy="158319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1C39C37-1320-6C38-ECAC-9C4A45753C19}"/>
                </a:ext>
              </a:extLst>
            </p:cNvPr>
            <p:cNvGrpSpPr/>
            <p:nvPr/>
          </p:nvGrpSpPr>
          <p:grpSpPr>
            <a:xfrm>
              <a:off x="5170488" y="1943100"/>
              <a:ext cx="3225800" cy="1560513"/>
              <a:chOff x="5170488" y="1943100"/>
              <a:chExt cx="3225800" cy="1560513"/>
            </a:xfrm>
          </p:grpSpPr>
          <p:sp>
            <p:nvSpPr>
              <p:cNvPr id="477" name="Freeform 476">
                <a:extLst>
                  <a:ext uri="{FF2B5EF4-FFF2-40B4-BE49-F238E27FC236}">
                    <a16:creationId xmlns:a16="http://schemas.microsoft.com/office/drawing/2014/main" id="{30B92CB4-C14F-9A20-FA09-BED6327B264C}"/>
                  </a:ext>
                </a:extLst>
              </p:cNvPr>
              <p:cNvSpPr/>
              <p:nvPr/>
            </p:nvSpPr>
            <p:spPr>
              <a:xfrm>
                <a:off x="5170488" y="1943100"/>
                <a:ext cx="1889125" cy="1282700"/>
              </a:xfrm>
              <a:custGeom>
                <a:avLst/>
                <a:gdLst>
                  <a:gd name="connsiteX0" fmla="*/ 0 w 1889125"/>
                  <a:gd name="connsiteY0" fmla="*/ 0 h 1282700"/>
                  <a:gd name="connsiteX1" fmla="*/ 84137 w 1889125"/>
                  <a:gd name="connsiteY1" fmla="*/ 1588 h 1282700"/>
                  <a:gd name="connsiteX2" fmla="*/ 79375 w 1889125"/>
                  <a:gd name="connsiteY2" fmla="*/ 11113 h 1282700"/>
                  <a:gd name="connsiteX3" fmla="*/ 90487 w 1889125"/>
                  <a:gd name="connsiteY3" fmla="*/ 11113 h 1282700"/>
                  <a:gd name="connsiteX4" fmla="*/ 90487 w 1889125"/>
                  <a:gd name="connsiteY4" fmla="*/ 23813 h 1282700"/>
                  <a:gd name="connsiteX5" fmla="*/ 152400 w 1889125"/>
                  <a:gd name="connsiteY5" fmla="*/ 23813 h 1282700"/>
                  <a:gd name="connsiteX6" fmla="*/ 152400 w 1889125"/>
                  <a:gd name="connsiteY6" fmla="*/ 30163 h 1282700"/>
                  <a:gd name="connsiteX7" fmla="*/ 161925 w 1889125"/>
                  <a:gd name="connsiteY7" fmla="*/ 30163 h 1282700"/>
                  <a:gd name="connsiteX8" fmla="*/ 161925 w 1889125"/>
                  <a:gd name="connsiteY8" fmla="*/ 42863 h 1282700"/>
                  <a:gd name="connsiteX9" fmla="*/ 185737 w 1889125"/>
                  <a:gd name="connsiteY9" fmla="*/ 42863 h 1282700"/>
                  <a:gd name="connsiteX10" fmla="*/ 185737 w 1889125"/>
                  <a:gd name="connsiteY10" fmla="*/ 52388 h 1282700"/>
                  <a:gd name="connsiteX11" fmla="*/ 220662 w 1889125"/>
                  <a:gd name="connsiteY11" fmla="*/ 52388 h 1282700"/>
                  <a:gd name="connsiteX12" fmla="*/ 220662 w 1889125"/>
                  <a:gd name="connsiteY12" fmla="*/ 65088 h 1282700"/>
                  <a:gd name="connsiteX13" fmla="*/ 233362 w 1889125"/>
                  <a:gd name="connsiteY13" fmla="*/ 65088 h 1282700"/>
                  <a:gd name="connsiteX14" fmla="*/ 233362 w 1889125"/>
                  <a:gd name="connsiteY14" fmla="*/ 73025 h 1282700"/>
                  <a:gd name="connsiteX15" fmla="*/ 257175 w 1889125"/>
                  <a:gd name="connsiteY15" fmla="*/ 73025 h 1282700"/>
                  <a:gd name="connsiteX16" fmla="*/ 257175 w 1889125"/>
                  <a:gd name="connsiteY16" fmla="*/ 88900 h 1282700"/>
                  <a:gd name="connsiteX17" fmla="*/ 290512 w 1889125"/>
                  <a:gd name="connsiteY17" fmla="*/ 88900 h 1282700"/>
                  <a:gd name="connsiteX18" fmla="*/ 290512 w 1889125"/>
                  <a:gd name="connsiteY18" fmla="*/ 103188 h 1282700"/>
                  <a:gd name="connsiteX19" fmla="*/ 334962 w 1889125"/>
                  <a:gd name="connsiteY19" fmla="*/ 103188 h 1282700"/>
                  <a:gd name="connsiteX20" fmla="*/ 334962 w 1889125"/>
                  <a:gd name="connsiteY20" fmla="*/ 115888 h 1282700"/>
                  <a:gd name="connsiteX21" fmla="*/ 341312 w 1889125"/>
                  <a:gd name="connsiteY21" fmla="*/ 115888 h 1282700"/>
                  <a:gd name="connsiteX22" fmla="*/ 341312 w 1889125"/>
                  <a:gd name="connsiteY22" fmla="*/ 127000 h 1282700"/>
                  <a:gd name="connsiteX23" fmla="*/ 392112 w 1889125"/>
                  <a:gd name="connsiteY23" fmla="*/ 127000 h 1282700"/>
                  <a:gd name="connsiteX24" fmla="*/ 392112 w 1889125"/>
                  <a:gd name="connsiteY24" fmla="*/ 149225 h 1282700"/>
                  <a:gd name="connsiteX25" fmla="*/ 420687 w 1889125"/>
                  <a:gd name="connsiteY25" fmla="*/ 149225 h 1282700"/>
                  <a:gd name="connsiteX26" fmla="*/ 420687 w 1889125"/>
                  <a:gd name="connsiteY26" fmla="*/ 163513 h 1282700"/>
                  <a:gd name="connsiteX27" fmla="*/ 428625 w 1889125"/>
                  <a:gd name="connsiteY27" fmla="*/ 163513 h 1282700"/>
                  <a:gd name="connsiteX28" fmla="*/ 428625 w 1889125"/>
                  <a:gd name="connsiteY28" fmla="*/ 182563 h 1282700"/>
                  <a:gd name="connsiteX29" fmla="*/ 436562 w 1889125"/>
                  <a:gd name="connsiteY29" fmla="*/ 182563 h 1282700"/>
                  <a:gd name="connsiteX30" fmla="*/ 436562 w 1889125"/>
                  <a:gd name="connsiteY30" fmla="*/ 193675 h 1282700"/>
                  <a:gd name="connsiteX31" fmla="*/ 458787 w 1889125"/>
                  <a:gd name="connsiteY31" fmla="*/ 193675 h 1282700"/>
                  <a:gd name="connsiteX32" fmla="*/ 458787 w 1889125"/>
                  <a:gd name="connsiteY32" fmla="*/ 201613 h 1282700"/>
                  <a:gd name="connsiteX33" fmla="*/ 477837 w 1889125"/>
                  <a:gd name="connsiteY33" fmla="*/ 201613 h 1282700"/>
                  <a:gd name="connsiteX34" fmla="*/ 477837 w 1889125"/>
                  <a:gd name="connsiteY34" fmla="*/ 215900 h 1282700"/>
                  <a:gd name="connsiteX35" fmla="*/ 525462 w 1889125"/>
                  <a:gd name="connsiteY35" fmla="*/ 215900 h 1282700"/>
                  <a:gd name="connsiteX36" fmla="*/ 525462 w 1889125"/>
                  <a:gd name="connsiteY36" fmla="*/ 215900 h 1282700"/>
                  <a:gd name="connsiteX37" fmla="*/ 523875 w 1889125"/>
                  <a:gd name="connsiteY37" fmla="*/ 227013 h 1282700"/>
                  <a:gd name="connsiteX38" fmla="*/ 539750 w 1889125"/>
                  <a:gd name="connsiteY38" fmla="*/ 227013 h 1282700"/>
                  <a:gd name="connsiteX39" fmla="*/ 538162 w 1889125"/>
                  <a:gd name="connsiteY39" fmla="*/ 246063 h 1282700"/>
                  <a:gd name="connsiteX40" fmla="*/ 565150 w 1889125"/>
                  <a:gd name="connsiteY40" fmla="*/ 250825 h 1282700"/>
                  <a:gd name="connsiteX41" fmla="*/ 565150 w 1889125"/>
                  <a:gd name="connsiteY41" fmla="*/ 269875 h 1282700"/>
                  <a:gd name="connsiteX42" fmla="*/ 598487 w 1889125"/>
                  <a:gd name="connsiteY42" fmla="*/ 269875 h 1282700"/>
                  <a:gd name="connsiteX43" fmla="*/ 598487 w 1889125"/>
                  <a:gd name="connsiteY43" fmla="*/ 287338 h 1282700"/>
                  <a:gd name="connsiteX44" fmla="*/ 606425 w 1889125"/>
                  <a:gd name="connsiteY44" fmla="*/ 287338 h 1282700"/>
                  <a:gd name="connsiteX45" fmla="*/ 606425 w 1889125"/>
                  <a:gd name="connsiteY45" fmla="*/ 293688 h 1282700"/>
                  <a:gd name="connsiteX46" fmla="*/ 611187 w 1889125"/>
                  <a:gd name="connsiteY46" fmla="*/ 293688 h 1282700"/>
                  <a:gd name="connsiteX47" fmla="*/ 611187 w 1889125"/>
                  <a:gd name="connsiteY47" fmla="*/ 314325 h 1282700"/>
                  <a:gd name="connsiteX48" fmla="*/ 641350 w 1889125"/>
                  <a:gd name="connsiteY48" fmla="*/ 314325 h 1282700"/>
                  <a:gd name="connsiteX49" fmla="*/ 641350 w 1889125"/>
                  <a:gd name="connsiteY49" fmla="*/ 320675 h 1282700"/>
                  <a:gd name="connsiteX50" fmla="*/ 658812 w 1889125"/>
                  <a:gd name="connsiteY50" fmla="*/ 320675 h 1282700"/>
                  <a:gd name="connsiteX51" fmla="*/ 658812 w 1889125"/>
                  <a:gd name="connsiteY51" fmla="*/ 336550 h 1282700"/>
                  <a:gd name="connsiteX52" fmla="*/ 698500 w 1889125"/>
                  <a:gd name="connsiteY52" fmla="*/ 336550 h 1282700"/>
                  <a:gd name="connsiteX53" fmla="*/ 698500 w 1889125"/>
                  <a:gd name="connsiteY53" fmla="*/ 350838 h 1282700"/>
                  <a:gd name="connsiteX54" fmla="*/ 701675 w 1889125"/>
                  <a:gd name="connsiteY54" fmla="*/ 354013 h 1282700"/>
                  <a:gd name="connsiteX55" fmla="*/ 701675 w 1889125"/>
                  <a:gd name="connsiteY55" fmla="*/ 376238 h 1282700"/>
                  <a:gd name="connsiteX56" fmla="*/ 733425 w 1889125"/>
                  <a:gd name="connsiteY56" fmla="*/ 376238 h 1282700"/>
                  <a:gd name="connsiteX57" fmla="*/ 733425 w 1889125"/>
                  <a:gd name="connsiteY57" fmla="*/ 376238 h 1282700"/>
                  <a:gd name="connsiteX58" fmla="*/ 733425 w 1889125"/>
                  <a:gd name="connsiteY58" fmla="*/ 390525 h 1282700"/>
                  <a:gd name="connsiteX59" fmla="*/ 769937 w 1889125"/>
                  <a:gd name="connsiteY59" fmla="*/ 390525 h 1282700"/>
                  <a:gd name="connsiteX60" fmla="*/ 769937 w 1889125"/>
                  <a:gd name="connsiteY60" fmla="*/ 400050 h 1282700"/>
                  <a:gd name="connsiteX61" fmla="*/ 790575 w 1889125"/>
                  <a:gd name="connsiteY61" fmla="*/ 400050 h 1282700"/>
                  <a:gd name="connsiteX62" fmla="*/ 790575 w 1889125"/>
                  <a:gd name="connsiteY62" fmla="*/ 425450 h 1282700"/>
                  <a:gd name="connsiteX63" fmla="*/ 827087 w 1889125"/>
                  <a:gd name="connsiteY63" fmla="*/ 425450 h 1282700"/>
                  <a:gd name="connsiteX64" fmla="*/ 827087 w 1889125"/>
                  <a:gd name="connsiteY64" fmla="*/ 442913 h 1282700"/>
                  <a:gd name="connsiteX65" fmla="*/ 839787 w 1889125"/>
                  <a:gd name="connsiteY65" fmla="*/ 442913 h 1282700"/>
                  <a:gd name="connsiteX66" fmla="*/ 839787 w 1889125"/>
                  <a:gd name="connsiteY66" fmla="*/ 457200 h 1282700"/>
                  <a:gd name="connsiteX67" fmla="*/ 901700 w 1889125"/>
                  <a:gd name="connsiteY67" fmla="*/ 457200 h 1282700"/>
                  <a:gd name="connsiteX68" fmla="*/ 901700 w 1889125"/>
                  <a:gd name="connsiteY68" fmla="*/ 474663 h 1282700"/>
                  <a:gd name="connsiteX69" fmla="*/ 908050 w 1889125"/>
                  <a:gd name="connsiteY69" fmla="*/ 474663 h 1282700"/>
                  <a:gd name="connsiteX70" fmla="*/ 908050 w 1889125"/>
                  <a:gd name="connsiteY70" fmla="*/ 482600 h 1282700"/>
                  <a:gd name="connsiteX71" fmla="*/ 950912 w 1889125"/>
                  <a:gd name="connsiteY71" fmla="*/ 482600 h 1282700"/>
                  <a:gd name="connsiteX72" fmla="*/ 950912 w 1889125"/>
                  <a:gd name="connsiteY72" fmla="*/ 514350 h 1282700"/>
                  <a:gd name="connsiteX73" fmla="*/ 955675 w 1889125"/>
                  <a:gd name="connsiteY73" fmla="*/ 514350 h 1282700"/>
                  <a:gd name="connsiteX74" fmla="*/ 955675 w 1889125"/>
                  <a:gd name="connsiteY74" fmla="*/ 530225 h 1282700"/>
                  <a:gd name="connsiteX75" fmla="*/ 965200 w 1889125"/>
                  <a:gd name="connsiteY75" fmla="*/ 530225 h 1282700"/>
                  <a:gd name="connsiteX76" fmla="*/ 965200 w 1889125"/>
                  <a:gd name="connsiteY76" fmla="*/ 542925 h 1282700"/>
                  <a:gd name="connsiteX77" fmla="*/ 985837 w 1889125"/>
                  <a:gd name="connsiteY77" fmla="*/ 542925 h 1282700"/>
                  <a:gd name="connsiteX78" fmla="*/ 985837 w 1889125"/>
                  <a:gd name="connsiteY78" fmla="*/ 558800 h 1282700"/>
                  <a:gd name="connsiteX79" fmla="*/ 996950 w 1889125"/>
                  <a:gd name="connsiteY79" fmla="*/ 558800 h 1282700"/>
                  <a:gd name="connsiteX80" fmla="*/ 996950 w 1889125"/>
                  <a:gd name="connsiteY80" fmla="*/ 571500 h 1282700"/>
                  <a:gd name="connsiteX81" fmla="*/ 1004887 w 1889125"/>
                  <a:gd name="connsiteY81" fmla="*/ 571500 h 1282700"/>
                  <a:gd name="connsiteX82" fmla="*/ 1004887 w 1889125"/>
                  <a:gd name="connsiteY82" fmla="*/ 590550 h 1282700"/>
                  <a:gd name="connsiteX83" fmla="*/ 1050925 w 1889125"/>
                  <a:gd name="connsiteY83" fmla="*/ 590550 h 1282700"/>
                  <a:gd name="connsiteX84" fmla="*/ 1050925 w 1889125"/>
                  <a:gd name="connsiteY84" fmla="*/ 620713 h 1282700"/>
                  <a:gd name="connsiteX85" fmla="*/ 1055687 w 1889125"/>
                  <a:gd name="connsiteY85" fmla="*/ 620713 h 1282700"/>
                  <a:gd name="connsiteX86" fmla="*/ 1055687 w 1889125"/>
                  <a:gd name="connsiteY86" fmla="*/ 638175 h 1282700"/>
                  <a:gd name="connsiteX87" fmla="*/ 1058862 w 1889125"/>
                  <a:gd name="connsiteY87" fmla="*/ 641350 h 1282700"/>
                  <a:gd name="connsiteX88" fmla="*/ 1058862 w 1889125"/>
                  <a:gd name="connsiteY88" fmla="*/ 654050 h 1282700"/>
                  <a:gd name="connsiteX89" fmla="*/ 1069975 w 1889125"/>
                  <a:gd name="connsiteY89" fmla="*/ 654050 h 1282700"/>
                  <a:gd name="connsiteX90" fmla="*/ 1069975 w 1889125"/>
                  <a:gd name="connsiteY90" fmla="*/ 666750 h 1282700"/>
                  <a:gd name="connsiteX91" fmla="*/ 1087437 w 1889125"/>
                  <a:gd name="connsiteY91" fmla="*/ 666750 h 1282700"/>
                  <a:gd name="connsiteX92" fmla="*/ 1087437 w 1889125"/>
                  <a:gd name="connsiteY92" fmla="*/ 701675 h 1282700"/>
                  <a:gd name="connsiteX93" fmla="*/ 1100137 w 1889125"/>
                  <a:gd name="connsiteY93" fmla="*/ 701675 h 1282700"/>
                  <a:gd name="connsiteX94" fmla="*/ 1100137 w 1889125"/>
                  <a:gd name="connsiteY94" fmla="*/ 735013 h 1282700"/>
                  <a:gd name="connsiteX95" fmla="*/ 1104900 w 1889125"/>
                  <a:gd name="connsiteY95" fmla="*/ 735013 h 1282700"/>
                  <a:gd name="connsiteX96" fmla="*/ 1104900 w 1889125"/>
                  <a:gd name="connsiteY96" fmla="*/ 747713 h 1282700"/>
                  <a:gd name="connsiteX97" fmla="*/ 1133475 w 1889125"/>
                  <a:gd name="connsiteY97" fmla="*/ 747713 h 1282700"/>
                  <a:gd name="connsiteX98" fmla="*/ 1133475 w 1889125"/>
                  <a:gd name="connsiteY98" fmla="*/ 798513 h 1282700"/>
                  <a:gd name="connsiteX99" fmla="*/ 1162050 w 1889125"/>
                  <a:gd name="connsiteY99" fmla="*/ 798513 h 1282700"/>
                  <a:gd name="connsiteX100" fmla="*/ 1162050 w 1889125"/>
                  <a:gd name="connsiteY100" fmla="*/ 815975 h 1282700"/>
                  <a:gd name="connsiteX101" fmla="*/ 1184275 w 1889125"/>
                  <a:gd name="connsiteY101" fmla="*/ 815975 h 1282700"/>
                  <a:gd name="connsiteX102" fmla="*/ 1184275 w 1889125"/>
                  <a:gd name="connsiteY102" fmla="*/ 836613 h 1282700"/>
                  <a:gd name="connsiteX103" fmla="*/ 1214437 w 1889125"/>
                  <a:gd name="connsiteY103" fmla="*/ 836613 h 1282700"/>
                  <a:gd name="connsiteX104" fmla="*/ 1214437 w 1889125"/>
                  <a:gd name="connsiteY104" fmla="*/ 871538 h 1282700"/>
                  <a:gd name="connsiteX105" fmla="*/ 1292225 w 1889125"/>
                  <a:gd name="connsiteY105" fmla="*/ 871538 h 1282700"/>
                  <a:gd name="connsiteX106" fmla="*/ 1292225 w 1889125"/>
                  <a:gd name="connsiteY106" fmla="*/ 896938 h 1282700"/>
                  <a:gd name="connsiteX107" fmla="*/ 1296988 w 1889125"/>
                  <a:gd name="connsiteY107" fmla="*/ 892175 h 1282700"/>
                  <a:gd name="connsiteX108" fmla="*/ 1296988 w 1889125"/>
                  <a:gd name="connsiteY108" fmla="*/ 912813 h 1282700"/>
                  <a:gd name="connsiteX109" fmla="*/ 1303337 w 1889125"/>
                  <a:gd name="connsiteY109" fmla="*/ 912813 h 1282700"/>
                  <a:gd name="connsiteX110" fmla="*/ 1303337 w 1889125"/>
                  <a:gd name="connsiteY110" fmla="*/ 935038 h 1282700"/>
                  <a:gd name="connsiteX111" fmla="*/ 1333500 w 1889125"/>
                  <a:gd name="connsiteY111" fmla="*/ 935038 h 1282700"/>
                  <a:gd name="connsiteX112" fmla="*/ 1333500 w 1889125"/>
                  <a:gd name="connsiteY112" fmla="*/ 973138 h 1282700"/>
                  <a:gd name="connsiteX113" fmla="*/ 1438275 w 1889125"/>
                  <a:gd name="connsiteY113" fmla="*/ 973138 h 1282700"/>
                  <a:gd name="connsiteX114" fmla="*/ 1438275 w 1889125"/>
                  <a:gd name="connsiteY114" fmla="*/ 998538 h 1282700"/>
                  <a:gd name="connsiteX115" fmla="*/ 1514475 w 1889125"/>
                  <a:gd name="connsiteY115" fmla="*/ 998538 h 1282700"/>
                  <a:gd name="connsiteX116" fmla="*/ 1514475 w 1889125"/>
                  <a:gd name="connsiteY116" fmla="*/ 1022350 h 1282700"/>
                  <a:gd name="connsiteX117" fmla="*/ 1609725 w 1889125"/>
                  <a:gd name="connsiteY117" fmla="*/ 1022350 h 1282700"/>
                  <a:gd name="connsiteX118" fmla="*/ 1609725 w 1889125"/>
                  <a:gd name="connsiteY118" fmla="*/ 1052513 h 1282700"/>
                  <a:gd name="connsiteX119" fmla="*/ 1647825 w 1889125"/>
                  <a:gd name="connsiteY119" fmla="*/ 1052513 h 1282700"/>
                  <a:gd name="connsiteX120" fmla="*/ 1647825 w 1889125"/>
                  <a:gd name="connsiteY120" fmla="*/ 1071563 h 1282700"/>
                  <a:gd name="connsiteX121" fmla="*/ 1654175 w 1889125"/>
                  <a:gd name="connsiteY121" fmla="*/ 1071563 h 1282700"/>
                  <a:gd name="connsiteX122" fmla="*/ 1654175 w 1889125"/>
                  <a:gd name="connsiteY122" fmla="*/ 1093788 h 1282700"/>
                  <a:gd name="connsiteX123" fmla="*/ 1660525 w 1889125"/>
                  <a:gd name="connsiteY123" fmla="*/ 1093788 h 1282700"/>
                  <a:gd name="connsiteX124" fmla="*/ 1660525 w 1889125"/>
                  <a:gd name="connsiteY124" fmla="*/ 1112838 h 1282700"/>
                  <a:gd name="connsiteX125" fmla="*/ 1725612 w 1889125"/>
                  <a:gd name="connsiteY125" fmla="*/ 1112838 h 1282700"/>
                  <a:gd name="connsiteX126" fmla="*/ 1725612 w 1889125"/>
                  <a:gd name="connsiteY126" fmla="*/ 1141413 h 1282700"/>
                  <a:gd name="connsiteX127" fmla="*/ 1749425 w 1889125"/>
                  <a:gd name="connsiteY127" fmla="*/ 1141413 h 1282700"/>
                  <a:gd name="connsiteX128" fmla="*/ 1749425 w 1889125"/>
                  <a:gd name="connsiteY128" fmla="*/ 1176338 h 1282700"/>
                  <a:gd name="connsiteX129" fmla="*/ 1735137 w 1889125"/>
                  <a:gd name="connsiteY129" fmla="*/ 1176338 h 1282700"/>
                  <a:gd name="connsiteX130" fmla="*/ 1803400 w 1889125"/>
                  <a:gd name="connsiteY130" fmla="*/ 1176338 h 1282700"/>
                  <a:gd name="connsiteX131" fmla="*/ 1803400 w 1889125"/>
                  <a:gd name="connsiteY131" fmla="*/ 1211263 h 1282700"/>
                  <a:gd name="connsiteX132" fmla="*/ 1835150 w 1889125"/>
                  <a:gd name="connsiteY132" fmla="*/ 1211263 h 1282700"/>
                  <a:gd name="connsiteX133" fmla="*/ 1835150 w 1889125"/>
                  <a:gd name="connsiteY133" fmla="*/ 1246188 h 1282700"/>
                  <a:gd name="connsiteX134" fmla="*/ 1822450 w 1889125"/>
                  <a:gd name="connsiteY134" fmla="*/ 1246188 h 1282700"/>
                  <a:gd name="connsiteX135" fmla="*/ 1882775 w 1889125"/>
                  <a:gd name="connsiteY135" fmla="*/ 1246188 h 1282700"/>
                  <a:gd name="connsiteX136" fmla="*/ 1882775 w 1889125"/>
                  <a:gd name="connsiteY136" fmla="*/ 1282700 h 1282700"/>
                  <a:gd name="connsiteX137" fmla="*/ 1889125 w 1889125"/>
                  <a:gd name="connsiteY137" fmla="*/ 1282700 h 1282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1889125" h="1282700">
                    <a:moveTo>
                      <a:pt x="0" y="0"/>
                    </a:moveTo>
                    <a:lnTo>
                      <a:pt x="84137" y="1588"/>
                    </a:lnTo>
                    <a:lnTo>
                      <a:pt x="79375" y="11113"/>
                    </a:lnTo>
                    <a:lnTo>
                      <a:pt x="90487" y="11113"/>
                    </a:lnTo>
                    <a:lnTo>
                      <a:pt x="90487" y="23813"/>
                    </a:lnTo>
                    <a:lnTo>
                      <a:pt x="152400" y="23813"/>
                    </a:lnTo>
                    <a:lnTo>
                      <a:pt x="152400" y="30163"/>
                    </a:lnTo>
                    <a:lnTo>
                      <a:pt x="161925" y="30163"/>
                    </a:lnTo>
                    <a:lnTo>
                      <a:pt x="161925" y="42863"/>
                    </a:lnTo>
                    <a:lnTo>
                      <a:pt x="185737" y="42863"/>
                    </a:lnTo>
                    <a:lnTo>
                      <a:pt x="185737" y="52388"/>
                    </a:lnTo>
                    <a:lnTo>
                      <a:pt x="220662" y="52388"/>
                    </a:lnTo>
                    <a:lnTo>
                      <a:pt x="220662" y="65088"/>
                    </a:lnTo>
                    <a:lnTo>
                      <a:pt x="233362" y="65088"/>
                    </a:lnTo>
                    <a:lnTo>
                      <a:pt x="233362" y="73025"/>
                    </a:lnTo>
                    <a:lnTo>
                      <a:pt x="257175" y="73025"/>
                    </a:lnTo>
                    <a:lnTo>
                      <a:pt x="257175" y="88900"/>
                    </a:lnTo>
                    <a:lnTo>
                      <a:pt x="290512" y="88900"/>
                    </a:lnTo>
                    <a:lnTo>
                      <a:pt x="290512" y="103188"/>
                    </a:lnTo>
                    <a:lnTo>
                      <a:pt x="334962" y="103188"/>
                    </a:lnTo>
                    <a:lnTo>
                      <a:pt x="334962" y="115888"/>
                    </a:lnTo>
                    <a:lnTo>
                      <a:pt x="341312" y="115888"/>
                    </a:lnTo>
                    <a:lnTo>
                      <a:pt x="341312" y="127000"/>
                    </a:lnTo>
                    <a:lnTo>
                      <a:pt x="392112" y="127000"/>
                    </a:lnTo>
                    <a:lnTo>
                      <a:pt x="392112" y="149225"/>
                    </a:lnTo>
                    <a:lnTo>
                      <a:pt x="420687" y="149225"/>
                    </a:lnTo>
                    <a:lnTo>
                      <a:pt x="420687" y="163513"/>
                    </a:lnTo>
                    <a:lnTo>
                      <a:pt x="428625" y="163513"/>
                    </a:lnTo>
                    <a:lnTo>
                      <a:pt x="428625" y="182563"/>
                    </a:lnTo>
                    <a:lnTo>
                      <a:pt x="436562" y="182563"/>
                    </a:lnTo>
                    <a:lnTo>
                      <a:pt x="436562" y="193675"/>
                    </a:lnTo>
                    <a:lnTo>
                      <a:pt x="458787" y="193675"/>
                    </a:lnTo>
                    <a:lnTo>
                      <a:pt x="458787" y="201613"/>
                    </a:lnTo>
                    <a:lnTo>
                      <a:pt x="477837" y="201613"/>
                    </a:lnTo>
                    <a:lnTo>
                      <a:pt x="477837" y="215900"/>
                    </a:lnTo>
                    <a:lnTo>
                      <a:pt x="525462" y="215900"/>
                    </a:lnTo>
                    <a:lnTo>
                      <a:pt x="525462" y="215900"/>
                    </a:lnTo>
                    <a:lnTo>
                      <a:pt x="523875" y="227013"/>
                    </a:lnTo>
                    <a:lnTo>
                      <a:pt x="539750" y="227013"/>
                    </a:lnTo>
                    <a:lnTo>
                      <a:pt x="538162" y="246063"/>
                    </a:lnTo>
                    <a:lnTo>
                      <a:pt x="565150" y="250825"/>
                    </a:lnTo>
                    <a:lnTo>
                      <a:pt x="565150" y="269875"/>
                    </a:lnTo>
                    <a:lnTo>
                      <a:pt x="598487" y="269875"/>
                    </a:lnTo>
                    <a:lnTo>
                      <a:pt x="598487" y="287338"/>
                    </a:lnTo>
                    <a:lnTo>
                      <a:pt x="606425" y="287338"/>
                    </a:lnTo>
                    <a:lnTo>
                      <a:pt x="606425" y="293688"/>
                    </a:lnTo>
                    <a:lnTo>
                      <a:pt x="611187" y="293688"/>
                    </a:lnTo>
                    <a:lnTo>
                      <a:pt x="611187" y="314325"/>
                    </a:lnTo>
                    <a:lnTo>
                      <a:pt x="641350" y="314325"/>
                    </a:lnTo>
                    <a:lnTo>
                      <a:pt x="641350" y="320675"/>
                    </a:lnTo>
                    <a:lnTo>
                      <a:pt x="658812" y="320675"/>
                    </a:lnTo>
                    <a:lnTo>
                      <a:pt x="658812" y="336550"/>
                    </a:lnTo>
                    <a:lnTo>
                      <a:pt x="698500" y="336550"/>
                    </a:lnTo>
                    <a:lnTo>
                      <a:pt x="698500" y="350838"/>
                    </a:lnTo>
                    <a:lnTo>
                      <a:pt x="701675" y="354013"/>
                    </a:lnTo>
                    <a:lnTo>
                      <a:pt x="701675" y="376238"/>
                    </a:lnTo>
                    <a:lnTo>
                      <a:pt x="733425" y="376238"/>
                    </a:lnTo>
                    <a:lnTo>
                      <a:pt x="733425" y="376238"/>
                    </a:lnTo>
                    <a:lnTo>
                      <a:pt x="733425" y="390525"/>
                    </a:lnTo>
                    <a:lnTo>
                      <a:pt x="769937" y="390525"/>
                    </a:lnTo>
                    <a:lnTo>
                      <a:pt x="769937" y="400050"/>
                    </a:lnTo>
                    <a:lnTo>
                      <a:pt x="790575" y="400050"/>
                    </a:lnTo>
                    <a:lnTo>
                      <a:pt x="790575" y="425450"/>
                    </a:lnTo>
                    <a:lnTo>
                      <a:pt x="827087" y="425450"/>
                    </a:lnTo>
                    <a:lnTo>
                      <a:pt x="827087" y="442913"/>
                    </a:lnTo>
                    <a:lnTo>
                      <a:pt x="839787" y="442913"/>
                    </a:lnTo>
                    <a:lnTo>
                      <a:pt x="839787" y="457200"/>
                    </a:lnTo>
                    <a:lnTo>
                      <a:pt x="901700" y="457200"/>
                    </a:lnTo>
                    <a:lnTo>
                      <a:pt x="901700" y="474663"/>
                    </a:lnTo>
                    <a:lnTo>
                      <a:pt x="908050" y="474663"/>
                    </a:lnTo>
                    <a:lnTo>
                      <a:pt x="908050" y="482600"/>
                    </a:lnTo>
                    <a:lnTo>
                      <a:pt x="950912" y="482600"/>
                    </a:lnTo>
                    <a:lnTo>
                      <a:pt x="950912" y="514350"/>
                    </a:lnTo>
                    <a:lnTo>
                      <a:pt x="955675" y="514350"/>
                    </a:lnTo>
                    <a:lnTo>
                      <a:pt x="955675" y="530225"/>
                    </a:lnTo>
                    <a:lnTo>
                      <a:pt x="965200" y="530225"/>
                    </a:lnTo>
                    <a:lnTo>
                      <a:pt x="965200" y="542925"/>
                    </a:lnTo>
                    <a:lnTo>
                      <a:pt x="985837" y="542925"/>
                    </a:lnTo>
                    <a:lnTo>
                      <a:pt x="985837" y="558800"/>
                    </a:lnTo>
                    <a:lnTo>
                      <a:pt x="996950" y="558800"/>
                    </a:lnTo>
                    <a:lnTo>
                      <a:pt x="996950" y="571500"/>
                    </a:lnTo>
                    <a:lnTo>
                      <a:pt x="1004887" y="571500"/>
                    </a:lnTo>
                    <a:lnTo>
                      <a:pt x="1004887" y="590550"/>
                    </a:lnTo>
                    <a:lnTo>
                      <a:pt x="1050925" y="590550"/>
                    </a:lnTo>
                    <a:lnTo>
                      <a:pt x="1050925" y="620713"/>
                    </a:lnTo>
                    <a:lnTo>
                      <a:pt x="1055687" y="620713"/>
                    </a:lnTo>
                    <a:lnTo>
                      <a:pt x="1055687" y="638175"/>
                    </a:lnTo>
                    <a:lnTo>
                      <a:pt x="1058862" y="641350"/>
                    </a:lnTo>
                    <a:lnTo>
                      <a:pt x="1058862" y="654050"/>
                    </a:lnTo>
                    <a:lnTo>
                      <a:pt x="1069975" y="654050"/>
                    </a:lnTo>
                    <a:lnTo>
                      <a:pt x="1069975" y="666750"/>
                    </a:lnTo>
                    <a:lnTo>
                      <a:pt x="1087437" y="666750"/>
                    </a:lnTo>
                    <a:lnTo>
                      <a:pt x="1087437" y="701675"/>
                    </a:lnTo>
                    <a:lnTo>
                      <a:pt x="1100137" y="701675"/>
                    </a:lnTo>
                    <a:lnTo>
                      <a:pt x="1100137" y="735013"/>
                    </a:lnTo>
                    <a:lnTo>
                      <a:pt x="1104900" y="735013"/>
                    </a:lnTo>
                    <a:lnTo>
                      <a:pt x="1104900" y="747713"/>
                    </a:lnTo>
                    <a:lnTo>
                      <a:pt x="1133475" y="747713"/>
                    </a:lnTo>
                    <a:lnTo>
                      <a:pt x="1133475" y="798513"/>
                    </a:lnTo>
                    <a:lnTo>
                      <a:pt x="1162050" y="798513"/>
                    </a:lnTo>
                    <a:lnTo>
                      <a:pt x="1162050" y="815975"/>
                    </a:lnTo>
                    <a:lnTo>
                      <a:pt x="1184275" y="815975"/>
                    </a:lnTo>
                    <a:lnTo>
                      <a:pt x="1184275" y="836613"/>
                    </a:lnTo>
                    <a:lnTo>
                      <a:pt x="1214437" y="836613"/>
                    </a:lnTo>
                    <a:lnTo>
                      <a:pt x="1214437" y="871538"/>
                    </a:lnTo>
                    <a:lnTo>
                      <a:pt x="1292225" y="871538"/>
                    </a:lnTo>
                    <a:lnTo>
                      <a:pt x="1292225" y="896938"/>
                    </a:lnTo>
                    <a:lnTo>
                      <a:pt x="1296988" y="892175"/>
                    </a:lnTo>
                    <a:lnTo>
                      <a:pt x="1296988" y="912813"/>
                    </a:lnTo>
                    <a:lnTo>
                      <a:pt x="1303337" y="912813"/>
                    </a:lnTo>
                    <a:lnTo>
                      <a:pt x="1303337" y="935038"/>
                    </a:lnTo>
                    <a:lnTo>
                      <a:pt x="1333500" y="935038"/>
                    </a:lnTo>
                    <a:lnTo>
                      <a:pt x="1333500" y="973138"/>
                    </a:lnTo>
                    <a:lnTo>
                      <a:pt x="1438275" y="973138"/>
                    </a:lnTo>
                    <a:lnTo>
                      <a:pt x="1438275" y="998538"/>
                    </a:lnTo>
                    <a:lnTo>
                      <a:pt x="1514475" y="998538"/>
                    </a:lnTo>
                    <a:lnTo>
                      <a:pt x="1514475" y="1022350"/>
                    </a:lnTo>
                    <a:lnTo>
                      <a:pt x="1609725" y="1022350"/>
                    </a:lnTo>
                    <a:lnTo>
                      <a:pt x="1609725" y="1052513"/>
                    </a:lnTo>
                    <a:lnTo>
                      <a:pt x="1647825" y="1052513"/>
                    </a:lnTo>
                    <a:lnTo>
                      <a:pt x="1647825" y="1071563"/>
                    </a:lnTo>
                    <a:lnTo>
                      <a:pt x="1654175" y="1071563"/>
                    </a:lnTo>
                    <a:lnTo>
                      <a:pt x="1654175" y="1093788"/>
                    </a:lnTo>
                    <a:lnTo>
                      <a:pt x="1660525" y="1093788"/>
                    </a:lnTo>
                    <a:lnTo>
                      <a:pt x="1660525" y="1112838"/>
                    </a:lnTo>
                    <a:lnTo>
                      <a:pt x="1725612" y="1112838"/>
                    </a:lnTo>
                    <a:lnTo>
                      <a:pt x="1725612" y="1141413"/>
                    </a:lnTo>
                    <a:lnTo>
                      <a:pt x="1749425" y="1141413"/>
                    </a:lnTo>
                    <a:lnTo>
                      <a:pt x="1749425" y="1176338"/>
                    </a:lnTo>
                    <a:lnTo>
                      <a:pt x="1735137" y="1176338"/>
                    </a:lnTo>
                    <a:lnTo>
                      <a:pt x="1803400" y="1176338"/>
                    </a:lnTo>
                    <a:lnTo>
                      <a:pt x="1803400" y="1211263"/>
                    </a:lnTo>
                    <a:lnTo>
                      <a:pt x="1835150" y="1211263"/>
                    </a:lnTo>
                    <a:lnTo>
                      <a:pt x="1835150" y="1246188"/>
                    </a:lnTo>
                    <a:lnTo>
                      <a:pt x="1822450" y="1246188"/>
                    </a:lnTo>
                    <a:lnTo>
                      <a:pt x="1882775" y="1246188"/>
                    </a:lnTo>
                    <a:lnTo>
                      <a:pt x="1882775" y="1282700"/>
                    </a:lnTo>
                    <a:lnTo>
                      <a:pt x="1889125" y="1282700"/>
                    </a:lnTo>
                  </a:path>
                </a:pathLst>
              </a:cu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 477">
                <a:extLst>
                  <a:ext uri="{FF2B5EF4-FFF2-40B4-BE49-F238E27FC236}">
                    <a16:creationId xmlns:a16="http://schemas.microsoft.com/office/drawing/2014/main" id="{5B70F1E7-C970-F304-ABE8-5711709B19D2}"/>
                  </a:ext>
                </a:extLst>
              </p:cNvPr>
              <p:cNvSpPr/>
              <p:nvPr/>
            </p:nvSpPr>
            <p:spPr>
              <a:xfrm>
                <a:off x="7061200" y="3224213"/>
                <a:ext cx="1335088" cy="279400"/>
              </a:xfrm>
              <a:custGeom>
                <a:avLst/>
                <a:gdLst>
                  <a:gd name="connsiteX0" fmla="*/ 1335088 w 1335088"/>
                  <a:gd name="connsiteY0" fmla="*/ 279400 h 279400"/>
                  <a:gd name="connsiteX1" fmla="*/ 327025 w 1335088"/>
                  <a:gd name="connsiteY1" fmla="*/ 279400 h 279400"/>
                  <a:gd name="connsiteX2" fmla="*/ 327025 w 1335088"/>
                  <a:gd name="connsiteY2" fmla="*/ 206375 h 279400"/>
                  <a:gd name="connsiteX3" fmla="*/ 242888 w 1335088"/>
                  <a:gd name="connsiteY3" fmla="*/ 206375 h 279400"/>
                  <a:gd name="connsiteX4" fmla="*/ 242888 w 1335088"/>
                  <a:gd name="connsiteY4" fmla="*/ 152400 h 279400"/>
                  <a:gd name="connsiteX5" fmla="*/ 211138 w 1335088"/>
                  <a:gd name="connsiteY5" fmla="*/ 152400 h 279400"/>
                  <a:gd name="connsiteX6" fmla="*/ 211138 w 1335088"/>
                  <a:gd name="connsiteY6" fmla="*/ 90487 h 279400"/>
                  <a:gd name="connsiteX7" fmla="*/ 193675 w 1335088"/>
                  <a:gd name="connsiteY7" fmla="*/ 90487 h 279400"/>
                  <a:gd name="connsiteX8" fmla="*/ 193675 w 1335088"/>
                  <a:gd name="connsiteY8" fmla="*/ 46037 h 279400"/>
                  <a:gd name="connsiteX9" fmla="*/ 0 w 1335088"/>
                  <a:gd name="connsiteY9" fmla="*/ 46037 h 279400"/>
                  <a:gd name="connsiteX10" fmla="*/ 0 w 1335088"/>
                  <a:gd name="connsiteY10" fmla="*/ 0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5088" h="279400">
                    <a:moveTo>
                      <a:pt x="1335088" y="279400"/>
                    </a:moveTo>
                    <a:lnTo>
                      <a:pt x="327025" y="279400"/>
                    </a:lnTo>
                    <a:lnTo>
                      <a:pt x="327025" y="206375"/>
                    </a:lnTo>
                    <a:lnTo>
                      <a:pt x="242888" y="206375"/>
                    </a:lnTo>
                    <a:lnTo>
                      <a:pt x="242888" y="152400"/>
                    </a:lnTo>
                    <a:lnTo>
                      <a:pt x="211138" y="152400"/>
                    </a:lnTo>
                    <a:lnTo>
                      <a:pt x="211138" y="90487"/>
                    </a:lnTo>
                    <a:lnTo>
                      <a:pt x="193675" y="90487"/>
                    </a:lnTo>
                    <a:lnTo>
                      <a:pt x="193675" y="46037"/>
                    </a:lnTo>
                    <a:lnTo>
                      <a:pt x="0" y="46037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04FD4B-5CA6-3E94-DDCA-2D56DBAF7152}"/>
                </a:ext>
              </a:extLst>
            </p:cNvPr>
            <p:cNvCxnSpPr/>
            <p:nvPr/>
          </p:nvCxnSpPr>
          <p:spPr>
            <a:xfrm>
              <a:off x="5628700" y="211800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0B55916-95E5-9997-8ED6-7BE09C7FDDDB}"/>
                </a:ext>
              </a:extLst>
            </p:cNvPr>
            <p:cNvCxnSpPr/>
            <p:nvPr/>
          </p:nvCxnSpPr>
          <p:spPr>
            <a:xfrm>
              <a:off x="5646162" y="212799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FACF6D7-5220-0A5A-E9FB-3569C861B2CF}"/>
                </a:ext>
              </a:extLst>
            </p:cNvPr>
            <p:cNvCxnSpPr/>
            <p:nvPr/>
          </p:nvCxnSpPr>
          <p:spPr>
            <a:xfrm>
              <a:off x="5648762" y="213939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3AE5B60-66F6-5783-906B-3209615A6EB5}"/>
                </a:ext>
              </a:extLst>
            </p:cNvPr>
            <p:cNvCxnSpPr/>
            <p:nvPr/>
          </p:nvCxnSpPr>
          <p:spPr>
            <a:xfrm>
              <a:off x="5676325" y="213939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3CDCC3-8851-5ADC-23D7-D28EF981F3F0}"/>
                </a:ext>
              </a:extLst>
            </p:cNvPr>
            <p:cNvCxnSpPr/>
            <p:nvPr/>
          </p:nvCxnSpPr>
          <p:spPr>
            <a:xfrm>
              <a:off x="5628700" y="212799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C6304F0-90F2-7CE4-2B3E-633E6AE4043D}"/>
                </a:ext>
              </a:extLst>
            </p:cNvPr>
            <p:cNvCxnSpPr/>
            <p:nvPr/>
          </p:nvCxnSpPr>
          <p:spPr>
            <a:xfrm>
              <a:off x="5712838" y="217722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E162232-B696-5F55-68B5-64A8EB93D43F}"/>
                </a:ext>
              </a:extLst>
            </p:cNvPr>
            <p:cNvCxnSpPr/>
            <p:nvPr/>
          </p:nvCxnSpPr>
          <p:spPr>
            <a:xfrm>
              <a:off x="5742427" y="219702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8E7A33-E869-AA3C-69C4-477060A9AF50}"/>
                </a:ext>
              </a:extLst>
            </p:cNvPr>
            <p:cNvCxnSpPr/>
            <p:nvPr/>
          </p:nvCxnSpPr>
          <p:spPr>
            <a:xfrm>
              <a:off x="5769988" y="220103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4F9584E-6F20-E6B9-2E6A-206814B89E70}"/>
                </a:ext>
              </a:extLst>
            </p:cNvPr>
            <p:cNvCxnSpPr/>
            <p:nvPr/>
          </p:nvCxnSpPr>
          <p:spPr>
            <a:xfrm>
              <a:off x="5787451" y="222492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CF465AC-000E-EB4E-71B2-3D488817F836}"/>
                </a:ext>
              </a:extLst>
            </p:cNvPr>
            <p:cNvCxnSpPr/>
            <p:nvPr/>
          </p:nvCxnSpPr>
          <p:spPr>
            <a:xfrm>
              <a:off x="5804913" y="223662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E1B7A15-64C0-E9C9-E340-970058289640}"/>
                </a:ext>
              </a:extLst>
            </p:cNvPr>
            <p:cNvCxnSpPr/>
            <p:nvPr/>
          </p:nvCxnSpPr>
          <p:spPr>
            <a:xfrm>
              <a:off x="5830313" y="2259686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B3C2068-E3D9-5518-D603-4E618A8ACD4C}"/>
                </a:ext>
              </a:extLst>
            </p:cNvPr>
            <p:cNvCxnSpPr/>
            <p:nvPr/>
          </p:nvCxnSpPr>
          <p:spPr>
            <a:xfrm>
              <a:off x="5847776" y="226159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0EC7A83-3C69-11FF-DBFF-AFE571AEB8CF}"/>
                </a:ext>
              </a:extLst>
            </p:cNvPr>
            <p:cNvCxnSpPr/>
            <p:nvPr/>
          </p:nvCxnSpPr>
          <p:spPr>
            <a:xfrm>
              <a:off x="5890063" y="229461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FDF68DC-8B8A-6EDD-CE7D-A4FEDBF79B1C}"/>
                </a:ext>
              </a:extLst>
            </p:cNvPr>
            <p:cNvCxnSpPr/>
            <p:nvPr/>
          </p:nvCxnSpPr>
          <p:spPr>
            <a:xfrm>
              <a:off x="5903338" y="231267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00A29F4-2B10-CB88-39C2-7FE298919756}"/>
                </a:ext>
              </a:extLst>
            </p:cNvPr>
            <p:cNvCxnSpPr/>
            <p:nvPr/>
          </p:nvCxnSpPr>
          <p:spPr>
            <a:xfrm>
              <a:off x="5953498" y="232287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FEDE6FD-7184-17EC-6130-F4477050B16B}"/>
                </a:ext>
              </a:extLst>
            </p:cNvPr>
            <p:cNvCxnSpPr/>
            <p:nvPr/>
          </p:nvCxnSpPr>
          <p:spPr>
            <a:xfrm>
              <a:off x="6015476" y="237951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E45870E-19B3-DF35-080E-F80A377B9BEF}"/>
                </a:ext>
              </a:extLst>
            </p:cNvPr>
            <p:cNvCxnSpPr/>
            <p:nvPr/>
          </p:nvCxnSpPr>
          <p:spPr>
            <a:xfrm>
              <a:off x="5987476" y="235227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D30C8BA-2143-7823-48FC-037EB68A948E}"/>
                </a:ext>
              </a:extLst>
            </p:cNvPr>
            <p:cNvCxnSpPr/>
            <p:nvPr/>
          </p:nvCxnSpPr>
          <p:spPr>
            <a:xfrm>
              <a:off x="6001761" y="236815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2095E80-3DD7-94C4-0872-5CFFBA58C8B6}"/>
                </a:ext>
              </a:extLst>
            </p:cNvPr>
            <p:cNvCxnSpPr/>
            <p:nvPr/>
          </p:nvCxnSpPr>
          <p:spPr>
            <a:xfrm>
              <a:off x="6039288" y="237943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799C24C-EB60-130B-7037-D0CBA1E2744C}"/>
                </a:ext>
              </a:extLst>
            </p:cNvPr>
            <p:cNvCxnSpPr/>
            <p:nvPr/>
          </p:nvCxnSpPr>
          <p:spPr>
            <a:xfrm>
              <a:off x="6065263" y="237775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14E7CEF-9040-6555-C51B-63D81E435FEE}"/>
                </a:ext>
              </a:extLst>
            </p:cNvPr>
            <p:cNvCxnSpPr/>
            <p:nvPr/>
          </p:nvCxnSpPr>
          <p:spPr>
            <a:xfrm>
              <a:off x="6110286" y="240828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180D403-701C-6285-98E7-2794E56FF11E}"/>
                </a:ext>
              </a:extLst>
            </p:cNvPr>
            <p:cNvCxnSpPr/>
            <p:nvPr/>
          </p:nvCxnSpPr>
          <p:spPr>
            <a:xfrm>
              <a:off x="6092250" y="240775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8F013E8-242E-EB6E-1E81-31705C451749}"/>
                </a:ext>
              </a:extLst>
            </p:cNvPr>
            <p:cNvCxnSpPr/>
            <p:nvPr/>
          </p:nvCxnSpPr>
          <p:spPr>
            <a:xfrm flipH="1">
              <a:off x="6107110" y="2459403"/>
              <a:ext cx="36000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0D4BBE0-69D8-2E67-4285-4CF256EC8113}"/>
                </a:ext>
              </a:extLst>
            </p:cNvPr>
            <p:cNvCxnSpPr/>
            <p:nvPr/>
          </p:nvCxnSpPr>
          <p:spPr>
            <a:xfrm>
              <a:off x="6174963" y="251372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296E33B-3A90-279B-2A0B-4483E4E1CB1B}"/>
                </a:ext>
              </a:extLst>
            </p:cNvPr>
            <p:cNvCxnSpPr/>
            <p:nvPr/>
          </p:nvCxnSpPr>
          <p:spPr>
            <a:xfrm>
              <a:off x="6200203" y="251372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82EA375-C0B7-D839-2E2D-6869F34D562C}"/>
                </a:ext>
              </a:extLst>
            </p:cNvPr>
            <p:cNvCxnSpPr/>
            <p:nvPr/>
          </p:nvCxnSpPr>
          <p:spPr>
            <a:xfrm>
              <a:off x="6241476" y="259282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C46ABEE-6876-7230-ADAD-CB0EFB12409A}"/>
                </a:ext>
              </a:extLst>
            </p:cNvPr>
            <p:cNvCxnSpPr/>
            <p:nvPr/>
          </p:nvCxnSpPr>
          <p:spPr>
            <a:xfrm>
              <a:off x="6283446" y="267689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E844CEE-8F7B-2110-19D1-8FAB2A1B9232}"/>
                </a:ext>
              </a:extLst>
            </p:cNvPr>
            <p:cNvCxnSpPr/>
            <p:nvPr/>
          </p:nvCxnSpPr>
          <p:spPr>
            <a:xfrm>
              <a:off x="6233286" y="2646968"/>
              <a:ext cx="50160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4790C8E-5987-8B5E-FBDB-BDFCEDE2131B}"/>
                </a:ext>
              </a:extLst>
            </p:cNvPr>
            <p:cNvCxnSpPr/>
            <p:nvPr/>
          </p:nvCxnSpPr>
          <p:spPr>
            <a:xfrm>
              <a:off x="6258366" y="262566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2AA6B9B-DCE1-BE69-0FA5-F01E3C60130E}"/>
                </a:ext>
              </a:extLst>
            </p:cNvPr>
            <p:cNvCxnSpPr/>
            <p:nvPr/>
          </p:nvCxnSpPr>
          <p:spPr>
            <a:xfrm>
              <a:off x="6314572" y="272550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A03D85B-DE1F-3399-BE78-356C3F58501E}"/>
                </a:ext>
              </a:extLst>
            </p:cNvPr>
            <p:cNvCxnSpPr/>
            <p:nvPr/>
          </p:nvCxnSpPr>
          <p:spPr>
            <a:xfrm>
              <a:off x="6301779" y="272550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7799B17-A577-25DD-2E02-95DCA0B09868}"/>
                </a:ext>
              </a:extLst>
            </p:cNvPr>
            <p:cNvCxnSpPr/>
            <p:nvPr/>
          </p:nvCxnSpPr>
          <p:spPr>
            <a:xfrm>
              <a:off x="6370009" y="275634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B33B9C1-3C36-A8F6-E6D7-8B9B8B6DD083}"/>
                </a:ext>
              </a:extLst>
            </p:cNvPr>
            <p:cNvCxnSpPr/>
            <p:nvPr/>
          </p:nvCxnSpPr>
          <p:spPr>
            <a:xfrm>
              <a:off x="6392288" y="279594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5064589-AA3B-79EB-E040-C38957DFB48D}"/>
                </a:ext>
              </a:extLst>
            </p:cNvPr>
            <p:cNvCxnSpPr/>
            <p:nvPr/>
          </p:nvCxnSpPr>
          <p:spPr>
            <a:xfrm>
              <a:off x="6433551" y="279594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6CEABF9-5C00-35EB-1294-97E19BD301AD}"/>
                </a:ext>
              </a:extLst>
            </p:cNvPr>
            <p:cNvCxnSpPr/>
            <p:nvPr/>
          </p:nvCxnSpPr>
          <p:spPr>
            <a:xfrm>
              <a:off x="6352600" y="276233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D761279-9190-6299-0647-56341465E79E}"/>
                </a:ext>
              </a:extLst>
            </p:cNvPr>
            <p:cNvCxnSpPr/>
            <p:nvPr/>
          </p:nvCxnSpPr>
          <p:spPr>
            <a:xfrm>
              <a:off x="6474826" y="2856776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D8ECFE9-D95B-358F-D411-6AA97F87EABC}"/>
                </a:ext>
              </a:extLst>
            </p:cNvPr>
            <p:cNvCxnSpPr/>
            <p:nvPr/>
          </p:nvCxnSpPr>
          <p:spPr>
            <a:xfrm>
              <a:off x="6451305" y="2840009"/>
              <a:ext cx="34338" cy="455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BF36C4-0EDF-4332-A8C2-72E8456B4CB1}"/>
                </a:ext>
              </a:extLst>
            </p:cNvPr>
            <p:cNvCxnSpPr/>
            <p:nvPr/>
          </p:nvCxnSpPr>
          <p:spPr>
            <a:xfrm>
              <a:off x="6493873" y="285683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C7DF2D3-8CE7-6DAE-E319-F18B4BA80439}"/>
                </a:ext>
              </a:extLst>
            </p:cNvPr>
            <p:cNvCxnSpPr/>
            <p:nvPr/>
          </p:nvCxnSpPr>
          <p:spPr>
            <a:xfrm>
              <a:off x="6525626" y="289828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0EBAF27-32EF-E730-BFE9-F9274FB5EB8C}"/>
                </a:ext>
              </a:extLst>
            </p:cNvPr>
            <p:cNvCxnSpPr/>
            <p:nvPr/>
          </p:nvCxnSpPr>
          <p:spPr>
            <a:xfrm>
              <a:off x="6504401" y="289828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210074C-A62F-005A-2EBA-D16F3FF4F571}"/>
                </a:ext>
              </a:extLst>
            </p:cNvPr>
            <p:cNvCxnSpPr/>
            <p:nvPr/>
          </p:nvCxnSpPr>
          <p:spPr>
            <a:xfrm>
              <a:off x="6544675" y="289828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82857C1-BB96-98FB-1C6D-AB0F29036E37}"/>
                </a:ext>
              </a:extLst>
            </p:cNvPr>
            <p:cNvCxnSpPr/>
            <p:nvPr/>
          </p:nvCxnSpPr>
          <p:spPr>
            <a:xfrm>
              <a:off x="6565312" y="289986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001F32C-08BE-383A-FB02-DFE107613CC7}"/>
                </a:ext>
              </a:extLst>
            </p:cNvPr>
            <p:cNvCxnSpPr/>
            <p:nvPr/>
          </p:nvCxnSpPr>
          <p:spPr>
            <a:xfrm>
              <a:off x="6584363" y="289828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FD39061-70A1-016F-ED2C-EB317885B11E}"/>
                </a:ext>
              </a:extLst>
            </p:cNvPr>
            <p:cNvCxnSpPr/>
            <p:nvPr/>
          </p:nvCxnSpPr>
          <p:spPr>
            <a:xfrm>
              <a:off x="6603414" y="289828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DD2AF59-7EEC-4777-32BD-080B40EC2A85}"/>
                </a:ext>
              </a:extLst>
            </p:cNvPr>
            <p:cNvCxnSpPr/>
            <p:nvPr/>
          </p:nvCxnSpPr>
          <p:spPr>
            <a:xfrm>
              <a:off x="6630174" y="292334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518F78A-BC24-42C9-23C4-EDEE728D749F}"/>
                </a:ext>
              </a:extLst>
            </p:cNvPr>
            <p:cNvCxnSpPr/>
            <p:nvPr/>
          </p:nvCxnSpPr>
          <p:spPr>
            <a:xfrm>
              <a:off x="6722479" y="294606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C7D188E-E1AB-A6F7-8778-4317A12850FC}"/>
                </a:ext>
              </a:extLst>
            </p:cNvPr>
            <p:cNvCxnSpPr/>
            <p:nvPr/>
          </p:nvCxnSpPr>
          <p:spPr>
            <a:xfrm>
              <a:off x="6740597" y="294712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6CDEDE6-C106-E02C-4745-2B37E82ECFFF}"/>
                </a:ext>
              </a:extLst>
            </p:cNvPr>
            <p:cNvCxnSpPr/>
            <p:nvPr/>
          </p:nvCxnSpPr>
          <p:spPr>
            <a:xfrm>
              <a:off x="6771691" y="294606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6C03F55-7CDB-9DD9-2DF3-95D0039BCDE6}"/>
                </a:ext>
              </a:extLst>
            </p:cNvPr>
            <p:cNvCxnSpPr/>
            <p:nvPr/>
          </p:nvCxnSpPr>
          <p:spPr>
            <a:xfrm>
              <a:off x="6785979" y="297822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2C0B7770-ED17-FF12-9027-4519D9D07F64}"/>
                </a:ext>
              </a:extLst>
            </p:cNvPr>
            <p:cNvCxnSpPr/>
            <p:nvPr/>
          </p:nvCxnSpPr>
          <p:spPr>
            <a:xfrm>
              <a:off x="6827564" y="303126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632B7596-34D6-8FCC-5B1A-9EDE25F008D7}"/>
                </a:ext>
              </a:extLst>
            </p:cNvPr>
            <p:cNvCxnSpPr/>
            <p:nvPr/>
          </p:nvCxnSpPr>
          <p:spPr>
            <a:xfrm>
              <a:off x="6845598" y="303486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0B2FA90A-F7FB-E436-E28A-D0149FC9F56E}"/>
                </a:ext>
              </a:extLst>
            </p:cNvPr>
            <p:cNvCxnSpPr/>
            <p:nvPr/>
          </p:nvCxnSpPr>
          <p:spPr>
            <a:xfrm>
              <a:off x="6868527" y="303644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C3C864F1-ABEF-4187-BEDD-FA16F1CF9859}"/>
                </a:ext>
              </a:extLst>
            </p:cNvPr>
            <p:cNvCxnSpPr/>
            <p:nvPr/>
          </p:nvCxnSpPr>
          <p:spPr>
            <a:xfrm>
              <a:off x="6892971" y="306439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EC77CE45-DE2D-1059-8AE9-C96DCA5AF3E3}"/>
                </a:ext>
              </a:extLst>
            </p:cNvPr>
            <p:cNvCxnSpPr/>
            <p:nvPr/>
          </p:nvCxnSpPr>
          <p:spPr>
            <a:xfrm>
              <a:off x="6916120" y="306507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A9C8164C-5072-D3F1-BF5F-AB20ABD5D78C}"/>
                </a:ext>
              </a:extLst>
            </p:cNvPr>
            <p:cNvCxnSpPr/>
            <p:nvPr/>
          </p:nvCxnSpPr>
          <p:spPr>
            <a:xfrm>
              <a:off x="6918928" y="310028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A8BF7DC4-0625-8EA9-00E9-0387AA966A4F}"/>
                </a:ext>
              </a:extLst>
            </p:cNvPr>
            <p:cNvCxnSpPr/>
            <p:nvPr/>
          </p:nvCxnSpPr>
          <p:spPr>
            <a:xfrm>
              <a:off x="7006641" y="317341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526528F3-5E5D-F868-D993-606E6DA64A92}"/>
                </a:ext>
              </a:extLst>
            </p:cNvPr>
            <p:cNvCxnSpPr/>
            <p:nvPr/>
          </p:nvCxnSpPr>
          <p:spPr>
            <a:xfrm>
              <a:off x="7133602" y="324865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EF9F24ED-33D2-1E97-8CB4-985BC0B374E7}"/>
                </a:ext>
              </a:extLst>
            </p:cNvPr>
            <p:cNvCxnSpPr/>
            <p:nvPr/>
          </p:nvCxnSpPr>
          <p:spPr>
            <a:xfrm>
              <a:off x="7216190" y="325024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AB8A0CB2-E953-0F73-24D3-3A083918DD6C}"/>
                </a:ext>
              </a:extLst>
            </p:cNvPr>
            <p:cNvCxnSpPr/>
            <p:nvPr/>
          </p:nvCxnSpPr>
          <p:spPr>
            <a:xfrm>
              <a:off x="7159042" y="324865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ACFDD8D0-57D2-1C0D-7B15-63A7822E24A3}"/>
                </a:ext>
              </a:extLst>
            </p:cNvPr>
            <p:cNvCxnSpPr/>
            <p:nvPr/>
          </p:nvCxnSpPr>
          <p:spPr>
            <a:xfrm>
              <a:off x="7232066" y="325024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0B3E6E3C-278F-E8AC-1FCA-EC0F69D608CB}"/>
                </a:ext>
              </a:extLst>
            </p:cNvPr>
            <p:cNvCxnSpPr/>
            <p:nvPr/>
          </p:nvCxnSpPr>
          <p:spPr>
            <a:xfrm>
              <a:off x="7293979" y="335420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6F5DE60A-E9FA-F73A-34E0-F379748EE8BF}"/>
                </a:ext>
              </a:extLst>
            </p:cNvPr>
            <p:cNvCxnSpPr/>
            <p:nvPr/>
          </p:nvCxnSpPr>
          <p:spPr>
            <a:xfrm>
              <a:off x="7332079" y="341395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FB147812-6DB9-A16B-4B29-850926833DE3}"/>
                </a:ext>
              </a:extLst>
            </p:cNvPr>
            <p:cNvCxnSpPr/>
            <p:nvPr/>
          </p:nvCxnSpPr>
          <p:spPr>
            <a:xfrm>
              <a:off x="7374942" y="341395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93A75685-42D7-CC22-DA1F-65A47232F485}"/>
                </a:ext>
              </a:extLst>
            </p:cNvPr>
            <p:cNvCxnSpPr/>
            <p:nvPr/>
          </p:nvCxnSpPr>
          <p:spPr>
            <a:xfrm>
              <a:off x="7608305" y="348581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2168A615-6D43-725B-B173-9440FDD83B40}"/>
                </a:ext>
              </a:extLst>
            </p:cNvPr>
            <p:cNvCxnSpPr/>
            <p:nvPr/>
          </p:nvCxnSpPr>
          <p:spPr>
            <a:xfrm>
              <a:off x="7399763" y="348669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56F59266-99F1-42B3-55C3-C1FE212A11FE}"/>
                </a:ext>
              </a:extLst>
            </p:cNvPr>
            <p:cNvCxnSpPr/>
            <p:nvPr/>
          </p:nvCxnSpPr>
          <p:spPr>
            <a:xfrm>
              <a:off x="7637652" y="348413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4059B0F8-1967-DFC7-B47B-205B7FE4ACB8}"/>
                </a:ext>
              </a:extLst>
            </p:cNvPr>
            <p:cNvCxnSpPr/>
            <p:nvPr/>
          </p:nvCxnSpPr>
          <p:spPr>
            <a:xfrm>
              <a:off x="7803567" y="348413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3C7A5844-73D0-D213-E024-2184D0BF7CF1}"/>
                </a:ext>
              </a:extLst>
            </p:cNvPr>
            <p:cNvCxnSpPr/>
            <p:nvPr/>
          </p:nvCxnSpPr>
          <p:spPr>
            <a:xfrm>
              <a:off x="7867067" y="348581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A8CB54C2-4D38-DC0B-8250-D1BA0720C1E4}"/>
                </a:ext>
              </a:extLst>
            </p:cNvPr>
            <p:cNvCxnSpPr/>
            <p:nvPr/>
          </p:nvCxnSpPr>
          <p:spPr>
            <a:xfrm>
              <a:off x="8004358" y="348306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91978A5A-FB02-3113-CD68-25E45F96BAA1}"/>
                </a:ext>
              </a:extLst>
            </p:cNvPr>
            <p:cNvCxnSpPr/>
            <p:nvPr/>
          </p:nvCxnSpPr>
          <p:spPr>
            <a:xfrm>
              <a:off x="8200442" y="348295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DA30C81D-E7BC-07BC-E6CC-8847B6ABE7D2}"/>
                </a:ext>
              </a:extLst>
            </p:cNvPr>
            <p:cNvCxnSpPr/>
            <p:nvPr/>
          </p:nvCxnSpPr>
          <p:spPr>
            <a:xfrm>
              <a:off x="8376865" y="348295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</p:grp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27D5C259-16A8-A02A-E3C1-354B260D726C}"/>
              </a:ext>
            </a:extLst>
          </p:cNvPr>
          <p:cNvGrpSpPr/>
          <p:nvPr/>
        </p:nvGrpSpPr>
        <p:grpSpPr>
          <a:xfrm>
            <a:off x="1017588" y="1286435"/>
            <a:ext cx="3178175" cy="1988063"/>
            <a:chOff x="1017588" y="1905000"/>
            <a:chExt cx="3178175" cy="1988063"/>
          </a:xfrm>
        </p:grpSpPr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BF503AB9-B59D-7ED6-E118-4F57DC56300F}"/>
                </a:ext>
              </a:extLst>
            </p:cNvPr>
            <p:cNvGrpSpPr/>
            <p:nvPr/>
          </p:nvGrpSpPr>
          <p:grpSpPr>
            <a:xfrm>
              <a:off x="1017588" y="1905000"/>
              <a:ext cx="3178175" cy="1966913"/>
              <a:chOff x="1017588" y="1905000"/>
              <a:chExt cx="3178175" cy="1966913"/>
            </a:xfrm>
          </p:grpSpPr>
          <p:sp>
            <p:nvSpPr>
              <p:cNvPr id="578" name="Freeform 577">
                <a:extLst>
                  <a:ext uri="{FF2B5EF4-FFF2-40B4-BE49-F238E27FC236}">
                    <a16:creationId xmlns:a16="http://schemas.microsoft.com/office/drawing/2014/main" id="{29DEE478-D9A7-FEE6-2FA5-11D8998803BC}"/>
                  </a:ext>
                </a:extLst>
              </p:cNvPr>
              <p:cNvSpPr/>
              <p:nvPr/>
            </p:nvSpPr>
            <p:spPr>
              <a:xfrm>
                <a:off x="1017588" y="1905000"/>
                <a:ext cx="1000125" cy="1274763"/>
              </a:xfrm>
              <a:custGeom>
                <a:avLst/>
                <a:gdLst>
                  <a:gd name="connsiteX0" fmla="*/ 1000125 w 1000125"/>
                  <a:gd name="connsiteY0" fmla="*/ 1274763 h 1274763"/>
                  <a:gd name="connsiteX1" fmla="*/ 944562 w 1000125"/>
                  <a:gd name="connsiteY1" fmla="*/ 1274763 h 1274763"/>
                  <a:gd name="connsiteX2" fmla="*/ 944562 w 1000125"/>
                  <a:gd name="connsiteY2" fmla="*/ 1262063 h 1274763"/>
                  <a:gd name="connsiteX3" fmla="*/ 917575 w 1000125"/>
                  <a:gd name="connsiteY3" fmla="*/ 1262063 h 1274763"/>
                  <a:gd name="connsiteX4" fmla="*/ 917575 w 1000125"/>
                  <a:gd name="connsiteY4" fmla="*/ 1252538 h 1274763"/>
                  <a:gd name="connsiteX5" fmla="*/ 866775 w 1000125"/>
                  <a:gd name="connsiteY5" fmla="*/ 1252538 h 1274763"/>
                  <a:gd name="connsiteX6" fmla="*/ 866775 w 1000125"/>
                  <a:gd name="connsiteY6" fmla="*/ 1227138 h 1274763"/>
                  <a:gd name="connsiteX7" fmla="*/ 860425 w 1000125"/>
                  <a:gd name="connsiteY7" fmla="*/ 1227138 h 1274763"/>
                  <a:gd name="connsiteX8" fmla="*/ 860425 w 1000125"/>
                  <a:gd name="connsiteY8" fmla="*/ 1182688 h 1274763"/>
                  <a:gd name="connsiteX9" fmla="*/ 850900 w 1000125"/>
                  <a:gd name="connsiteY9" fmla="*/ 1182688 h 1274763"/>
                  <a:gd name="connsiteX10" fmla="*/ 850900 w 1000125"/>
                  <a:gd name="connsiteY10" fmla="*/ 1163638 h 1274763"/>
                  <a:gd name="connsiteX11" fmla="*/ 820737 w 1000125"/>
                  <a:gd name="connsiteY11" fmla="*/ 1163638 h 1274763"/>
                  <a:gd name="connsiteX12" fmla="*/ 820737 w 1000125"/>
                  <a:gd name="connsiteY12" fmla="*/ 1157288 h 1274763"/>
                  <a:gd name="connsiteX13" fmla="*/ 806450 w 1000125"/>
                  <a:gd name="connsiteY13" fmla="*/ 1157288 h 1274763"/>
                  <a:gd name="connsiteX14" fmla="*/ 806450 w 1000125"/>
                  <a:gd name="connsiteY14" fmla="*/ 1144588 h 1274763"/>
                  <a:gd name="connsiteX15" fmla="*/ 795337 w 1000125"/>
                  <a:gd name="connsiteY15" fmla="*/ 1144588 h 1274763"/>
                  <a:gd name="connsiteX16" fmla="*/ 795337 w 1000125"/>
                  <a:gd name="connsiteY16" fmla="*/ 1135063 h 1274763"/>
                  <a:gd name="connsiteX17" fmla="*/ 763587 w 1000125"/>
                  <a:gd name="connsiteY17" fmla="*/ 1135063 h 1274763"/>
                  <a:gd name="connsiteX18" fmla="*/ 763587 w 1000125"/>
                  <a:gd name="connsiteY18" fmla="*/ 1125538 h 1274763"/>
                  <a:gd name="connsiteX19" fmla="*/ 747712 w 1000125"/>
                  <a:gd name="connsiteY19" fmla="*/ 1125538 h 1274763"/>
                  <a:gd name="connsiteX20" fmla="*/ 747712 w 1000125"/>
                  <a:gd name="connsiteY20" fmla="*/ 1119188 h 1274763"/>
                  <a:gd name="connsiteX21" fmla="*/ 730250 w 1000125"/>
                  <a:gd name="connsiteY21" fmla="*/ 1119188 h 1274763"/>
                  <a:gd name="connsiteX22" fmla="*/ 730250 w 1000125"/>
                  <a:gd name="connsiteY22" fmla="*/ 1098550 h 1274763"/>
                  <a:gd name="connsiteX23" fmla="*/ 700087 w 1000125"/>
                  <a:gd name="connsiteY23" fmla="*/ 1098550 h 1274763"/>
                  <a:gd name="connsiteX24" fmla="*/ 700087 w 1000125"/>
                  <a:gd name="connsiteY24" fmla="*/ 1063625 h 1274763"/>
                  <a:gd name="connsiteX25" fmla="*/ 687387 w 1000125"/>
                  <a:gd name="connsiteY25" fmla="*/ 1063625 h 1274763"/>
                  <a:gd name="connsiteX26" fmla="*/ 687387 w 1000125"/>
                  <a:gd name="connsiteY26" fmla="*/ 1019175 h 1274763"/>
                  <a:gd name="connsiteX27" fmla="*/ 679450 w 1000125"/>
                  <a:gd name="connsiteY27" fmla="*/ 1019175 h 1274763"/>
                  <a:gd name="connsiteX28" fmla="*/ 679450 w 1000125"/>
                  <a:gd name="connsiteY28" fmla="*/ 985838 h 1274763"/>
                  <a:gd name="connsiteX29" fmla="*/ 674687 w 1000125"/>
                  <a:gd name="connsiteY29" fmla="*/ 985838 h 1274763"/>
                  <a:gd name="connsiteX30" fmla="*/ 674687 w 1000125"/>
                  <a:gd name="connsiteY30" fmla="*/ 963613 h 1274763"/>
                  <a:gd name="connsiteX31" fmla="*/ 671512 w 1000125"/>
                  <a:gd name="connsiteY31" fmla="*/ 963613 h 1274763"/>
                  <a:gd name="connsiteX32" fmla="*/ 671512 w 1000125"/>
                  <a:gd name="connsiteY32" fmla="*/ 915988 h 1274763"/>
                  <a:gd name="connsiteX33" fmla="*/ 665162 w 1000125"/>
                  <a:gd name="connsiteY33" fmla="*/ 915988 h 1274763"/>
                  <a:gd name="connsiteX34" fmla="*/ 665162 w 1000125"/>
                  <a:gd name="connsiteY34" fmla="*/ 895350 h 1274763"/>
                  <a:gd name="connsiteX35" fmla="*/ 647700 w 1000125"/>
                  <a:gd name="connsiteY35" fmla="*/ 895350 h 1274763"/>
                  <a:gd name="connsiteX36" fmla="*/ 647700 w 1000125"/>
                  <a:gd name="connsiteY36" fmla="*/ 877888 h 1274763"/>
                  <a:gd name="connsiteX37" fmla="*/ 630237 w 1000125"/>
                  <a:gd name="connsiteY37" fmla="*/ 877888 h 1274763"/>
                  <a:gd name="connsiteX38" fmla="*/ 630237 w 1000125"/>
                  <a:gd name="connsiteY38" fmla="*/ 869950 h 1274763"/>
                  <a:gd name="connsiteX39" fmla="*/ 620712 w 1000125"/>
                  <a:gd name="connsiteY39" fmla="*/ 869950 h 1274763"/>
                  <a:gd name="connsiteX40" fmla="*/ 620712 w 1000125"/>
                  <a:gd name="connsiteY40" fmla="*/ 842963 h 1274763"/>
                  <a:gd name="connsiteX41" fmla="*/ 593725 w 1000125"/>
                  <a:gd name="connsiteY41" fmla="*/ 842963 h 1274763"/>
                  <a:gd name="connsiteX42" fmla="*/ 593725 w 1000125"/>
                  <a:gd name="connsiteY42" fmla="*/ 835025 h 1274763"/>
                  <a:gd name="connsiteX43" fmla="*/ 552450 w 1000125"/>
                  <a:gd name="connsiteY43" fmla="*/ 835025 h 1274763"/>
                  <a:gd name="connsiteX44" fmla="*/ 552450 w 1000125"/>
                  <a:gd name="connsiteY44" fmla="*/ 823913 h 1274763"/>
                  <a:gd name="connsiteX45" fmla="*/ 546100 w 1000125"/>
                  <a:gd name="connsiteY45" fmla="*/ 823913 h 1274763"/>
                  <a:gd name="connsiteX46" fmla="*/ 541337 w 1000125"/>
                  <a:gd name="connsiteY46" fmla="*/ 820738 h 1274763"/>
                  <a:gd name="connsiteX47" fmla="*/ 539750 w 1000125"/>
                  <a:gd name="connsiteY47" fmla="*/ 806450 h 1274763"/>
                  <a:gd name="connsiteX48" fmla="*/ 538162 w 1000125"/>
                  <a:gd name="connsiteY48" fmla="*/ 798513 h 1274763"/>
                  <a:gd name="connsiteX49" fmla="*/ 522287 w 1000125"/>
                  <a:gd name="connsiteY49" fmla="*/ 798513 h 1274763"/>
                  <a:gd name="connsiteX50" fmla="*/ 522287 w 1000125"/>
                  <a:gd name="connsiteY50" fmla="*/ 787400 h 1274763"/>
                  <a:gd name="connsiteX51" fmla="*/ 501650 w 1000125"/>
                  <a:gd name="connsiteY51" fmla="*/ 785813 h 1274763"/>
                  <a:gd name="connsiteX52" fmla="*/ 495300 w 1000125"/>
                  <a:gd name="connsiteY52" fmla="*/ 785813 h 1274763"/>
                  <a:gd name="connsiteX53" fmla="*/ 495300 w 1000125"/>
                  <a:gd name="connsiteY53" fmla="*/ 758825 h 1274763"/>
                  <a:gd name="connsiteX54" fmla="*/ 493712 w 1000125"/>
                  <a:gd name="connsiteY54" fmla="*/ 754063 h 1274763"/>
                  <a:gd name="connsiteX55" fmla="*/ 493712 w 1000125"/>
                  <a:gd name="connsiteY55" fmla="*/ 722313 h 1274763"/>
                  <a:gd name="connsiteX56" fmla="*/ 488949 w 1000125"/>
                  <a:gd name="connsiteY56" fmla="*/ 717550 h 1274763"/>
                  <a:gd name="connsiteX57" fmla="*/ 484187 w 1000125"/>
                  <a:gd name="connsiteY57" fmla="*/ 712788 h 1274763"/>
                  <a:gd name="connsiteX58" fmla="*/ 484187 w 1000125"/>
                  <a:gd name="connsiteY58" fmla="*/ 663575 h 1274763"/>
                  <a:gd name="connsiteX59" fmla="*/ 479425 w 1000125"/>
                  <a:gd name="connsiteY59" fmla="*/ 663575 h 1274763"/>
                  <a:gd name="connsiteX60" fmla="*/ 479425 w 1000125"/>
                  <a:gd name="connsiteY60" fmla="*/ 620713 h 1274763"/>
                  <a:gd name="connsiteX61" fmla="*/ 474662 w 1000125"/>
                  <a:gd name="connsiteY61" fmla="*/ 620713 h 1274763"/>
                  <a:gd name="connsiteX62" fmla="*/ 474662 w 1000125"/>
                  <a:gd name="connsiteY62" fmla="*/ 596900 h 1274763"/>
                  <a:gd name="connsiteX63" fmla="*/ 412750 w 1000125"/>
                  <a:gd name="connsiteY63" fmla="*/ 596900 h 1274763"/>
                  <a:gd name="connsiteX64" fmla="*/ 412750 w 1000125"/>
                  <a:gd name="connsiteY64" fmla="*/ 588963 h 1274763"/>
                  <a:gd name="connsiteX65" fmla="*/ 396875 w 1000125"/>
                  <a:gd name="connsiteY65" fmla="*/ 588963 h 1274763"/>
                  <a:gd name="connsiteX66" fmla="*/ 396875 w 1000125"/>
                  <a:gd name="connsiteY66" fmla="*/ 573088 h 1274763"/>
                  <a:gd name="connsiteX67" fmla="*/ 390525 w 1000125"/>
                  <a:gd name="connsiteY67" fmla="*/ 568325 h 1274763"/>
                  <a:gd name="connsiteX68" fmla="*/ 382587 w 1000125"/>
                  <a:gd name="connsiteY68" fmla="*/ 541338 h 1274763"/>
                  <a:gd name="connsiteX69" fmla="*/ 381000 w 1000125"/>
                  <a:gd name="connsiteY69" fmla="*/ 534988 h 1274763"/>
                  <a:gd name="connsiteX70" fmla="*/ 374650 w 1000125"/>
                  <a:gd name="connsiteY70" fmla="*/ 525463 h 1274763"/>
                  <a:gd name="connsiteX71" fmla="*/ 373062 w 1000125"/>
                  <a:gd name="connsiteY71" fmla="*/ 520700 h 1274763"/>
                  <a:gd name="connsiteX72" fmla="*/ 369887 w 1000125"/>
                  <a:gd name="connsiteY72" fmla="*/ 515938 h 1274763"/>
                  <a:gd name="connsiteX73" fmla="*/ 360362 w 1000125"/>
                  <a:gd name="connsiteY73" fmla="*/ 512763 h 1274763"/>
                  <a:gd name="connsiteX74" fmla="*/ 358775 w 1000125"/>
                  <a:gd name="connsiteY74" fmla="*/ 469900 h 1274763"/>
                  <a:gd name="connsiteX75" fmla="*/ 357187 w 1000125"/>
                  <a:gd name="connsiteY75" fmla="*/ 465138 h 1274763"/>
                  <a:gd name="connsiteX76" fmla="*/ 357187 w 1000125"/>
                  <a:gd name="connsiteY76" fmla="*/ 454025 h 1274763"/>
                  <a:gd name="connsiteX77" fmla="*/ 350837 w 1000125"/>
                  <a:gd name="connsiteY77" fmla="*/ 454025 h 1274763"/>
                  <a:gd name="connsiteX78" fmla="*/ 350837 w 1000125"/>
                  <a:gd name="connsiteY78" fmla="*/ 436563 h 1274763"/>
                  <a:gd name="connsiteX79" fmla="*/ 347662 w 1000125"/>
                  <a:gd name="connsiteY79" fmla="*/ 436563 h 1274763"/>
                  <a:gd name="connsiteX80" fmla="*/ 347662 w 1000125"/>
                  <a:gd name="connsiteY80" fmla="*/ 420688 h 1274763"/>
                  <a:gd name="connsiteX81" fmla="*/ 346075 w 1000125"/>
                  <a:gd name="connsiteY81" fmla="*/ 419101 h 1274763"/>
                  <a:gd name="connsiteX82" fmla="*/ 346075 w 1000125"/>
                  <a:gd name="connsiteY82" fmla="*/ 419101 h 1274763"/>
                  <a:gd name="connsiteX83" fmla="*/ 346075 w 1000125"/>
                  <a:gd name="connsiteY83" fmla="*/ 407988 h 1274763"/>
                  <a:gd name="connsiteX84" fmla="*/ 333375 w 1000125"/>
                  <a:gd name="connsiteY84" fmla="*/ 407988 h 1274763"/>
                  <a:gd name="connsiteX85" fmla="*/ 333375 w 1000125"/>
                  <a:gd name="connsiteY85" fmla="*/ 390525 h 1274763"/>
                  <a:gd name="connsiteX86" fmla="*/ 303212 w 1000125"/>
                  <a:gd name="connsiteY86" fmla="*/ 390525 h 1274763"/>
                  <a:gd name="connsiteX87" fmla="*/ 303212 w 1000125"/>
                  <a:gd name="connsiteY87" fmla="*/ 379413 h 1274763"/>
                  <a:gd name="connsiteX88" fmla="*/ 257175 w 1000125"/>
                  <a:gd name="connsiteY88" fmla="*/ 379413 h 1274763"/>
                  <a:gd name="connsiteX89" fmla="*/ 257175 w 1000125"/>
                  <a:gd name="connsiteY89" fmla="*/ 360363 h 1274763"/>
                  <a:gd name="connsiteX90" fmla="*/ 244475 w 1000125"/>
                  <a:gd name="connsiteY90" fmla="*/ 360363 h 1274763"/>
                  <a:gd name="connsiteX91" fmla="*/ 244475 w 1000125"/>
                  <a:gd name="connsiteY91" fmla="*/ 336550 h 1274763"/>
                  <a:gd name="connsiteX92" fmla="*/ 236537 w 1000125"/>
                  <a:gd name="connsiteY92" fmla="*/ 336550 h 1274763"/>
                  <a:gd name="connsiteX93" fmla="*/ 236537 w 1000125"/>
                  <a:gd name="connsiteY93" fmla="*/ 295275 h 1274763"/>
                  <a:gd name="connsiteX94" fmla="*/ 231775 w 1000125"/>
                  <a:gd name="connsiteY94" fmla="*/ 295275 h 1274763"/>
                  <a:gd name="connsiteX95" fmla="*/ 231775 w 1000125"/>
                  <a:gd name="connsiteY95" fmla="*/ 260350 h 1274763"/>
                  <a:gd name="connsiteX96" fmla="*/ 228600 w 1000125"/>
                  <a:gd name="connsiteY96" fmla="*/ 260350 h 1274763"/>
                  <a:gd name="connsiteX97" fmla="*/ 228600 w 1000125"/>
                  <a:gd name="connsiteY97" fmla="*/ 241300 h 1274763"/>
                  <a:gd name="connsiteX98" fmla="*/ 222250 w 1000125"/>
                  <a:gd name="connsiteY98" fmla="*/ 241300 h 1274763"/>
                  <a:gd name="connsiteX99" fmla="*/ 222250 w 1000125"/>
                  <a:gd name="connsiteY99" fmla="*/ 227013 h 1274763"/>
                  <a:gd name="connsiteX100" fmla="*/ 219075 w 1000125"/>
                  <a:gd name="connsiteY100" fmla="*/ 227013 h 1274763"/>
                  <a:gd name="connsiteX101" fmla="*/ 219075 w 1000125"/>
                  <a:gd name="connsiteY101" fmla="*/ 207963 h 1274763"/>
                  <a:gd name="connsiteX102" fmla="*/ 214312 w 1000125"/>
                  <a:gd name="connsiteY102" fmla="*/ 207963 h 1274763"/>
                  <a:gd name="connsiteX103" fmla="*/ 190500 w 1000125"/>
                  <a:gd name="connsiteY103" fmla="*/ 207963 h 1274763"/>
                  <a:gd name="connsiteX104" fmla="*/ 190500 w 1000125"/>
                  <a:gd name="connsiteY104" fmla="*/ 198438 h 1274763"/>
                  <a:gd name="connsiteX105" fmla="*/ 169862 w 1000125"/>
                  <a:gd name="connsiteY105" fmla="*/ 198438 h 1274763"/>
                  <a:gd name="connsiteX106" fmla="*/ 169862 w 1000125"/>
                  <a:gd name="connsiteY106" fmla="*/ 190500 h 1274763"/>
                  <a:gd name="connsiteX107" fmla="*/ 136525 w 1000125"/>
                  <a:gd name="connsiteY107" fmla="*/ 190500 h 1274763"/>
                  <a:gd name="connsiteX108" fmla="*/ 136525 w 1000125"/>
                  <a:gd name="connsiteY108" fmla="*/ 184150 h 1274763"/>
                  <a:gd name="connsiteX109" fmla="*/ 117475 w 1000125"/>
                  <a:gd name="connsiteY109" fmla="*/ 184150 h 1274763"/>
                  <a:gd name="connsiteX110" fmla="*/ 117475 w 1000125"/>
                  <a:gd name="connsiteY110" fmla="*/ 165100 h 1274763"/>
                  <a:gd name="connsiteX111" fmla="*/ 111125 w 1000125"/>
                  <a:gd name="connsiteY111" fmla="*/ 165100 h 1274763"/>
                  <a:gd name="connsiteX112" fmla="*/ 111125 w 1000125"/>
                  <a:gd name="connsiteY112" fmla="*/ 128588 h 1274763"/>
                  <a:gd name="connsiteX113" fmla="*/ 104775 w 1000125"/>
                  <a:gd name="connsiteY113" fmla="*/ 128588 h 1274763"/>
                  <a:gd name="connsiteX114" fmla="*/ 104775 w 1000125"/>
                  <a:gd name="connsiteY114" fmla="*/ 73025 h 1274763"/>
                  <a:gd name="connsiteX115" fmla="*/ 93662 w 1000125"/>
                  <a:gd name="connsiteY115" fmla="*/ 73025 h 1274763"/>
                  <a:gd name="connsiteX116" fmla="*/ 93662 w 1000125"/>
                  <a:gd name="connsiteY116" fmla="*/ 52388 h 1274763"/>
                  <a:gd name="connsiteX117" fmla="*/ 69850 w 1000125"/>
                  <a:gd name="connsiteY117" fmla="*/ 52388 h 1274763"/>
                  <a:gd name="connsiteX118" fmla="*/ 69850 w 1000125"/>
                  <a:gd name="connsiteY118" fmla="*/ 36513 h 1274763"/>
                  <a:gd name="connsiteX119" fmla="*/ 60325 w 1000125"/>
                  <a:gd name="connsiteY119" fmla="*/ 36513 h 1274763"/>
                  <a:gd name="connsiteX120" fmla="*/ 60325 w 1000125"/>
                  <a:gd name="connsiteY120" fmla="*/ 22225 h 1274763"/>
                  <a:gd name="connsiteX121" fmla="*/ 33337 w 1000125"/>
                  <a:gd name="connsiteY121" fmla="*/ 22225 h 1274763"/>
                  <a:gd name="connsiteX122" fmla="*/ 33337 w 1000125"/>
                  <a:gd name="connsiteY122" fmla="*/ 15875 h 1274763"/>
                  <a:gd name="connsiteX123" fmla="*/ 0 w 1000125"/>
                  <a:gd name="connsiteY123" fmla="*/ 15875 h 1274763"/>
                  <a:gd name="connsiteX124" fmla="*/ 0 w 1000125"/>
                  <a:gd name="connsiteY124" fmla="*/ 0 h 1274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1000125" h="1274763">
                    <a:moveTo>
                      <a:pt x="1000125" y="1274763"/>
                    </a:moveTo>
                    <a:lnTo>
                      <a:pt x="944562" y="1274763"/>
                    </a:lnTo>
                    <a:lnTo>
                      <a:pt x="944562" y="1262063"/>
                    </a:lnTo>
                    <a:lnTo>
                      <a:pt x="917575" y="1262063"/>
                    </a:lnTo>
                    <a:lnTo>
                      <a:pt x="917575" y="1252538"/>
                    </a:lnTo>
                    <a:lnTo>
                      <a:pt x="866775" y="1252538"/>
                    </a:lnTo>
                    <a:lnTo>
                      <a:pt x="866775" y="1227138"/>
                    </a:lnTo>
                    <a:lnTo>
                      <a:pt x="860425" y="1227138"/>
                    </a:lnTo>
                    <a:lnTo>
                      <a:pt x="860425" y="1182688"/>
                    </a:lnTo>
                    <a:lnTo>
                      <a:pt x="850900" y="1182688"/>
                    </a:lnTo>
                    <a:lnTo>
                      <a:pt x="850900" y="1163638"/>
                    </a:lnTo>
                    <a:lnTo>
                      <a:pt x="820737" y="1163638"/>
                    </a:lnTo>
                    <a:lnTo>
                      <a:pt x="820737" y="1157288"/>
                    </a:lnTo>
                    <a:lnTo>
                      <a:pt x="806450" y="1157288"/>
                    </a:lnTo>
                    <a:lnTo>
                      <a:pt x="806450" y="1144588"/>
                    </a:lnTo>
                    <a:lnTo>
                      <a:pt x="795337" y="1144588"/>
                    </a:lnTo>
                    <a:lnTo>
                      <a:pt x="795337" y="1135063"/>
                    </a:lnTo>
                    <a:lnTo>
                      <a:pt x="763587" y="1135063"/>
                    </a:lnTo>
                    <a:lnTo>
                      <a:pt x="763587" y="1125538"/>
                    </a:lnTo>
                    <a:lnTo>
                      <a:pt x="747712" y="1125538"/>
                    </a:lnTo>
                    <a:lnTo>
                      <a:pt x="747712" y="1119188"/>
                    </a:lnTo>
                    <a:lnTo>
                      <a:pt x="730250" y="1119188"/>
                    </a:lnTo>
                    <a:lnTo>
                      <a:pt x="730250" y="1098550"/>
                    </a:lnTo>
                    <a:lnTo>
                      <a:pt x="700087" y="1098550"/>
                    </a:lnTo>
                    <a:lnTo>
                      <a:pt x="700087" y="1063625"/>
                    </a:lnTo>
                    <a:lnTo>
                      <a:pt x="687387" y="1063625"/>
                    </a:lnTo>
                    <a:lnTo>
                      <a:pt x="687387" y="1019175"/>
                    </a:lnTo>
                    <a:lnTo>
                      <a:pt x="679450" y="1019175"/>
                    </a:lnTo>
                    <a:lnTo>
                      <a:pt x="679450" y="985838"/>
                    </a:lnTo>
                    <a:lnTo>
                      <a:pt x="674687" y="985838"/>
                    </a:lnTo>
                    <a:lnTo>
                      <a:pt x="674687" y="963613"/>
                    </a:lnTo>
                    <a:lnTo>
                      <a:pt x="671512" y="963613"/>
                    </a:lnTo>
                    <a:lnTo>
                      <a:pt x="671512" y="915988"/>
                    </a:lnTo>
                    <a:lnTo>
                      <a:pt x="665162" y="915988"/>
                    </a:lnTo>
                    <a:lnTo>
                      <a:pt x="665162" y="895350"/>
                    </a:lnTo>
                    <a:lnTo>
                      <a:pt x="647700" y="895350"/>
                    </a:lnTo>
                    <a:lnTo>
                      <a:pt x="647700" y="877888"/>
                    </a:lnTo>
                    <a:lnTo>
                      <a:pt x="630237" y="877888"/>
                    </a:lnTo>
                    <a:lnTo>
                      <a:pt x="630237" y="869950"/>
                    </a:lnTo>
                    <a:lnTo>
                      <a:pt x="620712" y="869950"/>
                    </a:lnTo>
                    <a:lnTo>
                      <a:pt x="620712" y="842963"/>
                    </a:lnTo>
                    <a:lnTo>
                      <a:pt x="593725" y="842963"/>
                    </a:lnTo>
                    <a:lnTo>
                      <a:pt x="593725" y="835025"/>
                    </a:lnTo>
                    <a:lnTo>
                      <a:pt x="552450" y="835025"/>
                    </a:lnTo>
                    <a:lnTo>
                      <a:pt x="552450" y="823913"/>
                    </a:lnTo>
                    <a:lnTo>
                      <a:pt x="546100" y="823913"/>
                    </a:lnTo>
                    <a:lnTo>
                      <a:pt x="541337" y="820738"/>
                    </a:lnTo>
                    <a:cubicBezTo>
                      <a:pt x="540808" y="815975"/>
                      <a:pt x="540538" y="811177"/>
                      <a:pt x="539750" y="806450"/>
                    </a:cubicBezTo>
                    <a:cubicBezTo>
                      <a:pt x="537827" y="794913"/>
                      <a:pt x="538162" y="807011"/>
                      <a:pt x="538162" y="798513"/>
                    </a:cubicBezTo>
                    <a:lnTo>
                      <a:pt x="522287" y="798513"/>
                    </a:lnTo>
                    <a:lnTo>
                      <a:pt x="522287" y="787400"/>
                    </a:lnTo>
                    <a:cubicBezTo>
                      <a:pt x="504833" y="785655"/>
                      <a:pt x="511730" y="785813"/>
                      <a:pt x="501650" y="785813"/>
                    </a:cubicBezTo>
                    <a:lnTo>
                      <a:pt x="495300" y="785813"/>
                    </a:lnTo>
                    <a:lnTo>
                      <a:pt x="495300" y="758825"/>
                    </a:lnTo>
                    <a:lnTo>
                      <a:pt x="493712" y="754063"/>
                    </a:lnTo>
                    <a:lnTo>
                      <a:pt x="493712" y="722313"/>
                    </a:lnTo>
                    <a:lnTo>
                      <a:pt x="488949" y="717550"/>
                    </a:lnTo>
                    <a:lnTo>
                      <a:pt x="484187" y="712788"/>
                    </a:lnTo>
                    <a:lnTo>
                      <a:pt x="484187" y="663575"/>
                    </a:lnTo>
                    <a:lnTo>
                      <a:pt x="479425" y="663575"/>
                    </a:lnTo>
                    <a:lnTo>
                      <a:pt x="479425" y="620713"/>
                    </a:lnTo>
                    <a:lnTo>
                      <a:pt x="474662" y="620713"/>
                    </a:lnTo>
                    <a:lnTo>
                      <a:pt x="474662" y="596900"/>
                    </a:lnTo>
                    <a:lnTo>
                      <a:pt x="412750" y="596900"/>
                    </a:lnTo>
                    <a:lnTo>
                      <a:pt x="412750" y="588963"/>
                    </a:lnTo>
                    <a:lnTo>
                      <a:pt x="396875" y="588963"/>
                    </a:lnTo>
                    <a:lnTo>
                      <a:pt x="396875" y="573088"/>
                    </a:lnTo>
                    <a:lnTo>
                      <a:pt x="390525" y="568325"/>
                    </a:lnTo>
                    <a:cubicBezTo>
                      <a:pt x="384384" y="549905"/>
                      <a:pt x="386978" y="558903"/>
                      <a:pt x="382587" y="541338"/>
                    </a:cubicBezTo>
                    <a:cubicBezTo>
                      <a:pt x="382058" y="539221"/>
                      <a:pt x="382210" y="536803"/>
                      <a:pt x="381000" y="534988"/>
                    </a:cubicBezTo>
                    <a:cubicBezTo>
                      <a:pt x="378883" y="531813"/>
                      <a:pt x="375857" y="529083"/>
                      <a:pt x="374650" y="525463"/>
                    </a:cubicBezTo>
                    <a:cubicBezTo>
                      <a:pt x="374121" y="523875"/>
                      <a:pt x="373811" y="522197"/>
                      <a:pt x="373062" y="520700"/>
                    </a:cubicBezTo>
                    <a:cubicBezTo>
                      <a:pt x="372209" y="518994"/>
                      <a:pt x="371505" y="516949"/>
                      <a:pt x="369887" y="515938"/>
                    </a:cubicBezTo>
                    <a:cubicBezTo>
                      <a:pt x="367049" y="514164"/>
                      <a:pt x="360362" y="512763"/>
                      <a:pt x="360362" y="512763"/>
                    </a:cubicBezTo>
                    <a:cubicBezTo>
                      <a:pt x="359833" y="498475"/>
                      <a:pt x="359726" y="484166"/>
                      <a:pt x="358775" y="469900"/>
                    </a:cubicBezTo>
                    <a:cubicBezTo>
                      <a:pt x="358664" y="468230"/>
                      <a:pt x="357354" y="466803"/>
                      <a:pt x="357187" y="465138"/>
                    </a:cubicBezTo>
                    <a:cubicBezTo>
                      <a:pt x="356818" y="461452"/>
                      <a:pt x="357187" y="457729"/>
                      <a:pt x="357187" y="454025"/>
                    </a:cubicBezTo>
                    <a:lnTo>
                      <a:pt x="350837" y="454025"/>
                    </a:lnTo>
                    <a:lnTo>
                      <a:pt x="350837" y="436563"/>
                    </a:lnTo>
                    <a:lnTo>
                      <a:pt x="347662" y="436563"/>
                    </a:lnTo>
                    <a:lnTo>
                      <a:pt x="347662" y="420688"/>
                    </a:lnTo>
                    <a:lnTo>
                      <a:pt x="346075" y="419101"/>
                    </a:lnTo>
                    <a:lnTo>
                      <a:pt x="346075" y="419101"/>
                    </a:lnTo>
                    <a:lnTo>
                      <a:pt x="346075" y="407988"/>
                    </a:lnTo>
                    <a:lnTo>
                      <a:pt x="333375" y="407988"/>
                    </a:lnTo>
                    <a:lnTo>
                      <a:pt x="333375" y="390525"/>
                    </a:lnTo>
                    <a:lnTo>
                      <a:pt x="303212" y="390525"/>
                    </a:lnTo>
                    <a:lnTo>
                      <a:pt x="303212" y="379413"/>
                    </a:lnTo>
                    <a:lnTo>
                      <a:pt x="257175" y="379413"/>
                    </a:lnTo>
                    <a:lnTo>
                      <a:pt x="257175" y="360363"/>
                    </a:lnTo>
                    <a:lnTo>
                      <a:pt x="244475" y="360363"/>
                    </a:lnTo>
                    <a:lnTo>
                      <a:pt x="244475" y="336550"/>
                    </a:lnTo>
                    <a:lnTo>
                      <a:pt x="236537" y="336550"/>
                    </a:lnTo>
                    <a:lnTo>
                      <a:pt x="236537" y="295275"/>
                    </a:lnTo>
                    <a:lnTo>
                      <a:pt x="231775" y="295275"/>
                    </a:lnTo>
                    <a:lnTo>
                      <a:pt x="231775" y="260350"/>
                    </a:lnTo>
                    <a:lnTo>
                      <a:pt x="228600" y="260350"/>
                    </a:lnTo>
                    <a:lnTo>
                      <a:pt x="228600" y="241300"/>
                    </a:lnTo>
                    <a:lnTo>
                      <a:pt x="222250" y="241300"/>
                    </a:lnTo>
                    <a:lnTo>
                      <a:pt x="222250" y="227013"/>
                    </a:lnTo>
                    <a:lnTo>
                      <a:pt x="219075" y="227013"/>
                    </a:lnTo>
                    <a:lnTo>
                      <a:pt x="219075" y="207963"/>
                    </a:lnTo>
                    <a:lnTo>
                      <a:pt x="214312" y="207963"/>
                    </a:lnTo>
                    <a:lnTo>
                      <a:pt x="190500" y="207963"/>
                    </a:lnTo>
                    <a:lnTo>
                      <a:pt x="190500" y="198438"/>
                    </a:lnTo>
                    <a:lnTo>
                      <a:pt x="169862" y="198438"/>
                    </a:lnTo>
                    <a:lnTo>
                      <a:pt x="169862" y="190500"/>
                    </a:lnTo>
                    <a:lnTo>
                      <a:pt x="136525" y="190500"/>
                    </a:lnTo>
                    <a:lnTo>
                      <a:pt x="136525" y="184150"/>
                    </a:lnTo>
                    <a:lnTo>
                      <a:pt x="117475" y="184150"/>
                    </a:lnTo>
                    <a:lnTo>
                      <a:pt x="117475" y="165100"/>
                    </a:lnTo>
                    <a:lnTo>
                      <a:pt x="111125" y="165100"/>
                    </a:lnTo>
                    <a:lnTo>
                      <a:pt x="111125" y="128588"/>
                    </a:lnTo>
                    <a:lnTo>
                      <a:pt x="104775" y="128588"/>
                    </a:lnTo>
                    <a:lnTo>
                      <a:pt x="104775" y="73025"/>
                    </a:lnTo>
                    <a:lnTo>
                      <a:pt x="93662" y="73025"/>
                    </a:lnTo>
                    <a:lnTo>
                      <a:pt x="93662" y="52388"/>
                    </a:lnTo>
                    <a:lnTo>
                      <a:pt x="69850" y="52388"/>
                    </a:lnTo>
                    <a:lnTo>
                      <a:pt x="69850" y="36513"/>
                    </a:lnTo>
                    <a:lnTo>
                      <a:pt x="60325" y="36513"/>
                    </a:lnTo>
                    <a:lnTo>
                      <a:pt x="60325" y="22225"/>
                    </a:lnTo>
                    <a:lnTo>
                      <a:pt x="33337" y="22225"/>
                    </a:lnTo>
                    <a:lnTo>
                      <a:pt x="33337" y="15875"/>
                    </a:lnTo>
                    <a:lnTo>
                      <a:pt x="0" y="15875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 578">
                <a:extLst>
                  <a:ext uri="{FF2B5EF4-FFF2-40B4-BE49-F238E27FC236}">
                    <a16:creationId xmlns:a16="http://schemas.microsoft.com/office/drawing/2014/main" id="{8F3DCE17-C9FA-6FD2-5E82-C85A2C1C6572}"/>
                  </a:ext>
                </a:extLst>
              </p:cNvPr>
              <p:cNvSpPr/>
              <p:nvPr/>
            </p:nvSpPr>
            <p:spPr>
              <a:xfrm>
                <a:off x="2019300" y="3173413"/>
                <a:ext cx="2176463" cy="698500"/>
              </a:xfrm>
              <a:custGeom>
                <a:avLst/>
                <a:gdLst>
                  <a:gd name="connsiteX0" fmla="*/ 2176463 w 2176463"/>
                  <a:gd name="connsiteY0" fmla="*/ 698500 h 698500"/>
                  <a:gd name="connsiteX1" fmla="*/ 1836738 w 2176463"/>
                  <a:gd name="connsiteY1" fmla="*/ 698500 h 698500"/>
                  <a:gd name="connsiteX2" fmla="*/ 1836738 w 2176463"/>
                  <a:gd name="connsiteY2" fmla="*/ 519112 h 698500"/>
                  <a:gd name="connsiteX3" fmla="*/ 1282700 w 2176463"/>
                  <a:gd name="connsiteY3" fmla="*/ 519112 h 698500"/>
                  <a:gd name="connsiteX4" fmla="*/ 1282700 w 2176463"/>
                  <a:gd name="connsiteY4" fmla="*/ 465137 h 698500"/>
                  <a:gd name="connsiteX5" fmla="*/ 815975 w 2176463"/>
                  <a:gd name="connsiteY5" fmla="*/ 465137 h 698500"/>
                  <a:gd name="connsiteX6" fmla="*/ 815975 w 2176463"/>
                  <a:gd name="connsiteY6" fmla="*/ 427037 h 698500"/>
                  <a:gd name="connsiteX7" fmla="*/ 808038 w 2176463"/>
                  <a:gd name="connsiteY7" fmla="*/ 427037 h 698500"/>
                  <a:gd name="connsiteX8" fmla="*/ 808038 w 2176463"/>
                  <a:gd name="connsiteY8" fmla="*/ 392112 h 698500"/>
                  <a:gd name="connsiteX9" fmla="*/ 619125 w 2176463"/>
                  <a:gd name="connsiteY9" fmla="*/ 392112 h 698500"/>
                  <a:gd name="connsiteX10" fmla="*/ 619125 w 2176463"/>
                  <a:gd name="connsiteY10" fmla="*/ 328612 h 698500"/>
                  <a:gd name="connsiteX11" fmla="*/ 425450 w 2176463"/>
                  <a:gd name="connsiteY11" fmla="*/ 328612 h 698500"/>
                  <a:gd name="connsiteX12" fmla="*/ 425450 w 2176463"/>
                  <a:gd name="connsiteY12" fmla="*/ 301625 h 698500"/>
                  <a:gd name="connsiteX13" fmla="*/ 279400 w 2176463"/>
                  <a:gd name="connsiteY13" fmla="*/ 301625 h 698500"/>
                  <a:gd name="connsiteX14" fmla="*/ 279400 w 2176463"/>
                  <a:gd name="connsiteY14" fmla="*/ 282575 h 698500"/>
                  <a:gd name="connsiteX15" fmla="*/ 266700 w 2176463"/>
                  <a:gd name="connsiteY15" fmla="*/ 282575 h 698500"/>
                  <a:gd name="connsiteX16" fmla="*/ 266700 w 2176463"/>
                  <a:gd name="connsiteY16" fmla="*/ 263525 h 698500"/>
                  <a:gd name="connsiteX17" fmla="*/ 255588 w 2176463"/>
                  <a:gd name="connsiteY17" fmla="*/ 263525 h 698500"/>
                  <a:gd name="connsiteX18" fmla="*/ 255588 w 2176463"/>
                  <a:gd name="connsiteY18" fmla="*/ 244475 h 698500"/>
                  <a:gd name="connsiteX19" fmla="*/ 230188 w 2176463"/>
                  <a:gd name="connsiteY19" fmla="*/ 244475 h 698500"/>
                  <a:gd name="connsiteX20" fmla="*/ 228600 w 2176463"/>
                  <a:gd name="connsiteY20" fmla="*/ 227012 h 698500"/>
                  <a:gd name="connsiteX21" fmla="*/ 195263 w 2176463"/>
                  <a:gd name="connsiteY21" fmla="*/ 227012 h 698500"/>
                  <a:gd name="connsiteX22" fmla="*/ 195263 w 2176463"/>
                  <a:gd name="connsiteY22" fmla="*/ 207962 h 698500"/>
                  <a:gd name="connsiteX23" fmla="*/ 180975 w 2176463"/>
                  <a:gd name="connsiteY23" fmla="*/ 204787 h 698500"/>
                  <a:gd name="connsiteX24" fmla="*/ 130175 w 2176463"/>
                  <a:gd name="connsiteY24" fmla="*/ 204787 h 698500"/>
                  <a:gd name="connsiteX25" fmla="*/ 130175 w 2176463"/>
                  <a:gd name="connsiteY25" fmla="*/ 184150 h 698500"/>
                  <a:gd name="connsiteX26" fmla="*/ 117475 w 2176463"/>
                  <a:gd name="connsiteY26" fmla="*/ 184150 h 698500"/>
                  <a:gd name="connsiteX27" fmla="*/ 117475 w 2176463"/>
                  <a:gd name="connsiteY27" fmla="*/ 171450 h 698500"/>
                  <a:gd name="connsiteX28" fmla="*/ 63500 w 2176463"/>
                  <a:gd name="connsiteY28" fmla="*/ 171450 h 698500"/>
                  <a:gd name="connsiteX29" fmla="*/ 63500 w 2176463"/>
                  <a:gd name="connsiteY29" fmla="*/ 139700 h 698500"/>
                  <a:gd name="connsiteX30" fmla="*/ 58738 w 2176463"/>
                  <a:gd name="connsiteY30" fmla="*/ 139700 h 698500"/>
                  <a:gd name="connsiteX31" fmla="*/ 60325 w 2176463"/>
                  <a:gd name="connsiteY31" fmla="*/ 92075 h 698500"/>
                  <a:gd name="connsiteX32" fmla="*/ 50800 w 2176463"/>
                  <a:gd name="connsiteY32" fmla="*/ 92075 h 698500"/>
                  <a:gd name="connsiteX33" fmla="*/ 50800 w 2176463"/>
                  <a:gd name="connsiteY33" fmla="*/ 65087 h 698500"/>
                  <a:gd name="connsiteX34" fmla="*/ 46038 w 2176463"/>
                  <a:gd name="connsiteY34" fmla="*/ 60325 h 698500"/>
                  <a:gd name="connsiteX35" fmla="*/ 46038 w 2176463"/>
                  <a:gd name="connsiteY35" fmla="*/ 33337 h 698500"/>
                  <a:gd name="connsiteX36" fmla="*/ 0 w 2176463"/>
                  <a:gd name="connsiteY36" fmla="*/ 33337 h 698500"/>
                  <a:gd name="connsiteX37" fmla="*/ 0 w 2176463"/>
                  <a:gd name="connsiteY37" fmla="*/ 0 h 698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176463" h="698500">
                    <a:moveTo>
                      <a:pt x="2176463" y="698500"/>
                    </a:moveTo>
                    <a:lnTo>
                      <a:pt x="1836738" y="698500"/>
                    </a:lnTo>
                    <a:lnTo>
                      <a:pt x="1836738" y="519112"/>
                    </a:lnTo>
                    <a:lnTo>
                      <a:pt x="1282700" y="519112"/>
                    </a:lnTo>
                    <a:lnTo>
                      <a:pt x="1282700" y="465137"/>
                    </a:lnTo>
                    <a:lnTo>
                      <a:pt x="815975" y="465137"/>
                    </a:lnTo>
                    <a:lnTo>
                      <a:pt x="815975" y="427037"/>
                    </a:lnTo>
                    <a:lnTo>
                      <a:pt x="808038" y="427037"/>
                    </a:lnTo>
                    <a:lnTo>
                      <a:pt x="808038" y="392112"/>
                    </a:lnTo>
                    <a:lnTo>
                      <a:pt x="619125" y="392112"/>
                    </a:lnTo>
                    <a:lnTo>
                      <a:pt x="619125" y="328612"/>
                    </a:lnTo>
                    <a:lnTo>
                      <a:pt x="425450" y="328612"/>
                    </a:lnTo>
                    <a:lnTo>
                      <a:pt x="425450" y="301625"/>
                    </a:lnTo>
                    <a:lnTo>
                      <a:pt x="279400" y="301625"/>
                    </a:lnTo>
                    <a:lnTo>
                      <a:pt x="279400" y="282575"/>
                    </a:lnTo>
                    <a:lnTo>
                      <a:pt x="266700" y="282575"/>
                    </a:lnTo>
                    <a:lnTo>
                      <a:pt x="266700" y="263525"/>
                    </a:lnTo>
                    <a:lnTo>
                      <a:pt x="255588" y="263525"/>
                    </a:lnTo>
                    <a:lnTo>
                      <a:pt x="255588" y="244475"/>
                    </a:lnTo>
                    <a:lnTo>
                      <a:pt x="230188" y="244475"/>
                    </a:lnTo>
                    <a:lnTo>
                      <a:pt x="228600" y="227012"/>
                    </a:lnTo>
                    <a:lnTo>
                      <a:pt x="195263" y="227012"/>
                    </a:lnTo>
                    <a:lnTo>
                      <a:pt x="195263" y="207962"/>
                    </a:lnTo>
                    <a:lnTo>
                      <a:pt x="180975" y="204787"/>
                    </a:lnTo>
                    <a:lnTo>
                      <a:pt x="130175" y="204787"/>
                    </a:lnTo>
                    <a:lnTo>
                      <a:pt x="130175" y="184150"/>
                    </a:lnTo>
                    <a:lnTo>
                      <a:pt x="117475" y="184150"/>
                    </a:lnTo>
                    <a:lnTo>
                      <a:pt x="117475" y="171450"/>
                    </a:lnTo>
                    <a:lnTo>
                      <a:pt x="63500" y="171450"/>
                    </a:lnTo>
                    <a:lnTo>
                      <a:pt x="63500" y="139700"/>
                    </a:lnTo>
                    <a:lnTo>
                      <a:pt x="58738" y="139700"/>
                    </a:lnTo>
                    <a:lnTo>
                      <a:pt x="60325" y="92075"/>
                    </a:lnTo>
                    <a:lnTo>
                      <a:pt x="50800" y="92075"/>
                    </a:lnTo>
                    <a:lnTo>
                      <a:pt x="50800" y="65087"/>
                    </a:lnTo>
                    <a:lnTo>
                      <a:pt x="46038" y="60325"/>
                    </a:lnTo>
                    <a:lnTo>
                      <a:pt x="46038" y="33337"/>
                    </a:lnTo>
                    <a:lnTo>
                      <a:pt x="0" y="33337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48600D48-C802-D0B8-D810-C8C2595B6A9A}"/>
                </a:ext>
              </a:extLst>
            </p:cNvPr>
            <p:cNvCxnSpPr/>
            <p:nvPr/>
          </p:nvCxnSpPr>
          <p:spPr>
            <a:xfrm flipH="1">
              <a:off x="1090468" y="1977231"/>
              <a:ext cx="36481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37A774B8-48D1-EAD9-5722-FF7C172A93AD}"/>
                </a:ext>
              </a:extLst>
            </p:cNvPr>
            <p:cNvCxnSpPr/>
            <p:nvPr/>
          </p:nvCxnSpPr>
          <p:spPr>
            <a:xfrm flipH="1">
              <a:off x="1088879" y="1988341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666A12BE-D475-07FD-F615-017A3B0FAA98}"/>
                </a:ext>
              </a:extLst>
            </p:cNvPr>
            <p:cNvCxnSpPr/>
            <p:nvPr/>
          </p:nvCxnSpPr>
          <p:spPr>
            <a:xfrm flipH="1">
              <a:off x="1104358" y="2042317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3F48018E-2693-B515-CBEE-9C8A08A787D2}"/>
                </a:ext>
              </a:extLst>
            </p:cNvPr>
            <p:cNvCxnSpPr/>
            <p:nvPr/>
          </p:nvCxnSpPr>
          <p:spPr>
            <a:xfrm flipH="1">
              <a:off x="1099594" y="2019297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3001FECE-38B9-DBDC-7B7D-A1139AF8D64F}"/>
                </a:ext>
              </a:extLst>
            </p:cNvPr>
            <p:cNvCxnSpPr/>
            <p:nvPr/>
          </p:nvCxnSpPr>
          <p:spPr>
            <a:xfrm flipH="1">
              <a:off x="1109840" y="2072478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8F054F14-9B4A-6992-1889-34FF4E75DFD2}"/>
                </a:ext>
              </a:extLst>
            </p:cNvPr>
            <p:cNvCxnSpPr/>
            <p:nvPr/>
          </p:nvCxnSpPr>
          <p:spPr>
            <a:xfrm flipH="1">
              <a:off x="1217094" y="2120104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D1C9E6F0-9695-30C9-49C4-0783CB9ABB95}"/>
                </a:ext>
              </a:extLst>
            </p:cNvPr>
            <p:cNvCxnSpPr/>
            <p:nvPr/>
          </p:nvCxnSpPr>
          <p:spPr>
            <a:xfrm flipH="1">
              <a:off x="1221731" y="2167727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120F32AB-A74E-28C6-A3AF-7937EF763AE0}"/>
                </a:ext>
              </a:extLst>
            </p:cNvPr>
            <p:cNvCxnSpPr/>
            <p:nvPr/>
          </p:nvCxnSpPr>
          <p:spPr>
            <a:xfrm flipH="1">
              <a:off x="1229093" y="2176458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B60446E1-AAB7-289D-14DC-C5A89F43760E}"/>
                </a:ext>
              </a:extLst>
            </p:cNvPr>
            <p:cNvCxnSpPr/>
            <p:nvPr/>
          </p:nvCxnSpPr>
          <p:spPr>
            <a:xfrm flipH="1">
              <a:off x="1229093" y="2201862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93B52DEA-AF2F-6A12-6947-1C9D5AD62482}"/>
                </a:ext>
              </a:extLst>
            </p:cNvPr>
            <p:cNvCxnSpPr/>
            <p:nvPr/>
          </p:nvCxnSpPr>
          <p:spPr>
            <a:xfrm flipH="1">
              <a:off x="1232919" y="2237462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D64F8668-4B64-F637-1A4C-58BB7FB4BFAD}"/>
                </a:ext>
              </a:extLst>
            </p:cNvPr>
            <p:cNvCxnSpPr/>
            <p:nvPr/>
          </p:nvCxnSpPr>
          <p:spPr>
            <a:xfrm flipH="1">
              <a:off x="1241531" y="2248574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02178B3F-EFF1-1A43-A73C-9D82FCA47B33}"/>
                </a:ext>
              </a:extLst>
            </p:cNvPr>
            <p:cNvCxnSpPr/>
            <p:nvPr/>
          </p:nvCxnSpPr>
          <p:spPr>
            <a:xfrm flipH="1">
              <a:off x="1346110" y="2340409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554C5A81-4CB5-BC87-9ABD-ABFB305DB0FD}"/>
                </a:ext>
              </a:extLst>
            </p:cNvPr>
            <p:cNvCxnSpPr/>
            <p:nvPr/>
          </p:nvCxnSpPr>
          <p:spPr>
            <a:xfrm flipH="1">
              <a:off x="1354126" y="2373310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70A43FFB-7FCF-109B-C520-6E1810ADE9C5}"/>
                </a:ext>
              </a:extLst>
            </p:cNvPr>
            <p:cNvCxnSpPr/>
            <p:nvPr/>
          </p:nvCxnSpPr>
          <p:spPr>
            <a:xfrm flipH="1">
              <a:off x="1357282" y="2397557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E1B43BF9-2837-65BB-B13E-C231063B5B9F}"/>
                </a:ext>
              </a:extLst>
            </p:cNvPr>
            <p:cNvCxnSpPr/>
            <p:nvPr/>
          </p:nvCxnSpPr>
          <p:spPr>
            <a:xfrm flipH="1">
              <a:off x="1357282" y="2420512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1B6D3833-0379-CBD0-D810-2BF92921E576}"/>
                </a:ext>
              </a:extLst>
            </p:cNvPr>
            <p:cNvCxnSpPr/>
            <p:nvPr/>
          </p:nvCxnSpPr>
          <p:spPr>
            <a:xfrm flipH="1">
              <a:off x="1368244" y="2426861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id="{7757F280-F70E-04B8-0556-42E98932ECF8}"/>
                </a:ext>
              </a:extLst>
            </p:cNvPr>
            <p:cNvCxnSpPr/>
            <p:nvPr/>
          </p:nvCxnSpPr>
          <p:spPr>
            <a:xfrm flipH="1">
              <a:off x="1396882" y="2492341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A922FA4B-4727-0955-4FBF-9640822DD857}"/>
                </a:ext>
              </a:extLst>
            </p:cNvPr>
            <p:cNvCxnSpPr/>
            <p:nvPr/>
          </p:nvCxnSpPr>
          <p:spPr>
            <a:xfrm flipH="1">
              <a:off x="1472077" y="2522535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19DFB457-5638-C2FE-FE40-0B6E8E6AA598}"/>
                </a:ext>
              </a:extLst>
            </p:cNvPr>
            <p:cNvCxnSpPr/>
            <p:nvPr/>
          </p:nvCxnSpPr>
          <p:spPr>
            <a:xfrm flipH="1">
              <a:off x="1481133" y="2569005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0B6F3E3D-8EA6-CCE1-AD61-5AEE4C401D03}"/>
                </a:ext>
              </a:extLst>
            </p:cNvPr>
            <p:cNvCxnSpPr/>
            <p:nvPr/>
          </p:nvCxnSpPr>
          <p:spPr>
            <a:xfrm flipH="1">
              <a:off x="1479826" y="2602067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CA80A447-5256-F797-4574-A305E8183CA2}"/>
                </a:ext>
              </a:extLst>
            </p:cNvPr>
            <p:cNvCxnSpPr/>
            <p:nvPr/>
          </p:nvCxnSpPr>
          <p:spPr>
            <a:xfrm flipH="1">
              <a:off x="1487777" y="2620638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11B99C42-CE6C-9743-54C1-56F29159003C}"/>
                </a:ext>
              </a:extLst>
            </p:cNvPr>
            <p:cNvCxnSpPr/>
            <p:nvPr/>
          </p:nvCxnSpPr>
          <p:spPr>
            <a:xfrm flipH="1">
              <a:off x="1493365" y="2677643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7D52CD8F-C519-7BAF-2E8B-1CDEF19FBD2E}"/>
                </a:ext>
              </a:extLst>
            </p:cNvPr>
            <p:cNvCxnSpPr/>
            <p:nvPr/>
          </p:nvCxnSpPr>
          <p:spPr>
            <a:xfrm flipH="1">
              <a:off x="1685836" y="2962442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04" name="Straight Connector 503">
              <a:extLst>
                <a:ext uri="{FF2B5EF4-FFF2-40B4-BE49-F238E27FC236}">
                  <a16:creationId xmlns:a16="http://schemas.microsoft.com/office/drawing/2014/main" id="{08928E64-2159-A85B-E275-13E68D9A0C31}"/>
                </a:ext>
              </a:extLst>
            </p:cNvPr>
            <p:cNvCxnSpPr/>
            <p:nvPr/>
          </p:nvCxnSpPr>
          <p:spPr>
            <a:xfrm flipH="1">
              <a:off x="1505525" y="2687171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78BBE813-7136-284D-4B36-1AF0BCFAC47C}"/>
                </a:ext>
              </a:extLst>
            </p:cNvPr>
            <p:cNvCxnSpPr/>
            <p:nvPr/>
          </p:nvCxnSpPr>
          <p:spPr>
            <a:xfrm flipH="1">
              <a:off x="1662952" y="2801933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3D61C5BD-82C9-FEF8-441C-AE31F11AC7AB}"/>
                </a:ext>
              </a:extLst>
            </p:cNvPr>
            <p:cNvCxnSpPr/>
            <p:nvPr/>
          </p:nvCxnSpPr>
          <p:spPr>
            <a:xfrm flipH="1">
              <a:off x="1519426" y="2703510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B404C482-DEF9-004A-F485-4DF1CD1684B7}"/>
                </a:ext>
              </a:extLst>
            </p:cNvPr>
            <p:cNvCxnSpPr/>
            <p:nvPr/>
          </p:nvCxnSpPr>
          <p:spPr>
            <a:xfrm flipH="1">
              <a:off x="1614999" y="2770184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A088392B-E6DB-9C8C-EBF2-C4A4626466B2}"/>
                </a:ext>
              </a:extLst>
            </p:cNvPr>
            <p:cNvCxnSpPr/>
            <p:nvPr/>
          </p:nvCxnSpPr>
          <p:spPr>
            <a:xfrm flipH="1">
              <a:off x="1681415" y="2936292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8F02649C-A4FB-E381-98A8-7828EE525924}"/>
                </a:ext>
              </a:extLst>
            </p:cNvPr>
            <p:cNvCxnSpPr/>
            <p:nvPr/>
          </p:nvCxnSpPr>
          <p:spPr>
            <a:xfrm flipH="1">
              <a:off x="1670017" y="2854756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10" name="Straight Connector 509">
              <a:extLst>
                <a:ext uri="{FF2B5EF4-FFF2-40B4-BE49-F238E27FC236}">
                  <a16:creationId xmlns:a16="http://schemas.microsoft.com/office/drawing/2014/main" id="{74C61A59-9681-6BE4-0FB8-E75BD18E6EBF}"/>
                </a:ext>
              </a:extLst>
            </p:cNvPr>
            <p:cNvCxnSpPr/>
            <p:nvPr/>
          </p:nvCxnSpPr>
          <p:spPr>
            <a:xfrm flipH="1">
              <a:off x="1674813" y="2893313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CA5CCE30-83FC-E99B-F1ED-9FA46AC4CA2A}"/>
                </a:ext>
              </a:extLst>
            </p:cNvPr>
            <p:cNvCxnSpPr/>
            <p:nvPr/>
          </p:nvCxnSpPr>
          <p:spPr>
            <a:xfrm flipH="1">
              <a:off x="1672013" y="2863177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77441AFE-CC9E-5C5A-A786-162FA2EC4583}"/>
                </a:ext>
              </a:extLst>
            </p:cNvPr>
            <p:cNvCxnSpPr/>
            <p:nvPr/>
          </p:nvCxnSpPr>
          <p:spPr>
            <a:xfrm flipH="1">
              <a:off x="2432094" y="3500755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CECA736B-5E60-A0C7-FAB0-714F3B96FB3A}"/>
                </a:ext>
              </a:extLst>
            </p:cNvPr>
            <p:cNvCxnSpPr/>
            <p:nvPr/>
          </p:nvCxnSpPr>
          <p:spPr>
            <a:xfrm>
              <a:off x="1165070" y="207565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21E2E1EE-9B7E-442B-A260-0C353027EECF}"/>
                </a:ext>
              </a:extLst>
            </p:cNvPr>
            <p:cNvCxnSpPr/>
            <p:nvPr/>
          </p:nvCxnSpPr>
          <p:spPr>
            <a:xfrm>
              <a:off x="1188609" y="207247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3C015869-5241-2B82-5E8B-6E7BEF44972F}"/>
                </a:ext>
              </a:extLst>
            </p:cNvPr>
            <p:cNvCxnSpPr/>
            <p:nvPr/>
          </p:nvCxnSpPr>
          <p:spPr>
            <a:xfrm>
              <a:off x="1198037" y="208839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16" name="Straight Connector 515">
              <a:extLst>
                <a:ext uri="{FF2B5EF4-FFF2-40B4-BE49-F238E27FC236}">
                  <a16:creationId xmlns:a16="http://schemas.microsoft.com/office/drawing/2014/main" id="{CDC6F847-55BA-BE24-FE39-55D07732EA82}"/>
                </a:ext>
              </a:extLst>
            </p:cNvPr>
            <p:cNvCxnSpPr/>
            <p:nvPr/>
          </p:nvCxnSpPr>
          <p:spPr>
            <a:xfrm>
              <a:off x="1233629" y="209820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9D4CF07F-CDFF-8B43-93A0-46648B5A17D4}"/>
                </a:ext>
              </a:extLst>
            </p:cNvPr>
            <p:cNvCxnSpPr/>
            <p:nvPr/>
          </p:nvCxnSpPr>
          <p:spPr>
            <a:xfrm>
              <a:off x="1188699" y="207990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CDCE590B-758B-7FFE-30C0-D970F1F7004A}"/>
                </a:ext>
              </a:extLst>
            </p:cNvPr>
            <p:cNvCxnSpPr/>
            <p:nvPr/>
          </p:nvCxnSpPr>
          <p:spPr>
            <a:xfrm>
              <a:off x="1299969" y="226159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id="{7B33771B-CC70-33B2-434D-F9CF045EB225}"/>
                </a:ext>
              </a:extLst>
            </p:cNvPr>
            <p:cNvCxnSpPr/>
            <p:nvPr/>
          </p:nvCxnSpPr>
          <p:spPr>
            <a:xfrm>
              <a:off x="1338263" y="227481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id="{2402D1F9-FF07-7DD8-7A0B-6D261B4DDB76}"/>
                </a:ext>
              </a:extLst>
            </p:cNvPr>
            <p:cNvCxnSpPr/>
            <p:nvPr/>
          </p:nvCxnSpPr>
          <p:spPr>
            <a:xfrm>
              <a:off x="1539601" y="268590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21" name="Straight Connector 520">
              <a:extLst>
                <a:ext uri="{FF2B5EF4-FFF2-40B4-BE49-F238E27FC236}">
                  <a16:creationId xmlns:a16="http://schemas.microsoft.com/office/drawing/2014/main" id="{1A5DF474-0E31-9202-B072-E091CF142F23}"/>
                </a:ext>
              </a:extLst>
            </p:cNvPr>
            <p:cNvCxnSpPr/>
            <p:nvPr/>
          </p:nvCxnSpPr>
          <p:spPr>
            <a:xfrm>
              <a:off x="1388044" y="240178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C5AE82A2-DB23-4993-9E16-FA18F24BA611}"/>
                </a:ext>
              </a:extLst>
            </p:cNvPr>
            <p:cNvCxnSpPr/>
            <p:nvPr/>
          </p:nvCxnSpPr>
          <p:spPr>
            <a:xfrm>
              <a:off x="1416682" y="247254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id="{A062EEC5-ED7C-154F-37A8-7A8631D06657}"/>
                </a:ext>
              </a:extLst>
            </p:cNvPr>
            <p:cNvCxnSpPr/>
            <p:nvPr/>
          </p:nvCxnSpPr>
          <p:spPr>
            <a:xfrm>
              <a:off x="1527377" y="266368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24" name="Straight Connector 523">
              <a:extLst>
                <a:ext uri="{FF2B5EF4-FFF2-40B4-BE49-F238E27FC236}">
                  <a16:creationId xmlns:a16="http://schemas.microsoft.com/office/drawing/2014/main" id="{3D6F1A2E-7906-F7B0-E0D8-0F41BE64BB55}"/>
                </a:ext>
              </a:extLst>
            </p:cNvPr>
            <p:cNvCxnSpPr/>
            <p:nvPr/>
          </p:nvCxnSpPr>
          <p:spPr>
            <a:xfrm>
              <a:off x="1642739" y="275348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25" name="Straight Connector 524">
              <a:extLst>
                <a:ext uri="{FF2B5EF4-FFF2-40B4-BE49-F238E27FC236}">
                  <a16:creationId xmlns:a16="http://schemas.microsoft.com/office/drawing/2014/main" id="{7DA486B8-0611-79FC-37C1-EF365EBBD2EB}"/>
                </a:ext>
              </a:extLst>
            </p:cNvPr>
            <p:cNvCxnSpPr/>
            <p:nvPr/>
          </p:nvCxnSpPr>
          <p:spPr>
            <a:xfrm>
              <a:off x="1749337" y="300036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26" name="Straight Connector 525">
              <a:extLst>
                <a:ext uri="{FF2B5EF4-FFF2-40B4-BE49-F238E27FC236}">
                  <a16:creationId xmlns:a16="http://schemas.microsoft.com/office/drawing/2014/main" id="{DC706E02-CF2A-979F-0B2B-4B33949F3D26}"/>
                </a:ext>
              </a:extLst>
            </p:cNvPr>
            <p:cNvCxnSpPr/>
            <p:nvPr/>
          </p:nvCxnSpPr>
          <p:spPr>
            <a:xfrm>
              <a:off x="1717498" y="298245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id="{6435E73E-4ADA-6FCC-CAFB-020BF4B6BDF3}"/>
                </a:ext>
              </a:extLst>
            </p:cNvPr>
            <p:cNvCxnSpPr/>
            <p:nvPr/>
          </p:nvCxnSpPr>
          <p:spPr>
            <a:xfrm>
              <a:off x="1681415" y="278023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28" name="Straight Connector 527">
              <a:extLst>
                <a:ext uri="{FF2B5EF4-FFF2-40B4-BE49-F238E27FC236}">
                  <a16:creationId xmlns:a16="http://schemas.microsoft.com/office/drawing/2014/main" id="{3B141093-76E7-C463-1095-18F808DA8495}"/>
                </a:ext>
              </a:extLst>
            </p:cNvPr>
            <p:cNvCxnSpPr/>
            <p:nvPr/>
          </p:nvCxnSpPr>
          <p:spPr>
            <a:xfrm>
              <a:off x="1766793" y="300988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id="{5700479D-C148-28FA-C188-CCE566F52986}"/>
                </a:ext>
              </a:extLst>
            </p:cNvPr>
            <p:cNvCxnSpPr/>
            <p:nvPr/>
          </p:nvCxnSpPr>
          <p:spPr>
            <a:xfrm flipH="1">
              <a:off x="1699286" y="3000368"/>
              <a:ext cx="30253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0E9548C2-64EB-790F-AE6E-ADE6448380CB}"/>
                </a:ext>
              </a:extLst>
            </p:cNvPr>
            <p:cNvCxnSpPr/>
            <p:nvPr/>
          </p:nvCxnSpPr>
          <p:spPr>
            <a:xfrm>
              <a:off x="1787435" y="301881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0C583B39-642C-98DE-18E2-52E7D4A39C49}"/>
                </a:ext>
              </a:extLst>
            </p:cNvPr>
            <p:cNvCxnSpPr/>
            <p:nvPr/>
          </p:nvCxnSpPr>
          <p:spPr>
            <a:xfrm>
              <a:off x="1868519" y="304948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13C09F31-3BFC-DB87-2305-FE63458DE391}"/>
                </a:ext>
              </a:extLst>
            </p:cNvPr>
            <p:cNvCxnSpPr/>
            <p:nvPr/>
          </p:nvCxnSpPr>
          <p:spPr>
            <a:xfrm flipH="1">
              <a:off x="1849755" y="3082467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33" name="Straight Connector 532">
              <a:extLst>
                <a:ext uri="{FF2B5EF4-FFF2-40B4-BE49-F238E27FC236}">
                  <a16:creationId xmlns:a16="http://schemas.microsoft.com/office/drawing/2014/main" id="{EAA9055E-25A6-A5D7-09F9-878A541BCEEB}"/>
                </a:ext>
              </a:extLst>
            </p:cNvPr>
            <p:cNvCxnSpPr/>
            <p:nvPr/>
          </p:nvCxnSpPr>
          <p:spPr>
            <a:xfrm flipH="1">
              <a:off x="1842873" y="3062667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id="{E56FDB6C-2B01-7214-09C5-9DD5ED2E3CC9}"/>
                </a:ext>
              </a:extLst>
            </p:cNvPr>
            <p:cNvCxnSpPr/>
            <p:nvPr/>
          </p:nvCxnSpPr>
          <p:spPr>
            <a:xfrm flipH="1">
              <a:off x="1854184" y="3111507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35" name="Straight Connector 534">
              <a:extLst>
                <a:ext uri="{FF2B5EF4-FFF2-40B4-BE49-F238E27FC236}">
                  <a16:creationId xmlns:a16="http://schemas.microsoft.com/office/drawing/2014/main" id="{315314DF-B1C9-EECC-494E-34031EF28B3D}"/>
                </a:ext>
              </a:extLst>
            </p:cNvPr>
            <p:cNvCxnSpPr/>
            <p:nvPr/>
          </p:nvCxnSpPr>
          <p:spPr>
            <a:xfrm flipH="1">
              <a:off x="1860867" y="3133910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36" name="Straight Connector 535">
              <a:extLst>
                <a:ext uri="{FF2B5EF4-FFF2-40B4-BE49-F238E27FC236}">
                  <a16:creationId xmlns:a16="http://schemas.microsoft.com/office/drawing/2014/main" id="{25005F46-5594-1993-68E2-F6236AC68B47}"/>
                </a:ext>
              </a:extLst>
            </p:cNvPr>
            <p:cNvCxnSpPr/>
            <p:nvPr/>
          </p:nvCxnSpPr>
          <p:spPr>
            <a:xfrm flipH="1">
              <a:off x="1865631" y="3142746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37" name="Straight Connector 536">
              <a:extLst>
                <a:ext uri="{FF2B5EF4-FFF2-40B4-BE49-F238E27FC236}">
                  <a16:creationId xmlns:a16="http://schemas.microsoft.com/office/drawing/2014/main" id="{5FEE4AFE-8C11-FE63-862C-58D6974176E0}"/>
                </a:ext>
              </a:extLst>
            </p:cNvPr>
            <p:cNvCxnSpPr/>
            <p:nvPr/>
          </p:nvCxnSpPr>
          <p:spPr>
            <a:xfrm flipH="1">
              <a:off x="1870059" y="3159689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AAD88E0A-CE0A-A423-7704-0A24FD281186}"/>
                </a:ext>
              </a:extLst>
            </p:cNvPr>
            <p:cNvCxnSpPr/>
            <p:nvPr/>
          </p:nvCxnSpPr>
          <p:spPr>
            <a:xfrm flipH="1">
              <a:off x="2045708" y="3223486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39" name="Straight Connector 538">
              <a:extLst>
                <a:ext uri="{FF2B5EF4-FFF2-40B4-BE49-F238E27FC236}">
                  <a16:creationId xmlns:a16="http://schemas.microsoft.com/office/drawing/2014/main" id="{438EEA69-652C-82A4-DDF1-A662432D2D76}"/>
                </a:ext>
              </a:extLst>
            </p:cNvPr>
            <p:cNvCxnSpPr/>
            <p:nvPr/>
          </p:nvCxnSpPr>
          <p:spPr>
            <a:xfrm flipH="1">
              <a:off x="2040074" y="3207647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40" name="Straight Connector 539">
              <a:extLst>
                <a:ext uri="{FF2B5EF4-FFF2-40B4-BE49-F238E27FC236}">
                  <a16:creationId xmlns:a16="http://schemas.microsoft.com/office/drawing/2014/main" id="{956A7CC7-05C6-4ECA-9702-E5F7903C1A2D}"/>
                </a:ext>
              </a:extLst>
            </p:cNvPr>
            <p:cNvCxnSpPr/>
            <p:nvPr/>
          </p:nvCxnSpPr>
          <p:spPr>
            <a:xfrm flipH="1">
              <a:off x="2052990" y="3248655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41" name="Straight Connector 540">
              <a:extLst>
                <a:ext uri="{FF2B5EF4-FFF2-40B4-BE49-F238E27FC236}">
                  <a16:creationId xmlns:a16="http://schemas.microsoft.com/office/drawing/2014/main" id="{846E81C7-01EB-ACDF-1D9D-8ADEF966126B}"/>
                </a:ext>
              </a:extLst>
            </p:cNvPr>
            <p:cNvCxnSpPr/>
            <p:nvPr/>
          </p:nvCxnSpPr>
          <p:spPr>
            <a:xfrm flipH="1">
              <a:off x="2052256" y="3294960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42" name="Straight Connector 541">
              <a:extLst>
                <a:ext uri="{FF2B5EF4-FFF2-40B4-BE49-F238E27FC236}">
                  <a16:creationId xmlns:a16="http://schemas.microsoft.com/office/drawing/2014/main" id="{24D214E1-26C3-D8A8-D9B2-0136881C1D21}"/>
                </a:ext>
              </a:extLst>
            </p:cNvPr>
            <p:cNvCxnSpPr/>
            <p:nvPr/>
          </p:nvCxnSpPr>
          <p:spPr>
            <a:xfrm flipH="1">
              <a:off x="2064404" y="3333336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43" name="Straight Connector 542">
              <a:extLst>
                <a:ext uri="{FF2B5EF4-FFF2-40B4-BE49-F238E27FC236}">
                  <a16:creationId xmlns:a16="http://schemas.microsoft.com/office/drawing/2014/main" id="{3EFC026B-4FEC-40FD-CFA0-BF69C188A05A}"/>
                </a:ext>
              </a:extLst>
            </p:cNvPr>
            <p:cNvCxnSpPr/>
            <p:nvPr/>
          </p:nvCxnSpPr>
          <p:spPr>
            <a:xfrm flipH="1">
              <a:off x="2228023" y="3401322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44" name="Straight Connector 543">
              <a:extLst>
                <a:ext uri="{FF2B5EF4-FFF2-40B4-BE49-F238E27FC236}">
                  <a16:creationId xmlns:a16="http://schemas.microsoft.com/office/drawing/2014/main" id="{2CD3AA82-B042-F055-AE7F-4DB901679CAA}"/>
                </a:ext>
              </a:extLst>
            </p:cNvPr>
            <p:cNvCxnSpPr/>
            <p:nvPr/>
          </p:nvCxnSpPr>
          <p:spPr>
            <a:xfrm flipH="1">
              <a:off x="2127869" y="3377701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45" name="Straight Connector 544">
              <a:extLst>
                <a:ext uri="{FF2B5EF4-FFF2-40B4-BE49-F238E27FC236}">
                  <a16:creationId xmlns:a16="http://schemas.microsoft.com/office/drawing/2014/main" id="{B6BFD2D3-51BD-5D52-4CB7-62A7D7C17FB1}"/>
                </a:ext>
              </a:extLst>
            </p:cNvPr>
            <p:cNvCxnSpPr/>
            <p:nvPr/>
          </p:nvCxnSpPr>
          <p:spPr>
            <a:xfrm flipH="1">
              <a:off x="2609515" y="3529910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id="{08CA7B3D-D064-E22F-95EA-76AC55B89D6A}"/>
                </a:ext>
              </a:extLst>
            </p:cNvPr>
            <p:cNvCxnSpPr/>
            <p:nvPr/>
          </p:nvCxnSpPr>
          <p:spPr>
            <a:xfrm flipH="1">
              <a:off x="2267623" y="3457752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47" name="Straight Connector 546">
              <a:extLst>
                <a:ext uri="{FF2B5EF4-FFF2-40B4-BE49-F238E27FC236}">
                  <a16:creationId xmlns:a16="http://schemas.microsoft.com/office/drawing/2014/main" id="{EF72FCD5-C714-5A5E-ECC7-C2F47ECF4104}"/>
                </a:ext>
              </a:extLst>
            </p:cNvPr>
            <p:cNvCxnSpPr/>
            <p:nvPr/>
          </p:nvCxnSpPr>
          <p:spPr>
            <a:xfrm flipH="1">
              <a:off x="2195870" y="3398146"/>
              <a:ext cx="396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0FD4F143-2315-D3AF-43B1-0FD9659D3DA2}"/>
                </a:ext>
              </a:extLst>
            </p:cNvPr>
            <p:cNvCxnSpPr/>
            <p:nvPr/>
          </p:nvCxnSpPr>
          <p:spPr>
            <a:xfrm>
              <a:off x="1893784" y="313988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49" name="Straight Connector 548">
              <a:extLst>
                <a:ext uri="{FF2B5EF4-FFF2-40B4-BE49-F238E27FC236}">
                  <a16:creationId xmlns:a16="http://schemas.microsoft.com/office/drawing/2014/main" id="{43FDE31D-B2A9-BD10-B8C5-F841EEEB8540}"/>
                </a:ext>
              </a:extLst>
            </p:cNvPr>
            <p:cNvCxnSpPr/>
            <p:nvPr/>
          </p:nvCxnSpPr>
          <p:spPr>
            <a:xfrm>
              <a:off x="1914190" y="313988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50" name="Straight Connector 549">
              <a:extLst>
                <a:ext uri="{FF2B5EF4-FFF2-40B4-BE49-F238E27FC236}">
                  <a16:creationId xmlns:a16="http://schemas.microsoft.com/office/drawing/2014/main" id="{D13A9201-3062-3841-ED26-8F0C8C32EFAF}"/>
                </a:ext>
              </a:extLst>
            </p:cNvPr>
            <p:cNvCxnSpPr/>
            <p:nvPr/>
          </p:nvCxnSpPr>
          <p:spPr>
            <a:xfrm>
              <a:off x="1937510" y="314724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51" name="Straight Connector 550">
              <a:extLst>
                <a:ext uri="{FF2B5EF4-FFF2-40B4-BE49-F238E27FC236}">
                  <a16:creationId xmlns:a16="http://schemas.microsoft.com/office/drawing/2014/main" id="{8E18C16F-42C0-FD24-EC05-2B962DF27E27}"/>
                </a:ext>
              </a:extLst>
            </p:cNvPr>
            <p:cNvCxnSpPr/>
            <p:nvPr/>
          </p:nvCxnSpPr>
          <p:spPr>
            <a:xfrm>
              <a:off x="1959735" y="314724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52" name="Straight Connector 551">
              <a:extLst>
                <a:ext uri="{FF2B5EF4-FFF2-40B4-BE49-F238E27FC236}">
                  <a16:creationId xmlns:a16="http://schemas.microsoft.com/office/drawing/2014/main" id="{79AD280F-20ED-8585-BACB-FA95D72D0257}"/>
                </a:ext>
              </a:extLst>
            </p:cNvPr>
            <p:cNvCxnSpPr/>
            <p:nvPr/>
          </p:nvCxnSpPr>
          <p:spPr>
            <a:xfrm>
              <a:off x="2837623" y="359968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53" name="Straight Connector 552">
              <a:extLst>
                <a:ext uri="{FF2B5EF4-FFF2-40B4-BE49-F238E27FC236}">
                  <a16:creationId xmlns:a16="http://schemas.microsoft.com/office/drawing/2014/main" id="{BB8E654B-DEC0-996B-7F9E-5F1A61E5C0ED}"/>
                </a:ext>
              </a:extLst>
            </p:cNvPr>
            <p:cNvCxnSpPr/>
            <p:nvPr/>
          </p:nvCxnSpPr>
          <p:spPr>
            <a:xfrm>
              <a:off x="2020059" y="318784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54" name="Straight Connector 553">
              <a:extLst>
                <a:ext uri="{FF2B5EF4-FFF2-40B4-BE49-F238E27FC236}">
                  <a16:creationId xmlns:a16="http://schemas.microsoft.com/office/drawing/2014/main" id="{FB207ADF-7E00-BDAE-C4CC-6565A671D9DC}"/>
                </a:ext>
              </a:extLst>
            </p:cNvPr>
            <p:cNvCxnSpPr/>
            <p:nvPr/>
          </p:nvCxnSpPr>
          <p:spPr>
            <a:xfrm>
              <a:off x="2059874" y="318684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55" name="Straight Connector 554">
              <a:extLst>
                <a:ext uri="{FF2B5EF4-FFF2-40B4-BE49-F238E27FC236}">
                  <a16:creationId xmlns:a16="http://schemas.microsoft.com/office/drawing/2014/main" id="{909C0AAA-3976-C7F0-BF1B-7462A849BA8D}"/>
                </a:ext>
              </a:extLst>
            </p:cNvPr>
            <p:cNvCxnSpPr/>
            <p:nvPr/>
          </p:nvCxnSpPr>
          <p:spPr>
            <a:xfrm>
              <a:off x="2097713" y="332447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56" name="Straight Connector 555">
              <a:extLst>
                <a:ext uri="{FF2B5EF4-FFF2-40B4-BE49-F238E27FC236}">
                  <a16:creationId xmlns:a16="http://schemas.microsoft.com/office/drawing/2014/main" id="{5FB1E1A8-7218-7DFB-4A70-1C2794E1817F}"/>
                </a:ext>
              </a:extLst>
            </p:cNvPr>
            <p:cNvCxnSpPr/>
            <p:nvPr/>
          </p:nvCxnSpPr>
          <p:spPr>
            <a:xfrm>
              <a:off x="2287423" y="343795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57" name="Straight Connector 556">
              <a:extLst>
                <a:ext uri="{FF2B5EF4-FFF2-40B4-BE49-F238E27FC236}">
                  <a16:creationId xmlns:a16="http://schemas.microsoft.com/office/drawing/2014/main" id="{E6082122-FBED-57C4-1167-47053A78A5DF}"/>
                </a:ext>
              </a:extLst>
            </p:cNvPr>
            <p:cNvCxnSpPr/>
            <p:nvPr/>
          </p:nvCxnSpPr>
          <p:spPr>
            <a:xfrm>
              <a:off x="2145048" y="336172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992652CD-DB84-2751-CCB8-0324341CA117}"/>
                </a:ext>
              </a:extLst>
            </p:cNvPr>
            <p:cNvCxnSpPr/>
            <p:nvPr/>
          </p:nvCxnSpPr>
          <p:spPr>
            <a:xfrm>
              <a:off x="2215670" y="338152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52B41DB3-A80E-9375-1DE8-9CB1F98A5736}"/>
                </a:ext>
              </a:extLst>
            </p:cNvPr>
            <p:cNvCxnSpPr/>
            <p:nvPr/>
          </p:nvCxnSpPr>
          <p:spPr>
            <a:xfrm>
              <a:off x="2245758" y="3378346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id="{30B19331-E920-1D9F-DCE8-04453F1B6D5C}"/>
                </a:ext>
              </a:extLst>
            </p:cNvPr>
            <p:cNvCxnSpPr/>
            <p:nvPr/>
          </p:nvCxnSpPr>
          <p:spPr>
            <a:xfrm>
              <a:off x="2377249" y="345775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61" name="Straight Connector 560">
              <a:extLst>
                <a:ext uri="{FF2B5EF4-FFF2-40B4-BE49-F238E27FC236}">
                  <a16:creationId xmlns:a16="http://schemas.microsoft.com/office/drawing/2014/main" id="{403A61B4-E564-312F-F504-F23431C55FCC}"/>
                </a:ext>
              </a:extLst>
            </p:cNvPr>
            <p:cNvCxnSpPr/>
            <p:nvPr/>
          </p:nvCxnSpPr>
          <p:spPr>
            <a:xfrm flipH="1">
              <a:off x="1996230" y="3206623"/>
              <a:ext cx="42966" cy="1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62" name="Straight Connector 561">
              <a:extLst>
                <a:ext uri="{FF2B5EF4-FFF2-40B4-BE49-F238E27FC236}">
                  <a16:creationId xmlns:a16="http://schemas.microsoft.com/office/drawing/2014/main" id="{353A8D2B-07C1-373D-09E1-21E0BC80DF8F}"/>
                </a:ext>
              </a:extLst>
            </p:cNvPr>
            <p:cNvCxnSpPr/>
            <p:nvPr/>
          </p:nvCxnSpPr>
          <p:spPr>
            <a:xfrm>
              <a:off x="2451894" y="347755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2D4CDD37-7FEC-4FC2-A8E6-8622369BFB06}"/>
                </a:ext>
              </a:extLst>
            </p:cNvPr>
            <p:cNvCxnSpPr/>
            <p:nvPr/>
          </p:nvCxnSpPr>
          <p:spPr>
            <a:xfrm>
              <a:off x="2479520" y="347755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64" name="Straight Connector 563">
              <a:extLst>
                <a:ext uri="{FF2B5EF4-FFF2-40B4-BE49-F238E27FC236}">
                  <a16:creationId xmlns:a16="http://schemas.microsoft.com/office/drawing/2014/main" id="{0A89806D-219D-5399-3EA6-EB614EC7A216}"/>
                </a:ext>
              </a:extLst>
            </p:cNvPr>
            <p:cNvCxnSpPr/>
            <p:nvPr/>
          </p:nvCxnSpPr>
          <p:spPr>
            <a:xfrm>
              <a:off x="2488288" y="347755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65" name="Straight Connector 564">
              <a:extLst>
                <a:ext uri="{FF2B5EF4-FFF2-40B4-BE49-F238E27FC236}">
                  <a16:creationId xmlns:a16="http://schemas.microsoft.com/office/drawing/2014/main" id="{42C8EF3A-DB1A-4E30-3822-F71CD0F5853E}"/>
                </a:ext>
              </a:extLst>
            </p:cNvPr>
            <p:cNvCxnSpPr/>
            <p:nvPr/>
          </p:nvCxnSpPr>
          <p:spPr>
            <a:xfrm>
              <a:off x="2550285" y="3478336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66" name="Straight Connector 565">
              <a:extLst>
                <a:ext uri="{FF2B5EF4-FFF2-40B4-BE49-F238E27FC236}">
                  <a16:creationId xmlns:a16="http://schemas.microsoft.com/office/drawing/2014/main" id="{352F9909-45C1-28AA-E0D6-004E07210B88}"/>
                </a:ext>
              </a:extLst>
            </p:cNvPr>
            <p:cNvCxnSpPr/>
            <p:nvPr/>
          </p:nvCxnSpPr>
          <p:spPr>
            <a:xfrm>
              <a:off x="2507422" y="347755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67" name="Straight Connector 566">
              <a:extLst>
                <a:ext uri="{FF2B5EF4-FFF2-40B4-BE49-F238E27FC236}">
                  <a16:creationId xmlns:a16="http://schemas.microsoft.com/office/drawing/2014/main" id="{096472DA-B189-BC08-1128-8D13289A3070}"/>
                </a:ext>
              </a:extLst>
            </p:cNvPr>
            <p:cNvCxnSpPr/>
            <p:nvPr/>
          </p:nvCxnSpPr>
          <p:spPr>
            <a:xfrm>
              <a:off x="2611234" y="347755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68" name="Straight Connector 567">
              <a:extLst>
                <a:ext uri="{FF2B5EF4-FFF2-40B4-BE49-F238E27FC236}">
                  <a16:creationId xmlns:a16="http://schemas.microsoft.com/office/drawing/2014/main" id="{13D7CD1D-BAEF-945D-9B38-F8911607879E}"/>
                </a:ext>
              </a:extLst>
            </p:cNvPr>
            <p:cNvCxnSpPr/>
            <p:nvPr/>
          </p:nvCxnSpPr>
          <p:spPr>
            <a:xfrm>
              <a:off x="2838382" y="362060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69" name="Straight Connector 568">
              <a:extLst>
                <a:ext uri="{FF2B5EF4-FFF2-40B4-BE49-F238E27FC236}">
                  <a16:creationId xmlns:a16="http://schemas.microsoft.com/office/drawing/2014/main" id="{2A8FC167-2A3F-385F-3DC1-186F94CFBD35}"/>
                </a:ext>
              </a:extLst>
            </p:cNvPr>
            <p:cNvCxnSpPr/>
            <p:nvPr/>
          </p:nvCxnSpPr>
          <p:spPr>
            <a:xfrm>
              <a:off x="2993197" y="361687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70" name="Straight Connector 569">
              <a:extLst>
                <a:ext uri="{FF2B5EF4-FFF2-40B4-BE49-F238E27FC236}">
                  <a16:creationId xmlns:a16="http://schemas.microsoft.com/office/drawing/2014/main" id="{A2D594B0-383F-2FB0-D815-F684E99D6997}"/>
                </a:ext>
              </a:extLst>
            </p:cNvPr>
            <p:cNvCxnSpPr/>
            <p:nvPr/>
          </p:nvCxnSpPr>
          <p:spPr>
            <a:xfrm>
              <a:off x="2657666" y="354165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71" name="Straight Connector 570">
              <a:extLst>
                <a:ext uri="{FF2B5EF4-FFF2-40B4-BE49-F238E27FC236}">
                  <a16:creationId xmlns:a16="http://schemas.microsoft.com/office/drawing/2014/main" id="{F298F989-64E5-C240-0B52-12E02E57CD70}"/>
                </a:ext>
              </a:extLst>
            </p:cNvPr>
            <p:cNvCxnSpPr/>
            <p:nvPr/>
          </p:nvCxnSpPr>
          <p:spPr>
            <a:xfrm>
              <a:off x="3393247" y="366879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72" name="Straight Connector 571">
              <a:extLst>
                <a:ext uri="{FF2B5EF4-FFF2-40B4-BE49-F238E27FC236}">
                  <a16:creationId xmlns:a16="http://schemas.microsoft.com/office/drawing/2014/main" id="{F5242407-C5CE-CC06-F181-25E18DDAFD27}"/>
                </a:ext>
              </a:extLst>
            </p:cNvPr>
            <p:cNvCxnSpPr/>
            <p:nvPr/>
          </p:nvCxnSpPr>
          <p:spPr>
            <a:xfrm>
              <a:off x="3032885" y="361948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73" name="Straight Connector 572">
              <a:extLst>
                <a:ext uri="{FF2B5EF4-FFF2-40B4-BE49-F238E27FC236}">
                  <a16:creationId xmlns:a16="http://schemas.microsoft.com/office/drawing/2014/main" id="{85488881-7ED3-36EF-9E2B-425B5811FDD4}"/>
                </a:ext>
              </a:extLst>
            </p:cNvPr>
            <p:cNvCxnSpPr/>
            <p:nvPr/>
          </p:nvCxnSpPr>
          <p:spPr>
            <a:xfrm flipH="1">
              <a:off x="2815743" y="3638211"/>
              <a:ext cx="45278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74" name="Straight Connector 573">
              <a:extLst>
                <a:ext uri="{FF2B5EF4-FFF2-40B4-BE49-F238E27FC236}">
                  <a16:creationId xmlns:a16="http://schemas.microsoft.com/office/drawing/2014/main" id="{AD355749-C896-94EC-F75C-7CC642BB52E2}"/>
                </a:ext>
              </a:extLst>
            </p:cNvPr>
            <p:cNvCxnSpPr/>
            <p:nvPr/>
          </p:nvCxnSpPr>
          <p:spPr>
            <a:xfrm>
              <a:off x="3521835" y="366879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75" name="Straight Connector 574">
              <a:extLst>
                <a:ext uri="{FF2B5EF4-FFF2-40B4-BE49-F238E27FC236}">
                  <a16:creationId xmlns:a16="http://schemas.microsoft.com/office/drawing/2014/main" id="{6A959D34-AB69-953B-042B-B0AB7B26E1CC}"/>
                </a:ext>
              </a:extLst>
            </p:cNvPr>
            <p:cNvCxnSpPr/>
            <p:nvPr/>
          </p:nvCxnSpPr>
          <p:spPr>
            <a:xfrm>
              <a:off x="3415472" y="366879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76" name="Straight Connector 575">
              <a:extLst>
                <a:ext uri="{FF2B5EF4-FFF2-40B4-BE49-F238E27FC236}">
                  <a16:creationId xmlns:a16="http://schemas.microsoft.com/office/drawing/2014/main" id="{FD90B3DE-BACB-C0B3-ED13-A8B9A3733B9C}"/>
                </a:ext>
              </a:extLst>
            </p:cNvPr>
            <p:cNvCxnSpPr/>
            <p:nvPr/>
          </p:nvCxnSpPr>
          <p:spPr>
            <a:xfrm>
              <a:off x="3580573" y="366879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77" name="Straight Connector 576">
              <a:extLst>
                <a:ext uri="{FF2B5EF4-FFF2-40B4-BE49-F238E27FC236}">
                  <a16:creationId xmlns:a16="http://schemas.microsoft.com/office/drawing/2014/main" id="{4EAD3A85-9862-FEC5-E639-EBDE62AF48D3}"/>
                </a:ext>
              </a:extLst>
            </p:cNvPr>
            <p:cNvCxnSpPr/>
            <p:nvPr/>
          </p:nvCxnSpPr>
          <p:spPr>
            <a:xfrm>
              <a:off x="4172710" y="385346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580" name="Group 579">
            <a:extLst>
              <a:ext uri="{FF2B5EF4-FFF2-40B4-BE49-F238E27FC236}">
                <a16:creationId xmlns:a16="http://schemas.microsoft.com/office/drawing/2014/main" id="{9B5D3BA1-F159-C1E3-1914-3D21DCCEC890}"/>
              </a:ext>
            </a:extLst>
          </p:cNvPr>
          <p:cNvGrpSpPr/>
          <p:nvPr/>
        </p:nvGrpSpPr>
        <p:grpSpPr>
          <a:xfrm>
            <a:off x="1001713" y="1286435"/>
            <a:ext cx="2225675" cy="2073703"/>
            <a:chOff x="1001713" y="1905000"/>
            <a:chExt cx="2225675" cy="2073703"/>
          </a:xfrm>
        </p:grpSpPr>
        <p:grpSp>
          <p:nvGrpSpPr>
            <p:cNvPr id="581" name="Group 580">
              <a:extLst>
                <a:ext uri="{FF2B5EF4-FFF2-40B4-BE49-F238E27FC236}">
                  <a16:creationId xmlns:a16="http://schemas.microsoft.com/office/drawing/2014/main" id="{0A60BF11-5A1A-C201-19F4-948D10692954}"/>
                </a:ext>
              </a:extLst>
            </p:cNvPr>
            <p:cNvGrpSpPr/>
            <p:nvPr/>
          </p:nvGrpSpPr>
          <p:grpSpPr>
            <a:xfrm>
              <a:off x="1001713" y="1905000"/>
              <a:ext cx="2225675" cy="2051050"/>
              <a:chOff x="1001713" y="1905000"/>
              <a:chExt cx="2225675" cy="2051050"/>
            </a:xfrm>
          </p:grpSpPr>
          <p:sp>
            <p:nvSpPr>
              <p:cNvPr id="625" name="Freeform 624">
                <a:extLst>
                  <a:ext uri="{FF2B5EF4-FFF2-40B4-BE49-F238E27FC236}">
                    <a16:creationId xmlns:a16="http://schemas.microsoft.com/office/drawing/2014/main" id="{FA6A6897-FFA8-4D84-5825-74D9DCF3CBD1}"/>
                  </a:ext>
                </a:extLst>
              </p:cNvPr>
              <p:cNvSpPr/>
              <p:nvPr/>
            </p:nvSpPr>
            <p:spPr>
              <a:xfrm>
                <a:off x="1001713" y="1905000"/>
                <a:ext cx="673100" cy="1276350"/>
              </a:xfrm>
              <a:custGeom>
                <a:avLst/>
                <a:gdLst>
                  <a:gd name="connsiteX0" fmla="*/ 0 w 673100"/>
                  <a:gd name="connsiteY0" fmla="*/ 0 h 1276350"/>
                  <a:gd name="connsiteX1" fmla="*/ 61912 w 673100"/>
                  <a:gd name="connsiteY1" fmla="*/ 0 h 1276350"/>
                  <a:gd name="connsiteX2" fmla="*/ 61912 w 673100"/>
                  <a:gd name="connsiteY2" fmla="*/ 15875 h 1276350"/>
                  <a:gd name="connsiteX3" fmla="*/ 85725 w 673100"/>
                  <a:gd name="connsiteY3" fmla="*/ 15875 h 1276350"/>
                  <a:gd name="connsiteX4" fmla="*/ 85725 w 673100"/>
                  <a:gd name="connsiteY4" fmla="*/ 34925 h 1276350"/>
                  <a:gd name="connsiteX5" fmla="*/ 104775 w 673100"/>
                  <a:gd name="connsiteY5" fmla="*/ 34925 h 1276350"/>
                  <a:gd name="connsiteX6" fmla="*/ 104775 w 673100"/>
                  <a:gd name="connsiteY6" fmla="*/ 84138 h 1276350"/>
                  <a:gd name="connsiteX7" fmla="*/ 115887 w 673100"/>
                  <a:gd name="connsiteY7" fmla="*/ 84138 h 1276350"/>
                  <a:gd name="connsiteX8" fmla="*/ 115887 w 673100"/>
                  <a:gd name="connsiteY8" fmla="*/ 115888 h 1276350"/>
                  <a:gd name="connsiteX9" fmla="*/ 122237 w 673100"/>
                  <a:gd name="connsiteY9" fmla="*/ 115888 h 1276350"/>
                  <a:gd name="connsiteX10" fmla="*/ 122237 w 673100"/>
                  <a:gd name="connsiteY10" fmla="*/ 211138 h 1276350"/>
                  <a:gd name="connsiteX11" fmla="*/ 131762 w 673100"/>
                  <a:gd name="connsiteY11" fmla="*/ 222250 h 1276350"/>
                  <a:gd name="connsiteX12" fmla="*/ 131762 w 673100"/>
                  <a:gd name="connsiteY12" fmla="*/ 266700 h 1276350"/>
                  <a:gd name="connsiteX13" fmla="*/ 139700 w 673100"/>
                  <a:gd name="connsiteY13" fmla="*/ 266700 h 1276350"/>
                  <a:gd name="connsiteX14" fmla="*/ 139700 w 673100"/>
                  <a:gd name="connsiteY14" fmla="*/ 287338 h 1276350"/>
                  <a:gd name="connsiteX15" fmla="*/ 152400 w 673100"/>
                  <a:gd name="connsiteY15" fmla="*/ 287338 h 1276350"/>
                  <a:gd name="connsiteX16" fmla="*/ 152400 w 673100"/>
                  <a:gd name="connsiteY16" fmla="*/ 312738 h 1276350"/>
                  <a:gd name="connsiteX17" fmla="*/ 174625 w 673100"/>
                  <a:gd name="connsiteY17" fmla="*/ 312738 h 1276350"/>
                  <a:gd name="connsiteX18" fmla="*/ 174625 w 673100"/>
                  <a:gd name="connsiteY18" fmla="*/ 342900 h 1276350"/>
                  <a:gd name="connsiteX19" fmla="*/ 185737 w 673100"/>
                  <a:gd name="connsiteY19" fmla="*/ 342900 h 1276350"/>
                  <a:gd name="connsiteX20" fmla="*/ 185737 w 673100"/>
                  <a:gd name="connsiteY20" fmla="*/ 357188 h 1276350"/>
                  <a:gd name="connsiteX21" fmla="*/ 198437 w 673100"/>
                  <a:gd name="connsiteY21" fmla="*/ 357188 h 1276350"/>
                  <a:gd name="connsiteX22" fmla="*/ 198437 w 673100"/>
                  <a:gd name="connsiteY22" fmla="*/ 374650 h 1276350"/>
                  <a:gd name="connsiteX23" fmla="*/ 242887 w 673100"/>
                  <a:gd name="connsiteY23" fmla="*/ 374650 h 1276350"/>
                  <a:gd name="connsiteX24" fmla="*/ 242887 w 673100"/>
                  <a:gd name="connsiteY24" fmla="*/ 404813 h 1276350"/>
                  <a:gd name="connsiteX25" fmla="*/ 252412 w 673100"/>
                  <a:gd name="connsiteY25" fmla="*/ 404813 h 1276350"/>
                  <a:gd name="connsiteX26" fmla="*/ 252412 w 673100"/>
                  <a:gd name="connsiteY26" fmla="*/ 387350 h 1276350"/>
                  <a:gd name="connsiteX27" fmla="*/ 252412 w 673100"/>
                  <a:gd name="connsiteY27" fmla="*/ 463550 h 1276350"/>
                  <a:gd name="connsiteX28" fmla="*/ 254000 w 673100"/>
                  <a:gd name="connsiteY28" fmla="*/ 463550 h 1276350"/>
                  <a:gd name="connsiteX29" fmla="*/ 258762 w 673100"/>
                  <a:gd name="connsiteY29" fmla="*/ 458788 h 1276350"/>
                  <a:gd name="connsiteX30" fmla="*/ 258762 w 673100"/>
                  <a:gd name="connsiteY30" fmla="*/ 493713 h 1276350"/>
                  <a:gd name="connsiteX31" fmla="*/ 266700 w 673100"/>
                  <a:gd name="connsiteY31" fmla="*/ 493713 h 1276350"/>
                  <a:gd name="connsiteX32" fmla="*/ 266700 w 673100"/>
                  <a:gd name="connsiteY32" fmla="*/ 508000 h 1276350"/>
                  <a:gd name="connsiteX33" fmla="*/ 273050 w 673100"/>
                  <a:gd name="connsiteY33" fmla="*/ 508000 h 1276350"/>
                  <a:gd name="connsiteX34" fmla="*/ 273050 w 673100"/>
                  <a:gd name="connsiteY34" fmla="*/ 528638 h 1276350"/>
                  <a:gd name="connsiteX35" fmla="*/ 273050 w 673100"/>
                  <a:gd name="connsiteY35" fmla="*/ 530225 h 1276350"/>
                  <a:gd name="connsiteX36" fmla="*/ 271462 w 673100"/>
                  <a:gd name="connsiteY36" fmla="*/ 531813 h 1276350"/>
                  <a:gd name="connsiteX37" fmla="*/ 276225 w 673100"/>
                  <a:gd name="connsiteY37" fmla="*/ 544513 h 1276350"/>
                  <a:gd name="connsiteX38" fmla="*/ 276225 w 673100"/>
                  <a:gd name="connsiteY38" fmla="*/ 558800 h 1276350"/>
                  <a:gd name="connsiteX39" fmla="*/ 323850 w 673100"/>
                  <a:gd name="connsiteY39" fmla="*/ 558800 h 1276350"/>
                  <a:gd name="connsiteX40" fmla="*/ 323850 w 673100"/>
                  <a:gd name="connsiteY40" fmla="*/ 581025 h 1276350"/>
                  <a:gd name="connsiteX41" fmla="*/ 333375 w 673100"/>
                  <a:gd name="connsiteY41" fmla="*/ 581025 h 1276350"/>
                  <a:gd name="connsiteX42" fmla="*/ 333375 w 673100"/>
                  <a:gd name="connsiteY42" fmla="*/ 598488 h 1276350"/>
                  <a:gd name="connsiteX43" fmla="*/ 349250 w 673100"/>
                  <a:gd name="connsiteY43" fmla="*/ 598488 h 1276350"/>
                  <a:gd name="connsiteX44" fmla="*/ 349250 w 673100"/>
                  <a:gd name="connsiteY44" fmla="*/ 617538 h 1276350"/>
                  <a:gd name="connsiteX45" fmla="*/ 360362 w 673100"/>
                  <a:gd name="connsiteY45" fmla="*/ 617538 h 1276350"/>
                  <a:gd name="connsiteX46" fmla="*/ 360362 w 673100"/>
                  <a:gd name="connsiteY46" fmla="*/ 650875 h 1276350"/>
                  <a:gd name="connsiteX47" fmla="*/ 366712 w 673100"/>
                  <a:gd name="connsiteY47" fmla="*/ 650875 h 1276350"/>
                  <a:gd name="connsiteX48" fmla="*/ 366712 w 673100"/>
                  <a:gd name="connsiteY48" fmla="*/ 679450 h 1276350"/>
                  <a:gd name="connsiteX49" fmla="*/ 373062 w 673100"/>
                  <a:gd name="connsiteY49" fmla="*/ 682625 h 1276350"/>
                  <a:gd name="connsiteX50" fmla="*/ 373062 w 673100"/>
                  <a:gd name="connsiteY50" fmla="*/ 741363 h 1276350"/>
                  <a:gd name="connsiteX51" fmla="*/ 376237 w 673100"/>
                  <a:gd name="connsiteY51" fmla="*/ 738188 h 1276350"/>
                  <a:gd name="connsiteX52" fmla="*/ 376237 w 673100"/>
                  <a:gd name="connsiteY52" fmla="*/ 774700 h 1276350"/>
                  <a:gd name="connsiteX53" fmla="*/ 374650 w 673100"/>
                  <a:gd name="connsiteY53" fmla="*/ 771525 h 1276350"/>
                  <a:gd name="connsiteX54" fmla="*/ 374650 w 673100"/>
                  <a:gd name="connsiteY54" fmla="*/ 806450 h 1276350"/>
                  <a:gd name="connsiteX55" fmla="*/ 382587 w 673100"/>
                  <a:gd name="connsiteY55" fmla="*/ 806450 h 1276350"/>
                  <a:gd name="connsiteX56" fmla="*/ 381000 w 673100"/>
                  <a:gd name="connsiteY56" fmla="*/ 841375 h 1276350"/>
                  <a:gd name="connsiteX57" fmla="*/ 384175 w 673100"/>
                  <a:gd name="connsiteY57" fmla="*/ 844550 h 1276350"/>
                  <a:gd name="connsiteX58" fmla="*/ 384175 w 673100"/>
                  <a:gd name="connsiteY58" fmla="*/ 863600 h 1276350"/>
                  <a:gd name="connsiteX59" fmla="*/ 385762 w 673100"/>
                  <a:gd name="connsiteY59" fmla="*/ 863600 h 1276350"/>
                  <a:gd name="connsiteX60" fmla="*/ 385762 w 673100"/>
                  <a:gd name="connsiteY60" fmla="*/ 919163 h 1276350"/>
                  <a:gd name="connsiteX61" fmla="*/ 398462 w 673100"/>
                  <a:gd name="connsiteY61" fmla="*/ 919163 h 1276350"/>
                  <a:gd name="connsiteX62" fmla="*/ 398462 w 673100"/>
                  <a:gd name="connsiteY62" fmla="*/ 933450 h 1276350"/>
                  <a:gd name="connsiteX63" fmla="*/ 461962 w 673100"/>
                  <a:gd name="connsiteY63" fmla="*/ 933450 h 1276350"/>
                  <a:gd name="connsiteX64" fmla="*/ 461962 w 673100"/>
                  <a:gd name="connsiteY64" fmla="*/ 952500 h 1276350"/>
                  <a:gd name="connsiteX65" fmla="*/ 485775 w 673100"/>
                  <a:gd name="connsiteY65" fmla="*/ 952500 h 1276350"/>
                  <a:gd name="connsiteX66" fmla="*/ 485775 w 673100"/>
                  <a:gd name="connsiteY66" fmla="*/ 969963 h 1276350"/>
                  <a:gd name="connsiteX67" fmla="*/ 490537 w 673100"/>
                  <a:gd name="connsiteY67" fmla="*/ 969963 h 1276350"/>
                  <a:gd name="connsiteX68" fmla="*/ 490537 w 673100"/>
                  <a:gd name="connsiteY68" fmla="*/ 996950 h 1276350"/>
                  <a:gd name="connsiteX69" fmla="*/ 490537 w 673100"/>
                  <a:gd name="connsiteY69" fmla="*/ 1009650 h 1276350"/>
                  <a:gd name="connsiteX70" fmla="*/ 496887 w 673100"/>
                  <a:gd name="connsiteY70" fmla="*/ 1012825 h 1276350"/>
                  <a:gd name="connsiteX71" fmla="*/ 496887 w 673100"/>
                  <a:gd name="connsiteY71" fmla="*/ 1050925 h 1276350"/>
                  <a:gd name="connsiteX72" fmla="*/ 501650 w 673100"/>
                  <a:gd name="connsiteY72" fmla="*/ 1050925 h 1276350"/>
                  <a:gd name="connsiteX73" fmla="*/ 501650 w 673100"/>
                  <a:gd name="connsiteY73" fmla="*/ 1074738 h 1276350"/>
                  <a:gd name="connsiteX74" fmla="*/ 511175 w 673100"/>
                  <a:gd name="connsiteY74" fmla="*/ 1074738 h 1276350"/>
                  <a:gd name="connsiteX75" fmla="*/ 511175 w 673100"/>
                  <a:gd name="connsiteY75" fmla="*/ 1108075 h 1276350"/>
                  <a:gd name="connsiteX76" fmla="*/ 523875 w 673100"/>
                  <a:gd name="connsiteY76" fmla="*/ 1108075 h 1276350"/>
                  <a:gd name="connsiteX77" fmla="*/ 523875 w 673100"/>
                  <a:gd name="connsiteY77" fmla="*/ 1154113 h 1276350"/>
                  <a:gd name="connsiteX78" fmla="*/ 576262 w 673100"/>
                  <a:gd name="connsiteY78" fmla="*/ 1154113 h 1276350"/>
                  <a:gd name="connsiteX79" fmla="*/ 576262 w 673100"/>
                  <a:gd name="connsiteY79" fmla="*/ 1174750 h 1276350"/>
                  <a:gd name="connsiteX80" fmla="*/ 612775 w 673100"/>
                  <a:gd name="connsiteY80" fmla="*/ 1174750 h 1276350"/>
                  <a:gd name="connsiteX81" fmla="*/ 612775 w 673100"/>
                  <a:gd name="connsiteY81" fmla="*/ 1200150 h 1276350"/>
                  <a:gd name="connsiteX82" fmla="*/ 617538 w 673100"/>
                  <a:gd name="connsiteY82" fmla="*/ 1204913 h 1276350"/>
                  <a:gd name="connsiteX83" fmla="*/ 617538 w 673100"/>
                  <a:gd name="connsiteY83" fmla="*/ 1230313 h 1276350"/>
                  <a:gd name="connsiteX84" fmla="*/ 635000 w 673100"/>
                  <a:gd name="connsiteY84" fmla="*/ 1230313 h 1276350"/>
                  <a:gd name="connsiteX85" fmla="*/ 635000 w 673100"/>
                  <a:gd name="connsiteY85" fmla="*/ 1252538 h 1276350"/>
                  <a:gd name="connsiteX86" fmla="*/ 644525 w 673100"/>
                  <a:gd name="connsiteY86" fmla="*/ 1252538 h 1276350"/>
                  <a:gd name="connsiteX87" fmla="*/ 644525 w 673100"/>
                  <a:gd name="connsiteY87" fmla="*/ 1276350 h 1276350"/>
                  <a:gd name="connsiteX88" fmla="*/ 673100 w 673100"/>
                  <a:gd name="connsiteY88" fmla="*/ 1276350 h 127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673100" h="1276350">
                    <a:moveTo>
                      <a:pt x="0" y="0"/>
                    </a:moveTo>
                    <a:lnTo>
                      <a:pt x="61912" y="0"/>
                    </a:lnTo>
                    <a:lnTo>
                      <a:pt x="61912" y="15875"/>
                    </a:lnTo>
                    <a:lnTo>
                      <a:pt x="85725" y="15875"/>
                    </a:lnTo>
                    <a:lnTo>
                      <a:pt x="85725" y="34925"/>
                    </a:lnTo>
                    <a:lnTo>
                      <a:pt x="104775" y="34925"/>
                    </a:lnTo>
                    <a:lnTo>
                      <a:pt x="104775" y="84138"/>
                    </a:lnTo>
                    <a:lnTo>
                      <a:pt x="115887" y="84138"/>
                    </a:lnTo>
                    <a:lnTo>
                      <a:pt x="115887" y="115888"/>
                    </a:lnTo>
                    <a:lnTo>
                      <a:pt x="122237" y="115888"/>
                    </a:lnTo>
                    <a:lnTo>
                      <a:pt x="122237" y="211138"/>
                    </a:lnTo>
                    <a:lnTo>
                      <a:pt x="131762" y="222250"/>
                    </a:lnTo>
                    <a:lnTo>
                      <a:pt x="131762" y="266700"/>
                    </a:lnTo>
                    <a:lnTo>
                      <a:pt x="139700" y="266700"/>
                    </a:lnTo>
                    <a:lnTo>
                      <a:pt x="139700" y="287338"/>
                    </a:lnTo>
                    <a:lnTo>
                      <a:pt x="152400" y="287338"/>
                    </a:lnTo>
                    <a:lnTo>
                      <a:pt x="152400" y="312738"/>
                    </a:lnTo>
                    <a:lnTo>
                      <a:pt x="174625" y="312738"/>
                    </a:lnTo>
                    <a:lnTo>
                      <a:pt x="174625" y="342900"/>
                    </a:lnTo>
                    <a:lnTo>
                      <a:pt x="185737" y="342900"/>
                    </a:lnTo>
                    <a:lnTo>
                      <a:pt x="185737" y="357188"/>
                    </a:lnTo>
                    <a:lnTo>
                      <a:pt x="198437" y="357188"/>
                    </a:lnTo>
                    <a:lnTo>
                      <a:pt x="198437" y="374650"/>
                    </a:lnTo>
                    <a:lnTo>
                      <a:pt x="242887" y="374650"/>
                    </a:lnTo>
                    <a:lnTo>
                      <a:pt x="242887" y="404813"/>
                    </a:lnTo>
                    <a:lnTo>
                      <a:pt x="252412" y="404813"/>
                    </a:lnTo>
                    <a:lnTo>
                      <a:pt x="252412" y="387350"/>
                    </a:lnTo>
                    <a:lnTo>
                      <a:pt x="252412" y="463550"/>
                    </a:lnTo>
                    <a:lnTo>
                      <a:pt x="254000" y="463550"/>
                    </a:lnTo>
                    <a:lnTo>
                      <a:pt x="258762" y="458788"/>
                    </a:lnTo>
                    <a:lnTo>
                      <a:pt x="258762" y="493713"/>
                    </a:lnTo>
                    <a:lnTo>
                      <a:pt x="266700" y="493713"/>
                    </a:lnTo>
                    <a:lnTo>
                      <a:pt x="266700" y="508000"/>
                    </a:lnTo>
                    <a:lnTo>
                      <a:pt x="273050" y="508000"/>
                    </a:lnTo>
                    <a:lnTo>
                      <a:pt x="273050" y="528638"/>
                    </a:lnTo>
                    <a:lnTo>
                      <a:pt x="273050" y="530225"/>
                    </a:lnTo>
                    <a:lnTo>
                      <a:pt x="271462" y="531813"/>
                    </a:lnTo>
                    <a:lnTo>
                      <a:pt x="276225" y="544513"/>
                    </a:lnTo>
                    <a:lnTo>
                      <a:pt x="276225" y="558800"/>
                    </a:lnTo>
                    <a:lnTo>
                      <a:pt x="323850" y="558800"/>
                    </a:lnTo>
                    <a:lnTo>
                      <a:pt x="323850" y="581025"/>
                    </a:lnTo>
                    <a:lnTo>
                      <a:pt x="333375" y="581025"/>
                    </a:lnTo>
                    <a:lnTo>
                      <a:pt x="333375" y="598488"/>
                    </a:lnTo>
                    <a:lnTo>
                      <a:pt x="349250" y="598488"/>
                    </a:lnTo>
                    <a:lnTo>
                      <a:pt x="349250" y="617538"/>
                    </a:lnTo>
                    <a:lnTo>
                      <a:pt x="360362" y="617538"/>
                    </a:lnTo>
                    <a:lnTo>
                      <a:pt x="360362" y="650875"/>
                    </a:lnTo>
                    <a:lnTo>
                      <a:pt x="366712" y="650875"/>
                    </a:lnTo>
                    <a:lnTo>
                      <a:pt x="366712" y="679450"/>
                    </a:lnTo>
                    <a:lnTo>
                      <a:pt x="373062" y="682625"/>
                    </a:lnTo>
                    <a:lnTo>
                      <a:pt x="373062" y="741363"/>
                    </a:lnTo>
                    <a:lnTo>
                      <a:pt x="376237" y="738188"/>
                    </a:lnTo>
                    <a:lnTo>
                      <a:pt x="376237" y="774700"/>
                    </a:lnTo>
                    <a:lnTo>
                      <a:pt x="374650" y="771525"/>
                    </a:lnTo>
                    <a:lnTo>
                      <a:pt x="374650" y="806450"/>
                    </a:lnTo>
                    <a:lnTo>
                      <a:pt x="382587" y="806450"/>
                    </a:lnTo>
                    <a:lnTo>
                      <a:pt x="381000" y="841375"/>
                    </a:lnTo>
                    <a:lnTo>
                      <a:pt x="384175" y="844550"/>
                    </a:lnTo>
                    <a:lnTo>
                      <a:pt x="384175" y="863600"/>
                    </a:lnTo>
                    <a:lnTo>
                      <a:pt x="385762" y="863600"/>
                    </a:lnTo>
                    <a:lnTo>
                      <a:pt x="385762" y="919163"/>
                    </a:lnTo>
                    <a:lnTo>
                      <a:pt x="398462" y="919163"/>
                    </a:lnTo>
                    <a:lnTo>
                      <a:pt x="398462" y="933450"/>
                    </a:lnTo>
                    <a:lnTo>
                      <a:pt x="461962" y="933450"/>
                    </a:lnTo>
                    <a:lnTo>
                      <a:pt x="461962" y="952500"/>
                    </a:lnTo>
                    <a:lnTo>
                      <a:pt x="485775" y="952500"/>
                    </a:lnTo>
                    <a:lnTo>
                      <a:pt x="485775" y="969963"/>
                    </a:lnTo>
                    <a:lnTo>
                      <a:pt x="490537" y="969963"/>
                    </a:lnTo>
                    <a:lnTo>
                      <a:pt x="490537" y="996950"/>
                    </a:lnTo>
                    <a:lnTo>
                      <a:pt x="490537" y="1009650"/>
                    </a:lnTo>
                    <a:lnTo>
                      <a:pt x="496887" y="1012825"/>
                    </a:lnTo>
                    <a:lnTo>
                      <a:pt x="496887" y="1050925"/>
                    </a:lnTo>
                    <a:lnTo>
                      <a:pt x="501650" y="1050925"/>
                    </a:lnTo>
                    <a:lnTo>
                      <a:pt x="501650" y="1074738"/>
                    </a:lnTo>
                    <a:lnTo>
                      <a:pt x="511175" y="1074738"/>
                    </a:lnTo>
                    <a:lnTo>
                      <a:pt x="511175" y="1108075"/>
                    </a:lnTo>
                    <a:lnTo>
                      <a:pt x="523875" y="1108075"/>
                    </a:lnTo>
                    <a:lnTo>
                      <a:pt x="523875" y="1154113"/>
                    </a:lnTo>
                    <a:lnTo>
                      <a:pt x="576262" y="1154113"/>
                    </a:lnTo>
                    <a:lnTo>
                      <a:pt x="576262" y="1174750"/>
                    </a:lnTo>
                    <a:lnTo>
                      <a:pt x="612775" y="1174750"/>
                    </a:lnTo>
                    <a:lnTo>
                      <a:pt x="612775" y="1200150"/>
                    </a:lnTo>
                    <a:lnTo>
                      <a:pt x="617538" y="1204913"/>
                    </a:lnTo>
                    <a:lnTo>
                      <a:pt x="617538" y="1230313"/>
                    </a:lnTo>
                    <a:lnTo>
                      <a:pt x="635000" y="1230313"/>
                    </a:lnTo>
                    <a:lnTo>
                      <a:pt x="635000" y="1252538"/>
                    </a:lnTo>
                    <a:lnTo>
                      <a:pt x="644525" y="1252538"/>
                    </a:lnTo>
                    <a:lnTo>
                      <a:pt x="644525" y="1276350"/>
                    </a:lnTo>
                    <a:lnTo>
                      <a:pt x="673100" y="1276350"/>
                    </a:lnTo>
                  </a:path>
                </a:pathLst>
              </a:cu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 625">
                <a:extLst>
                  <a:ext uri="{FF2B5EF4-FFF2-40B4-BE49-F238E27FC236}">
                    <a16:creationId xmlns:a16="http://schemas.microsoft.com/office/drawing/2014/main" id="{8C144262-0A38-6B65-6983-2BF2C1B7B8E7}"/>
                  </a:ext>
                </a:extLst>
              </p:cNvPr>
              <p:cNvSpPr/>
              <p:nvPr/>
            </p:nvSpPr>
            <p:spPr>
              <a:xfrm>
                <a:off x="1676400" y="3175000"/>
                <a:ext cx="1550988" cy="781050"/>
              </a:xfrm>
              <a:custGeom>
                <a:avLst/>
                <a:gdLst>
                  <a:gd name="connsiteX0" fmla="*/ 1550988 w 1550988"/>
                  <a:gd name="connsiteY0" fmla="*/ 781050 h 781050"/>
                  <a:gd name="connsiteX1" fmla="*/ 1146175 w 1550988"/>
                  <a:gd name="connsiteY1" fmla="*/ 781050 h 781050"/>
                  <a:gd name="connsiteX2" fmla="*/ 1146175 w 1550988"/>
                  <a:gd name="connsiteY2" fmla="*/ 685800 h 781050"/>
                  <a:gd name="connsiteX3" fmla="*/ 815975 w 1550988"/>
                  <a:gd name="connsiteY3" fmla="*/ 685800 h 781050"/>
                  <a:gd name="connsiteX4" fmla="*/ 815975 w 1550988"/>
                  <a:gd name="connsiteY4" fmla="*/ 619125 h 781050"/>
                  <a:gd name="connsiteX5" fmla="*/ 395288 w 1550988"/>
                  <a:gd name="connsiteY5" fmla="*/ 619125 h 781050"/>
                  <a:gd name="connsiteX6" fmla="*/ 395288 w 1550988"/>
                  <a:gd name="connsiteY6" fmla="*/ 579438 h 781050"/>
                  <a:gd name="connsiteX7" fmla="*/ 384175 w 1550988"/>
                  <a:gd name="connsiteY7" fmla="*/ 579438 h 781050"/>
                  <a:gd name="connsiteX8" fmla="*/ 384175 w 1550988"/>
                  <a:gd name="connsiteY8" fmla="*/ 546100 h 781050"/>
                  <a:gd name="connsiteX9" fmla="*/ 382588 w 1550988"/>
                  <a:gd name="connsiteY9" fmla="*/ 542925 h 781050"/>
                  <a:gd name="connsiteX10" fmla="*/ 382588 w 1550988"/>
                  <a:gd name="connsiteY10" fmla="*/ 504825 h 781050"/>
                  <a:gd name="connsiteX11" fmla="*/ 355600 w 1550988"/>
                  <a:gd name="connsiteY11" fmla="*/ 504825 h 781050"/>
                  <a:gd name="connsiteX12" fmla="*/ 355600 w 1550988"/>
                  <a:gd name="connsiteY12" fmla="*/ 471488 h 781050"/>
                  <a:gd name="connsiteX13" fmla="*/ 284163 w 1550988"/>
                  <a:gd name="connsiteY13" fmla="*/ 471488 h 781050"/>
                  <a:gd name="connsiteX14" fmla="*/ 284163 w 1550988"/>
                  <a:gd name="connsiteY14" fmla="*/ 441325 h 781050"/>
                  <a:gd name="connsiteX15" fmla="*/ 227013 w 1550988"/>
                  <a:gd name="connsiteY15" fmla="*/ 441325 h 781050"/>
                  <a:gd name="connsiteX16" fmla="*/ 227013 w 1550988"/>
                  <a:gd name="connsiteY16" fmla="*/ 417513 h 781050"/>
                  <a:gd name="connsiteX17" fmla="*/ 219075 w 1550988"/>
                  <a:gd name="connsiteY17" fmla="*/ 417513 h 781050"/>
                  <a:gd name="connsiteX18" fmla="*/ 219075 w 1550988"/>
                  <a:gd name="connsiteY18" fmla="*/ 385763 h 781050"/>
                  <a:gd name="connsiteX19" fmla="*/ 212725 w 1550988"/>
                  <a:gd name="connsiteY19" fmla="*/ 385763 h 781050"/>
                  <a:gd name="connsiteX20" fmla="*/ 212725 w 1550988"/>
                  <a:gd name="connsiteY20" fmla="*/ 300038 h 781050"/>
                  <a:gd name="connsiteX21" fmla="*/ 201613 w 1550988"/>
                  <a:gd name="connsiteY21" fmla="*/ 300038 h 781050"/>
                  <a:gd name="connsiteX22" fmla="*/ 201613 w 1550988"/>
                  <a:gd name="connsiteY22" fmla="*/ 279400 h 781050"/>
                  <a:gd name="connsiteX23" fmla="*/ 193675 w 1550988"/>
                  <a:gd name="connsiteY23" fmla="*/ 279400 h 781050"/>
                  <a:gd name="connsiteX24" fmla="*/ 193675 w 1550988"/>
                  <a:gd name="connsiteY24" fmla="*/ 249238 h 781050"/>
                  <a:gd name="connsiteX25" fmla="*/ 171450 w 1550988"/>
                  <a:gd name="connsiteY25" fmla="*/ 249238 h 781050"/>
                  <a:gd name="connsiteX26" fmla="*/ 171450 w 1550988"/>
                  <a:gd name="connsiteY26" fmla="*/ 228600 h 781050"/>
                  <a:gd name="connsiteX27" fmla="*/ 158750 w 1550988"/>
                  <a:gd name="connsiteY27" fmla="*/ 228600 h 781050"/>
                  <a:gd name="connsiteX28" fmla="*/ 158750 w 1550988"/>
                  <a:gd name="connsiteY28" fmla="*/ 200025 h 781050"/>
                  <a:gd name="connsiteX29" fmla="*/ 107950 w 1550988"/>
                  <a:gd name="connsiteY29" fmla="*/ 200025 h 781050"/>
                  <a:gd name="connsiteX30" fmla="*/ 107950 w 1550988"/>
                  <a:gd name="connsiteY30" fmla="*/ 176213 h 781050"/>
                  <a:gd name="connsiteX31" fmla="*/ 60325 w 1550988"/>
                  <a:gd name="connsiteY31" fmla="*/ 176213 h 781050"/>
                  <a:gd name="connsiteX32" fmla="*/ 60325 w 1550988"/>
                  <a:gd name="connsiteY32" fmla="*/ 153988 h 781050"/>
                  <a:gd name="connsiteX33" fmla="*/ 30163 w 1550988"/>
                  <a:gd name="connsiteY33" fmla="*/ 153988 h 781050"/>
                  <a:gd name="connsiteX34" fmla="*/ 30163 w 1550988"/>
                  <a:gd name="connsiteY34" fmla="*/ 127000 h 781050"/>
                  <a:gd name="connsiteX35" fmla="*/ 15875 w 1550988"/>
                  <a:gd name="connsiteY35" fmla="*/ 127000 h 781050"/>
                  <a:gd name="connsiteX36" fmla="*/ 15875 w 1550988"/>
                  <a:gd name="connsiteY36" fmla="*/ 104775 h 781050"/>
                  <a:gd name="connsiteX37" fmla="*/ 12700 w 1550988"/>
                  <a:gd name="connsiteY37" fmla="*/ 104775 h 781050"/>
                  <a:gd name="connsiteX38" fmla="*/ 12700 w 1550988"/>
                  <a:gd name="connsiteY38" fmla="*/ 80963 h 781050"/>
                  <a:gd name="connsiteX39" fmla="*/ 7938 w 1550988"/>
                  <a:gd name="connsiteY39" fmla="*/ 80963 h 781050"/>
                  <a:gd name="connsiteX40" fmla="*/ 7938 w 1550988"/>
                  <a:gd name="connsiteY40" fmla="*/ 53975 h 781050"/>
                  <a:gd name="connsiteX41" fmla="*/ 3175 w 1550988"/>
                  <a:gd name="connsiteY41" fmla="*/ 53975 h 781050"/>
                  <a:gd name="connsiteX42" fmla="*/ 3175 w 1550988"/>
                  <a:gd name="connsiteY42" fmla="*/ 33338 h 781050"/>
                  <a:gd name="connsiteX43" fmla="*/ 0 w 1550988"/>
                  <a:gd name="connsiteY43" fmla="*/ 30163 h 781050"/>
                  <a:gd name="connsiteX44" fmla="*/ 0 w 1550988"/>
                  <a:gd name="connsiteY44" fmla="*/ 0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50988" h="781050">
                    <a:moveTo>
                      <a:pt x="1550988" y="781050"/>
                    </a:moveTo>
                    <a:lnTo>
                      <a:pt x="1146175" y="781050"/>
                    </a:lnTo>
                    <a:lnTo>
                      <a:pt x="1146175" y="685800"/>
                    </a:lnTo>
                    <a:lnTo>
                      <a:pt x="815975" y="685800"/>
                    </a:lnTo>
                    <a:lnTo>
                      <a:pt x="815975" y="619125"/>
                    </a:lnTo>
                    <a:lnTo>
                      <a:pt x="395288" y="619125"/>
                    </a:lnTo>
                    <a:lnTo>
                      <a:pt x="395288" y="579438"/>
                    </a:lnTo>
                    <a:lnTo>
                      <a:pt x="384175" y="579438"/>
                    </a:lnTo>
                    <a:lnTo>
                      <a:pt x="384175" y="546100"/>
                    </a:lnTo>
                    <a:lnTo>
                      <a:pt x="382588" y="542925"/>
                    </a:lnTo>
                    <a:lnTo>
                      <a:pt x="382588" y="504825"/>
                    </a:lnTo>
                    <a:lnTo>
                      <a:pt x="355600" y="504825"/>
                    </a:lnTo>
                    <a:lnTo>
                      <a:pt x="355600" y="471488"/>
                    </a:lnTo>
                    <a:lnTo>
                      <a:pt x="284163" y="471488"/>
                    </a:lnTo>
                    <a:lnTo>
                      <a:pt x="284163" y="441325"/>
                    </a:lnTo>
                    <a:lnTo>
                      <a:pt x="227013" y="441325"/>
                    </a:lnTo>
                    <a:lnTo>
                      <a:pt x="227013" y="417513"/>
                    </a:lnTo>
                    <a:lnTo>
                      <a:pt x="219075" y="417513"/>
                    </a:lnTo>
                    <a:lnTo>
                      <a:pt x="219075" y="385763"/>
                    </a:lnTo>
                    <a:lnTo>
                      <a:pt x="212725" y="385763"/>
                    </a:lnTo>
                    <a:lnTo>
                      <a:pt x="212725" y="300038"/>
                    </a:lnTo>
                    <a:lnTo>
                      <a:pt x="201613" y="300038"/>
                    </a:lnTo>
                    <a:lnTo>
                      <a:pt x="201613" y="279400"/>
                    </a:lnTo>
                    <a:lnTo>
                      <a:pt x="193675" y="279400"/>
                    </a:lnTo>
                    <a:lnTo>
                      <a:pt x="193675" y="249238"/>
                    </a:lnTo>
                    <a:lnTo>
                      <a:pt x="171450" y="249238"/>
                    </a:lnTo>
                    <a:lnTo>
                      <a:pt x="171450" y="228600"/>
                    </a:lnTo>
                    <a:lnTo>
                      <a:pt x="158750" y="228600"/>
                    </a:lnTo>
                    <a:lnTo>
                      <a:pt x="158750" y="200025"/>
                    </a:lnTo>
                    <a:lnTo>
                      <a:pt x="107950" y="200025"/>
                    </a:lnTo>
                    <a:lnTo>
                      <a:pt x="107950" y="176213"/>
                    </a:lnTo>
                    <a:lnTo>
                      <a:pt x="60325" y="176213"/>
                    </a:lnTo>
                    <a:lnTo>
                      <a:pt x="60325" y="153988"/>
                    </a:lnTo>
                    <a:lnTo>
                      <a:pt x="30163" y="153988"/>
                    </a:lnTo>
                    <a:lnTo>
                      <a:pt x="30163" y="127000"/>
                    </a:lnTo>
                    <a:lnTo>
                      <a:pt x="15875" y="127000"/>
                    </a:lnTo>
                    <a:lnTo>
                      <a:pt x="15875" y="104775"/>
                    </a:lnTo>
                    <a:lnTo>
                      <a:pt x="12700" y="104775"/>
                    </a:lnTo>
                    <a:lnTo>
                      <a:pt x="12700" y="80963"/>
                    </a:lnTo>
                    <a:lnTo>
                      <a:pt x="7938" y="80963"/>
                    </a:lnTo>
                    <a:lnTo>
                      <a:pt x="7938" y="53975"/>
                    </a:lnTo>
                    <a:lnTo>
                      <a:pt x="3175" y="53975"/>
                    </a:lnTo>
                    <a:lnTo>
                      <a:pt x="3175" y="33338"/>
                    </a:lnTo>
                    <a:lnTo>
                      <a:pt x="0" y="30163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582" name="Straight Connector 581">
              <a:extLst>
                <a:ext uri="{FF2B5EF4-FFF2-40B4-BE49-F238E27FC236}">
                  <a16:creationId xmlns:a16="http://schemas.microsoft.com/office/drawing/2014/main" id="{ED29BF22-71F5-EF7D-17A1-7ECFBDE1ED86}"/>
                </a:ext>
              </a:extLst>
            </p:cNvPr>
            <p:cNvCxnSpPr/>
            <p:nvPr/>
          </p:nvCxnSpPr>
          <p:spPr>
            <a:xfrm>
              <a:off x="1103312" y="1912937"/>
              <a:ext cx="0" cy="34925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83" name="Straight Connector 582">
              <a:extLst>
                <a:ext uri="{FF2B5EF4-FFF2-40B4-BE49-F238E27FC236}">
                  <a16:creationId xmlns:a16="http://schemas.microsoft.com/office/drawing/2014/main" id="{52B5E18F-0C93-E46F-DC7A-2FA435CFE0B3}"/>
                </a:ext>
              </a:extLst>
            </p:cNvPr>
            <p:cNvCxnSpPr/>
            <p:nvPr/>
          </p:nvCxnSpPr>
          <p:spPr>
            <a:xfrm flipH="1">
              <a:off x="1086695" y="1935486"/>
              <a:ext cx="36410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84" name="Straight Connector 583">
              <a:extLst>
                <a:ext uri="{FF2B5EF4-FFF2-40B4-BE49-F238E27FC236}">
                  <a16:creationId xmlns:a16="http://schemas.microsoft.com/office/drawing/2014/main" id="{9697F6D3-5E67-12A3-EAFD-23E7AE6302F2}"/>
                </a:ext>
              </a:extLst>
            </p:cNvPr>
            <p:cNvCxnSpPr/>
            <p:nvPr/>
          </p:nvCxnSpPr>
          <p:spPr>
            <a:xfrm flipH="1">
              <a:off x="1091459" y="1992310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85" name="Straight Connector 584">
              <a:extLst>
                <a:ext uri="{FF2B5EF4-FFF2-40B4-BE49-F238E27FC236}">
                  <a16:creationId xmlns:a16="http://schemas.microsoft.com/office/drawing/2014/main" id="{F35D7FE9-3058-5B35-EE01-CCA98037C642}"/>
                </a:ext>
              </a:extLst>
            </p:cNvPr>
            <p:cNvCxnSpPr/>
            <p:nvPr/>
          </p:nvCxnSpPr>
          <p:spPr>
            <a:xfrm>
              <a:off x="1217094" y="2259686"/>
              <a:ext cx="0" cy="34925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86" name="Straight Connector 585">
              <a:extLst>
                <a:ext uri="{FF2B5EF4-FFF2-40B4-BE49-F238E27FC236}">
                  <a16:creationId xmlns:a16="http://schemas.microsoft.com/office/drawing/2014/main" id="{3F2B8EF6-1B71-9AE4-529C-AE5F347249C7}"/>
                </a:ext>
              </a:extLst>
            </p:cNvPr>
            <p:cNvCxnSpPr/>
            <p:nvPr/>
          </p:nvCxnSpPr>
          <p:spPr>
            <a:xfrm>
              <a:off x="1188699" y="2223173"/>
              <a:ext cx="0" cy="34925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87" name="Straight Connector 586">
              <a:extLst>
                <a:ext uri="{FF2B5EF4-FFF2-40B4-BE49-F238E27FC236}">
                  <a16:creationId xmlns:a16="http://schemas.microsoft.com/office/drawing/2014/main" id="{8A262E70-9394-9E69-88F2-9B04E3896520}"/>
                </a:ext>
              </a:extLst>
            </p:cNvPr>
            <p:cNvCxnSpPr/>
            <p:nvPr/>
          </p:nvCxnSpPr>
          <p:spPr>
            <a:xfrm flipH="1">
              <a:off x="1098287" y="2052633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88" name="Straight Connector 587">
              <a:extLst>
                <a:ext uri="{FF2B5EF4-FFF2-40B4-BE49-F238E27FC236}">
                  <a16:creationId xmlns:a16="http://schemas.microsoft.com/office/drawing/2014/main" id="{29D0DE4C-05FD-D45F-2E8A-59C01856160F}"/>
                </a:ext>
              </a:extLst>
            </p:cNvPr>
            <p:cNvCxnSpPr/>
            <p:nvPr/>
          </p:nvCxnSpPr>
          <p:spPr>
            <a:xfrm flipH="1">
              <a:off x="1102651" y="2019297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89" name="Straight Connector 588">
              <a:extLst>
                <a:ext uri="{FF2B5EF4-FFF2-40B4-BE49-F238E27FC236}">
                  <a16:creationId xmlns:a16="http://schemas.microsoft.com/office/drawing/2014/main" id="{1A71CFF6-9F05-A9E3-1A94-5902DC78D06F}"/>
                </a:ext>
              </a:extLst>
            </p:cNvPr>
            <p:cNvCxnSpPr/>
            <p:nvPr/>
          </p:nvCxnSpPr>
          <p:spPr>
            <a:xfrm flipH="1">
              <a:off x="1106886" y="2108198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90" name="Straight Connector 589">
              <a:extLst>
                <a:ext uri="{FF2B5EF4-FFF2-40B4-BE49-F238E27FC236}">
                  <a16:creationId xmlns:a16="http://schemas.microsoft.com/office/drawing/2014/main" id="{F01B4B71-F39F-4CF5-3AB5-E8DAED225F81}"/>
                </a:ext>
              </a:extLst>
            </p:cNvPr>
            <p:cNvCxnSpPr/>
            <p:nvPr/>
          </p:nvCxnSpPr>
          <p:spPr>
            <a:xfrm flipH="1">
              <a:off x="1127339" y="2187573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91" name="Straight Connector 590">
              <a:extLst>
                <a:ext uri="{FF2B5EF4-FFF2-40B4-BE49-F238E27FC236}">
                  <a16:creationId xmlns:a16="http://schemas.microsoft.com/office/drawing/2014/main" id="{66B53E0E-D48C-932F-6B44-B024C2795780}"/>
                </a:ext>
              </a:extLst>
            </p:cNvPr>
            <p:cNvCxnSpPr/>
            <p:nvPr/>
          </p:nvCxnSpPr>
          <p:spPr>
            <a:xfrm flipH="1">
              <a:off x="1168246" y="2244723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92" name="Straight Connector 591">
              <a:extLst>
                <a:ext uri="{FF2B5EF4-FFF2-40B4-BE49-F238E27FC236}">
                  <a16:creationId xmlns:a16="http://schemas.microsoft.com/office/drawing/2014/main" id="{CDC12C53-687F-6C95-412E-6480D819FAA8}"/>
                </a:ext>
              </a:extLst>
            </p:cNvPr>
            <p:cNvCxnSpPr/>
            <p:nvPr/>
          </p:nvCxnSpPr>
          <p:spPr>
            <a:xfrm flipH="1">
              <a:off x="1209154" y="2295523"/>
              <a:ext cx="70371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93" name="Straight Connector 592">
              <a:extLst>
                <a:ext uri="{FF2B5EF4-FFF2-40B4-BE49-F238E27FC236}">
                  <a16:creationId xmlns:a16="http://schemas.microsoft.com/office/drawing/2014/main" id="{3C26ED8E-80B8-2DF9-6578-E0AC28CE46E5}"/>
                </a:ext>
              </a:extLst>
            </p:cNvPr>
            <p:cNvCxnSpPr/>
            <p:nvPr/>
          </p:nvCxnSpPr>
          <p:spPr>
            <a:xfrm flipH="1">
              <a:off x="1241562" y="2378074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94" name="Straight Connector 593">
              <a:extLst>
                <a:ext uri="{FF2B5EF4-FFF2-40B4-BE49-F238E27FC236}">
                  <a16:creationId xmlns:a16="http://schemas.microsoft.com/office/drawing/2014/main" id="{11208BCA-52EA-607E-9A39-A59E60CD3BF5}"/>
                </a:ext>
              </a:extLst>
            </p:cNvPr>
            <p:cNvCxnSpPr/>
            <p:nvPr/>
          </p:nvCxnSpPr>
          <p:spPr>
            <a:xfrm flipH="1">
              <a:off x="1244339" y="2397557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95" name="Straight Connector 594">
              <a:extLst>
                <a:ext uri="{FF2B5EF4-FFF2-40B4-BE49-F238E27FC236}">
                  <a16:creationId xmlns:a16="http://schemas.microsoft.com/office/drawing/2014/main" id="{6E638614-69D9-39BA-B1C9-30C46213B07D}"/>
                </a:ext>
              </a:extLst>
            </p:cNvPr>
            <p:cNvCxnSpPr/>
            <p:nvPr/>
          </p:nvCxnSpPr>
          <p:spPr>
            <a:xfrm flipH="1">
              <a:off x="1255895" y="2465081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96" name="Straight Connector 595">
              <a:extLst>
                <a:ext uri="{FF2B5EF4-FFF2-40B4-BE49-F238E27FC236}">
                  <a16:creationId xmlns:a16="http://schemas.microsoft.com/office/drawing/2014/main" id="{900FB10E-2203-E815-6C2C-8425C35E9AFA}"/>
                </a:ext>
              </a:extLst>
            </p:cNvPr>
            <p:cNvCxnSpPr/>
            <p:nvPr/>
          </p:nvCxnSpPr>
          <p:spPr>
            <a:xfrm flipH="1">
              <a:off x="1349940" y="2659495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97" name="Straight Connector 596">
              <a:extLst>
                <a:ext uri="{FF2B5EF4-FFF2-40B4-BE49-F238E27FC236}">
                  <a16:creationId xmlns:a16="http://schemas.microsoft.com/office/drawing/2014/main" id="{54CFF89B-D6BA-EBC1-AE83-B56AF998511A}"/>
                </a:ext>
              </a:extLst>
            </p:cNvPr>
            <p:cNvCxnSpPr/>
            <p:nvPr/>
          </p:nvCxnSpPr>
          <p:spPr>
            <a:xfrm flipH="1">
              <a:off x="1347791" y="2572183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98" name="Straight Connector 597">
              <a:extLst>
                <a:ext uri="{FF2B5EF4-FFF2-40B4-BE49-F238E27FC236}">
                  <a16:creationId xmlns:a16="http://schemas.microsoft.com/office/drawing/2014/main" id="{E7854609-8954-6795-C03E-DF5DB1121157}"/>
                </a:ext>
              </a:extLst>
            </p:cNvPr>
            <p:cNvCxnSpPr/>
            <p:nvPr/>
          </p:nvCxnSpPr>
          <p:spPr>
            <a:xfrm flipH="1">
              <a:off x="1464137" y="2856830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599" name="Straight Connector 598">
              <a:extLst>
                <a:ext uri="{FF2B5EF4-FFF2-40B4-BE49-F238E27FC236}">
                  <a16:creationId xmlns:a16="http://schemas.microsoft.com/office/drawing/2014/main" id="{41C8D560-93DC-9ADA-A83A-8148F420C477}"/>
                </a:ext>
              </a:extLst>
            </p:cNvPr>
            <p:cNvCxnSpPr/>
            <p:nvPr/>
          </p:nvCxnSpPr>
          <p:spPr>
            <a:xfrm>
              <a:off x="1279525" y="2447888"/>
              <a:ext cx="0" cy="34925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00" name="Straight Connector 599">
              <a:extLst>
                <a:ext uri="{FF2B5EF4-FFF2-40B4-BE49-F238E27FC236}">
                  <a16:creationId xmlns:a16="http://schemas.microsoft.com/office/drawing/2014/main" id="{CCB112AE-7ACC-874B-4E35-A75203A656C8}"/>
                </a:ext>
              </a:extLst>
            </p:cNvPr>
            <p:cNvCxnSpPr/>
            <p:nvPr/>
          </p:nvCxnSpPr>
          <p:spPr>
            <a:xfrm>
              <a:off x="1405215" y="2821851"/>
              <a:ext cx="0" cy="34925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01" name="Straight Connector 600">
              <a:extLst>
                <a:ext uri="{FF2B5EF4-FFF2-40B4-BE49-F238E27FC236}">
                  <a16:creationId xmlns:a16="http://schemas.microsoft.com/office/drawing/2014/main" id="{9A6E116F-6290-635E-5980-B11B6225B31F}"/>
                </a:ext>
              </a:extLst>
            </p:cNvPr>
            <p:cNvCxnSpPr/>
            <p:nvPr/>
          </p:nvCxnSpPr>
          <p:spPr>
            <a:xfrm>
              <a:off x="1441728" y="2819831"/>
              <a:ext cx="0" cy="34925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02" name="Straight Connector 601">
              <a:extLst>
                <a:ext uri="{FF2B5EF4-FFF2-40B4-BE49-F238E27FC236}">
                  <a16:creationId xmlns:a16="http://schemas.microsoft.com/office/drawing/2014/main" id="{0DAE81E7-A474-9126-941F-7B7906A60698}"/>
                </a:ext>
              </a:extLst>
            </p:cNvPr>
            <p:cNvCxnSpPr/>
            <p:nvPr/>
          </p:nvCxnSpPr>
          <p:spPr>
            <a:xfrm>
              <a:off x="1529043" y="3042867"/>
              <a:ext cx="0" cy="34925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03" name="Straight Connector 602">
              <a:extLst>
                <a:ext uri="{FF2B5EF4-FFF2-40B4-BE49-F238E27FC236}">
                  <a16:creationId xmlns:a16="http://schemas.microsoft.com/office/drawing/2014/main" id="{6E84AF49-0454-6CF3-EE95-1470B5C5AF1C}"/>
                </a:ext>
              </a:extLst>
            </p:cNvPr>
            <p:cNvCxnSpPr/>
            <p:nvPr/>
          </p:nvCxnSpPr>
          <p:spPr>
            <a:xfrm>
              <a:off x="1484590" y="2839367"/>
              <a:ext cx="0" cy="34925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04" name="Straight Connector 603">
              <a:extLst>
                <a:ext uri="{FF2B5EF4-FFF2-40B4-BE49-F238E27FC236}">
                  <a16:creationId xmlns:a16="http://schemas.microsoft.com/office/drawing/2014/main" id="{BABD4A82-9BA6-8B01-109A-06AE089D513F}"/>
                </a:ext>
              </a:extLst>
            </p:cNvPr>
            <p:cNvCxnSpPr/>
            <p:nvPr/>
          </p:nvCxnSpPr>
          <p:spPr>
            <a:xfrm flipH="1">
              <a:off x="1384761" y="2839367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05" name="Straight Connector 604">
              <a:extLst>
                <a:ext uri="{FF2B5EF4-FFF2-40B4-BE49-F238E27FC236}">
                  <a16:creationId xmlns:a16="http://schemas.microsoft.com/office/drawing/2014/main" id="{992D4277-2895-7947-007F-DE983B1C81D0}"/>
                </a:ext>
              </a:extLst>
            </p:cNvPr>
            <p:cNvCxnSpPr/>
            <p:nvPr/>
          </p:nvCxnSpPr>
          <p:spPr>
            <a:xfrm flipH="1">
              <a:off x="1479826" y="2950831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06" name="Straight Connector 605">
              <a:extLst>
                <a:ext uri="{FF2B5EF4-FFF2-40B4-BE49-F238E27FC236}">
                  <a16:creationId xmlns:a16="http://schemas.microsoft.com/office/drawing/2014/main" id="{447C0FD4-5CBA-8582-CCA5-32E8445CDA72}"/>
                </a:ext>
              </a:extLst>
            </p:cNvPr>
            <p:cNvCxnSpPr/>
            <p:nvPr/>
          </p:nvCxnSpPr>
          <p:spPr>
            <a:xfrm flipH="1">
              <a:off x="1488136" y="2978224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07" name="Straight Connector 606">
              <a:extLst>
                <a:ext uri="{FF2B5EF4-FFF2-40B4-BE49-F238E27FC236}">
                  <a16:creationId xmlns:a16="http://schemas.microsoft.com/office/drawing/2014/main" id="{5D4956C8-1E0E-70A6-37E4-F739D49042C1}"/>
                </a:ext>
              </a:extLst>
            </p:cNvPr>
            <p:cNvCxnSpPr/>
            <p:nvPr/>
          </p:nvCxnSpPr>
          <p:spPr>
            <a:xfrm flipH="1">
              <a:off x="1494579" y="2996860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08" name="Straight Connector 607">
              <a:extLst>
                <a:ext uri="{FF2B5EF4-FFF2-40B4-BE49-F238E27FC236}">
                  <a16:creationId xmlns:a16="http://schemas.microsoft.com/office/drawing/2014/main" id="{0029E4AE-4333-C6BE-5270-A576233EE860}"/>
                </a:ext>
              </a:extLst>
            </p:cNvPr>
            <p:cNvCxnSpPr/>
            <p:nvPr/>
          </p:nvCxnSpPr>
          <p:spPr>
            <a:xfrm flipH="1">
              <a:off x="1507577" y="3058410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09" name="Straight Connector 608">
              <a:extLst>
                <a:ext uri="{FF2B5EF4-FFF2-40B4-BE49-F238E27FC236}">
                  <a16:creationId xmlns:a16="http://schemas.microsoft.com/office/drawing/2014/main" id="{1CC9D1BA-DD21-9750-2B7C-93A2E964370B}"/>
                </a:ext>
              </a:extLst>
            </p:cNvPr>
            <p:cNvCxnSpPr/>
            <p:nvPr/>
          </p:nvCxnSpPr>
          <p:spPr>
            <a:xfrm flipH="1">
              <a:off x="1559708" y="3059665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10" name="Straight Connector 609">
              <a:extLst>
                <a:ext uri="{FF2B5EF4-FFF2-40B4-BE49-F238E27FC236}">
                  <a16:creationId xmlns:a16="http://schemas.microsoft.com/office/drawing/2014/main" id="{F6BCF2AE-AAB3-F48F-0977-AFDC768E1E3B}"/>
                </a:ext>
              </a:extLst>
            </p:cNvPr>
            <p:cNvCxnSpPr/>
            <p:nvPr/>
          </p:nvCxnSpPr>
          <p:spPr>
            <a:xfrm flipH="1">
              <a:off x="1868519" y="3503931"/>
              <a:ext cx="40907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11" name="Straight Connector 610">
              <a:extLst>
                <a:ext uri="{FF2B5EF4-FFF2-40B4-BE49-F238E27FC236}">
                  <a16:creationId xmlns:a16="http://schemas.microsoft.com/office/drawing/2014/main" id="{024E2807-1C81-A822-D2A4-46154140F07E}"/>
                </a:ext>
              </a:extLst>
            </p:cNvPr>
            <p:cNvCxnSpPr/>
            <p:nvPr/>
          </p:nvCxnSpPr>
          <p:spPr>
            <a:xfrm>
              <a:off x="1566335" y="304286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12" name="Straight Connector 611">
              <a:extLst>
                <a:ext uri="{FF2B5EF4-FFF2-40B4-BE49-F238E27FC236}">
                  <a16:creationId xmlns:a16="http://schemas.microsoft.com/office/drawing/2014/main" id="{1D49DF11-854E-DA7A-274B-A65008D77E2A}"/>
                </a:ext>
              </a:extLst>
            </p:cNvPr>
            <p:cNvCxnSpPr/>
            <p:nvPr/>
          </p:nvCxnSpPr>
          <p:spPr>
            <a:xfrm>
              <a:off x="1580161" y="304286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13" name="Straight Connector 612">
              <a:extLst>
                <a:ext uri="{FF2B5EF4-FFF2-40B4-BE49-F238E27FC236}">
                  <a16:creationId xmlns:a16="http://schemas.microsoft.com/office/drawing/2014/main" id="{50EC3EE2-0D57-6072-9EE7-06FEF1A83F95}"/>
                </a:ext>
              </a:extLst>
            </p:cNvPr>
            <p:cNvCxnSpPr/>
            <p:nvPr/>
          </p:nvCxnSpPr>
          <p:spPr>
            <a:xfrm>
              <a:off x="1586419" y="306624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14" name="Straight Connector 613">
              <a:extLst>
                <a:ext uri="{FF2B5EF4-FFF2-40B4-BE49-F238E27FC236}">
                  <a16:creationId xmlns:a16="http://schemas.microsoft.com/office/drawing/2014/main" id="{2B9A5BB6-9546-355F-8432-DE2EFC1AD54F}"/>
                </a:ext>
              </a:extLst>
            </p:cNvPr>
            <p:cNvCxnSpPr/>
            <p:nvPr/>
          </p:nvCxnSpPr>
          <p:spPr>
            <a:xfrm>
              <a:off x="1762631" y="332926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15" name="Straight Connector 614">
              <a:extLst>
                <a:ext uri="{FF2B5EF4-FFF2-40B4-BE49-F238E27FC236}">
                  <a16:creationId xmlns:a16="http://schemas.microsoft.com/office/drawing/2014/main" id="{D0285FD0-AB46-D821-FE7B-513146365DF8}"/>
                </a:ext>
              </a:extLst>
            </p:cNvPr>
            <p:cNvCxnSpPr/>
            <p:nvPr/>
          </p:nvCxnSpPr>
          <p:spPr>
            <a:xfrm>
              <a:off x="1906757" y="359707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16" name="Straight Connector 615">
              <a:extLst>
                <a:ext uri="{FF2B5EF4-FFF2-40B4-BE49-F238E27FC236}">
                  <a16:creationId xmlns:a16="http://schemas.microsoft.com/office/drawing/2014/main" id="{A25CDA1F-6B34-042F-198A-06FBBAB5B1E9}"/>
                </a:ext>
              </a:extLst>
            </p:cNvPr>
            <p:cNvCxnSpPr/>
            <p:nvPr/>
          </p:nvCxnSpPr>
          <p:spPr>
            <a:xfrm>
              <a:off x="1992482" y="362060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17" name="Straight Connector 616">
              <a:extLst>
                <a:ext uri="{FF2B5EF4-FFF2-40B4-BE49-F238E27FC236}">
                  <a16:creationId xmlns:a16="http://schemas.microsoft.com/office/drawing/2014/main" id="{F6BA704D-F0FD-601A-1C93-F69B07CFF67C}"/>
                </a:ext>
              </a:extLst>
            </p:cNvPr>
            <p:cNvCxnSpPr/>
            <p:nvPr/>
          </p:nvCxnSpPr>
          <p:spPr>
            <a:xfrm>
              <a:off x="2145048" y="377123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18" name="Straight Connector 617">
              <a:extLst>
                <a:ext uri="{FF2B5EF4-FFF2-40B4-BE49-F238E27FC236}">
                  <a16:creationId xmlns:a16="http://schemas.microsoft.com/office/drawing/2014/main" id="{648C8F9B-68A6-5BA8-BB7C-ECDCA579580C}"/>
                </a:ext>
              </a:extLst>
            </p:cNvPr>
            <p:cNvCxnSpPr/>
            <p:nvPr/>
          </p:nvCxnSpPr>
          <p:spPr>
            <a:xfrm>
              <a:off x="2259853" y="377123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19" name="Straight Connector 618">
              <a:extLst>
                <a:ext uri="{FF2B5EF4-FFF2-40B4-BE49-F238E27FC236}">
                  <a16:creationId xmlns:a16="http://schemas.microsoft.com/office/drawing/2014/main" id="{196A8F67-8899-440B-1645-56BB6F141588}"/>
                </a:ext>
              </a:extLst>
            </p:cNvPr>
            <p:cNvCxnSpPr/>
            <p:nvPr/>
          </p:nvCxnSpPr>
          <p:spPr>
            <a:xfrm>
              <a:off x="2032566" y="366020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20" name="Straight Connector 619">
              <a:extLst>
                <a:ext uri="{FF2B5EF4-FFF2-40B4-BE49-F238E27FC236}">
                  <a16:creationId xmlns:a16="http://schemas.microsoft.com/office/drawing/2014/main" id="{9B3C8DCD-5E49-0A86-5138-C133A189C915}"/>
                </a:ext>
              </a:extLst>
            </p:cNvPr>
            <p:cNvCxnSpPr/>
            <p:nvPr/>
          </p:nvCxnSpPr>
          <p:spPr>
            <a:xfrm>
              <a:off x="2072790" y="377141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21" name="Straight Connector 620">
              <a:extLst>
                <a:ext uri="{FF2B5EF4-FFF2-40B4-BE49-F238E27FC236}">
                  <a16:creationId xmlns:a16="http://schemas.microsoft.com/office/drawing/2014/main" id="{258D391C-1CBD-E275-F583-B839FF7201A0}"/>
                </a:ext>
              </a:extLst>
            </p:cNvPr>
            <p:cNvCxnSpPr/>
            <p:nvPr/>
          </p:nvCxnSpPr>
          <p:spPr>
            <a:xfrm>
              <a:off x="2634765" y="3839676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22" name="Straight Connector 621">
              <a:extLst>
                <a:ext uri="{FF2B5EF4-FFF2-40B4-BE49-F238E27FC236}">
                  <a16:creationId xmlns:a16="http://schemas.microsoft.com/office/drawing/2014/main" id="{788B506F-EAD3-7E57-16D2-1C1FAFEB73A3}"/>
                </a:ext>
              </a:extLst>
            </p:cNvPr>
            <p:cNvCxnSpPr/>
            <p:nvPr/>
          </p:nvCxnSpPr>
          <p:spPr>
            <a:xfrm>
              <a:off x="3207852" y="393910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23" name="Straight Connector 622">
              <a:extLst>
                <a:ext uri="{FF2B5EF4-FFF2-40B4-BE49-F238E27FC236}">
                  <a16:creationId xmlns:a16="http://schemas.microsoft.com/office/drawing/2014/main" id="{E17F9227-9CBE-1BA9-15EA-CFBEF1EEFA08}"/>
                </a:ext>
              </a:extLst>
            </p:cNvPr>
            <p:cNvCxnSpPr/>
            <p:nvPr/>
          </p:nvCxnSpPr>
          <p:spPr>
            <a:xfrm flipH="1">
              <a:off x="1882473" y="3613701"/>
              <a:ext cx="36481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624" name="Straight Connector 623">
              <a:extLst>
                <a:ext uri="{FF2B5EF4-FFF2-40B4-BE49-F238E27FC236}">
                  <a16:creationId xmlns:a16="http://schemas.microsoft.com/office/drawing/2014/main" id="{3C2CE89B-4F76-A8CF-20B8-DDF73ECCFD87}"/>
                </a:ext>
              </a:extLst>
            </p:cNvPr>
            <p:cNvCxnSpPr/>
            <p:nvPr/>
          </p:nvCxnSpPr>
          <p:spPr>
            <a:xfrm flipH="1">
              <a:off x="2048827" y="3791213"/>
              <a:ext cx="36481" cy="0"/>
            </a:xfrm>
            <a:prstGeom prst="line">
              <a:avLst/>
            </a:prstGeom>
            <a:noFill/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</p:grpSp>
      <p:sp>
        <p:nvSpPr>
          <p:cNvPr id="627" name="TextBox 626">
            <a:extLst>
              <a:ext uri="{FF2B5EF4-FFF2-40B4-BE49-F238E27FC236}">
                <a16:creationId xmlns:a16="http://schemas.microsoft.com/office/drawing/2014/main" id="{D0D8DA4A-6D0C-D67C-DE80-DC069FE56D12}"/>
              </a:ext>
            </a:extLst>
          </p:cNvPr>
          <p:cNvSpPr txBox="1"/>
          <p:nvPr/>
        </p:nvSpPr>
        <p:spPr>
          <a:xfrm>
            <a:off x="7206704" y="1132533"/>
            <a:ext cx="1595309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Median OS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21.9 mo vs 17.4 mo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HR = 0.66; </a:t>
            </a:r>
            <a:r>
              <a:rPr lang="en-US" sz="1200" b="1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= .005 </a:t>
            </a:r>
            <a:endParaRPr lang="en-US" sz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8" name="TextBox 627">
            <a:extLst>
              <a:ext uri="{FF2B5EF4-FFF2-40B4-BE49-F238E27FC236}">
                <a16:creationId xmlns:a16="http://schemas.microsoft.com/office/drawing/2014/main" id="{C621157A-3F06-F145-FDDE-C5DF2A69238B}"/>
              </a:ext>
            </a:extLst>
          </p:cNvPr>
          <p:cNvSpPr txBox="1"/>
          <p:nvPr/>
        </p:nvSpPr>
        <p:spPr>
          <a:xfrm>
            <a:off x="7836787" y="3086422"/>
            <a:ext cx="795411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△ 4.5 mo</a:t>
            </a:r>
          </a:p>
        </p:txBody>
      </p:sp>
      <p:sp>
        <p:nvSpPr>
          <p:cNvPr id="629" name="TextBox 628">
            <a:extLst>
              <a:ext uri="{FF2B5EF4-FFF2-40B4-BE49-F238E27FC236}">
                <a16:creationId xmlns:a16="http://schemas.microsoft.com/office/drawing/2014/main" id="{13094624-2A74-BBA8-1F3E-3145DDFD3193}"/>
              </a:ext>
            </a:extLst>
          </p:cNvPr>
          <p:cNvSpPr txBox="1"/>
          <p:nvPr/>
        </p:nvSpPr>
        <p:spPr>
          <a:xfrm>
            <a:off x="2579102" y="1132533"/>
            <a:ext cx="1544012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Median PFS</a:t>
            </a:r>
            <a:br>
              <a:rPr lang="en-US" sz="12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200" b="1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7.8 mo vs 5.6 mo </a:t>
            </a:r>
            <a:br>
              <a:rPr lang="en-US" sz="1200" b="1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HR = 0.54; </a:t>
            </a:r>
            <a:r>
              <a:rPr lang="en-US" sz="1200" b="1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&lt; .001</a:t>
            </a:r>
          </a:p>
        </p:txBody>
      </p:sp>
      <p:sp>
        <p:nvSpPr>
          <p:cNvPr id="630" name="TextBox 629">
            <a:extLst>
              <a:ext uri="{FF2B5EF4-FFF2-40B4-BE49-F238E27FC236}">
                <a16:creationId xmlns:a16="http://schemas.microsoft.com/office/drawing/2014/main" id="{84B8894E-4C99-929C-7343-BBE232C3088E}"/>
              </a:ext>
            </a:extLst>
          </p:cNvPr>
          <p:cNvSpPr txBox="1"/>
          <p:nvPr/>
        </p:nvSpPr>
        <p:spPr>
          <a:xfrm>
            <a:off x="2649116" y="2515345"/>
            <a:ext cx="795411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△ 2.2 mo</a:t>
            </a:r>
          </a:p>
        </p:txBody>
      </p:sp>
      <p:cxnSp>
        <p:nvCxnSpPr>
          <p:cNvPr id="631" name="Straight Connector 630">
            <a:extLst>
              <a:ext uri="{FF2B5EF4-FFF2-40B4-BE49-F238E27FC236}">
                <a16:creationId xmlns:a16="http://schemas.microsoft.com/office/drawing/2014/main" id="{6A743357-6EB5-A881-445E-D79FB12B82D1}"/>
              </a:ext>
            </a:extLst>
          </p:cNvPr>
          <p:cNvCxnSpPr/>
          <p:nvPr/>
        </p:nvCxnSpPr>
        <p:spPr>
          <a:xfrm>
            <a:off x="1017870" y="2358361"/>
            <a:ext cx="3262491" cy="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32" name="Straight Connector 631">
            <a:extLst>
              <a:ext uri="{FF2B5EF4-FFF2-40B4-BE49-F238E27FC236}">
                <a16:creationId xmlns:a16="http://schemas.microsoft.com/office/drawing/2014/main" id="{6863F877-5777-04FA-B8E3-02FACFDC5232}"/>
              </a:ext>
            </a:extLst>
          </p:cNvPr>
          <p:cNvCxnSpPr>
            <a:cxnSpLocks/>
          </p:cNvCxnSpPr>
          <p:nvPr/>
        </p:nvCxnSpPr>
        <p:spPr>
          <a:xfrm>
            <a:off x="1537464" y="2122933"/>
            <a:ext cx="4275" cy="1408484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</a:ln>
          <a:effectLst/>
        </p:spPr>
      </p:cxnSp>
      <p:cxnSp>
        <p:nvCxnSpPr>
          <p:cNvPr id="633" name="Straight Connector 632">
            <a:extLst>
              <a:ext uri="{FF2B5EF4-FFF2-40B4-BE49-F238E27FC236}">
                <a16:creationId xmlns:a16="http://schemas.microsoft.com/office/drawing/2014/main" id="{0A8F8ACA-03E7-9E91-9888-0D1647DDB756}"/>
              </a:ext>
            </a:extLst>
          </p:cNvPr>
          <p:cNvCxnSpPr>
            <a:cxnSpLocks/>
          </p:cNvCxnSpPr>
          <p:nvPr/>
        </p:nvCxnSpPr>
        <p:spPr>
          <a:xfrm>
            <a:off x="7409394" y="2485425"/>
            <a:ext cx="16786" cy="945494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</a:ln>
          <a:effectLst/>
        </p:spPr>
      </p:cxnSp>
      <p:sp>
        <p:nvSpPr>
          <p:cNvPr id="634" name="TextBox 633">
            <a:extLst>
              <a:ext uri="{FF2B5EF4-FFF2-40B4-BE49-F238E27FC236}">
                <a16:creationId xmlns:a16="http://schemas.microsoft.com/office/drawing/2014/main" id="{D9226DF5-798D-42FD-1C40-C8207A8A0A4D}"/>
              </a:ext>
            </a:extLst>
          </p:cNvPr>
          <p:cNvSpPr txBox="1"/>
          <p:nvPr/>
        </p:nvSpPr>
        <p:spPr>
          <a:xfrm>
            <a:off x="3720215" y="2170874"/>
            <a:ext cx="49725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750" dirty="0">
                <a:solidFill>
                  <a:srgbClr val="4472C4"/>
                </a:solidFill>
                <a:latin typeface="Arial" panose="020B0604020202020204" pitchFamily="34" charset="0"/>
                <a:ea typeface="+mn-ea"/>
                <a:cs typeface="+mn-cs"/>
              </a:rPr>
              <a:t>Median</a:t>
            </a:r>
          </a:p>
        </p:txBody>
      </p:sp>
      <p:sp>
        <p:nvSpPr>
          <p:cNvPr id="635" name="TextBox 634">
            <a:extLst>
              <a:ext uri="{FF2B5EF4-FFF2-40B4-BE49-F238E27FC236}">
                <a16:creationId xmlns:a16="http://schemas.microsoft.com/office/drawing/2014/main" id="{A0F60970-A000-2288-F0F7-95A97426CA51}"/>
              </a:ext>
            </a:extLst>
          </p:cNvPr>
          <p:cNvSpPr txBox="1"/>
          <p:nvPr/>
        </p:nvSpPr>
        <p:spPr>
          <a:xfrm>
            <a:off x="1501868" y="1886657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4472C4"/>
                </a:solidFill>
                <a:latin typeface="Arial" panose="020B0604020202020204" pitchFamily="34" charset="0"/>
                <a:ea typeface="+mn-ea"/>
                <a:cs typeface="+mn-cs"/>
              </a:rPr>
              <a:t>63%</a:t>
            </a:r>
          </a:p>
        </p:txBody>
      </p:sp>
      <p:sp>
        <p:nvSpPr>
          <p:cNvPr id="636" name="TextBox 635">
            <a:extLst>
              <a:ext uri="{FF2B5EF4-FFF2-40B4-BE49-F238E27FC236}">
                <a16:creationId xmlns:a16="http://schemas.microsoft.com/office/drawing/2014/main" id="{89FEC2C5-E26D-6298-DB47-8B9E4FFB10A9}"/>
              </a:ext>
            </a:extLst>
          </p:cNvPr>
          <p:cNvSpPr txBox="1"/>
          <p:nvPr/>
        </p:nvSpPr>
        <p:spPr>
          <a:xfrm>
            <a:off x="7409393" y="251467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4472C4"/>
                </a:solidFill>
                <a:latin typeface="Arial" panose="020B0604020202020204" pitchFamily="34" charset="0"/>
                <a:ea typeface="+mn-ea"/>
                <a:cs typeface="+mn-cs"/>
              </a:rPr>
              <a:t>45%</a:t>
            </a:r>
          </a:p>
        </p:txBody>
      </p:sp>
      <p:sp>
        <p:nvSpPr>
          <p:cNvPr id="637" name="TextBox 636">
            <a:extLst>
              <a:ext uri="{FF2B5EF4-FFF2-40B4-BE49-F238E27FC236}">
                <a16:creationId xmlns:a16="http://schemas.microsoft.com/office/drawing/2014/main" id="{89F03E60-1E65-F7E7-ECBB-E9B824532717}"/>
              </a:ext>
            </a:extLst>
          </p:cNvPr>
          <p:cNvSpPr txBox="1"/>
          <p:nvPr/>
        </p:nvSpPr>
        <p:spPr>
          <a:xfrm>
            <a:off x="1169333" y="233067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A5A5A5"/>
                </a:solidFill>
                <a:latin typeface="Arial" panose="020B0604020202020204" pitchFamily="34" charset="0"/>
                <a:ea typeface="+mn-ea"/>
                <a:cs typeface="+mn-cs"/>
              </a:rPr>
              <a:t>46%</a:t>
            </a:r>
          </a:p>
        </p:txBody>
      </p:sp>
      <p:sp>
        <p:nvSpPr>
          <p:cNvPr id="638" name="TextBox 637">
            <a:extLst>
              <a:ext uri="{FF2B5EF4-FFF2-40B4-BE49-F238E27FC236}">
                <a16:creationId xmlns:a16="http://schemas.microsoft.com/office/drawing/2014/main" id="{43E0E9E4-D7F2-4E04-8940-BCEA9C8AFAB3}"/>
              </a:ext>
            </a:extLst>
          </p:cNvPr>
          <p:cNvSpPr txBox="1"/>
          <p:nvPr/>
        </p:nvSpPr>
        <p:spPr>
          <a:xfrm>
            <a:off x="7417785" y="290269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A5A5A5"/>
                </a:solidFill>
                <a:latin typeface="Arial" panose="020B0604020202020204" pitchFamily="34" charset="0"/>
                <a:ea typeface="+mn-ea"/>
                <a:cs typeface="+mn-cs"/>
              </a:rPr>
              <a:t>27%</a:t>
            </a:r>
          </a:p>
        </p:txBody>
      </p:sp>
      <p:cxnSp>
        <p:nvCxnSpPr>
          <p:cNvPr id="639" name="Straight Connector 638">
            <a:extLst>
              <a:ext uri="{FF2B5EF4-FFF2-40B4-BE49-F238E27FC236}">
                <a16:creationId xmlns:a16="http://schemas.microsoft.com/office/drawing/2014/main" id="{F2C08FCE-E9E3-79CE-DDD5-15D90DC5E061}"/>
              </a:ext>
            </a:extLst>
          </p:cNvPr>
          <p:cNvCxnSpPr/>
          <p:nvPr/>
        </p:nvCxnSpPr>
        <p:spPr>
          <a:xfrm>
            <a:off x="5185788" y="2406238"/>
            <a:ext cx="3262491" cy="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40" name="TextBox 639">
            <a:extLst>
              <a:ext uri="{FF2B5EF4-FFF2-40B4-BE49-F238E27FC236}">
                <a16:creationId xmlns:a16="http://schemas.microsoft.com/office/drawing/2014/main" id="{E9433B50-F0F3-89F9-E399-4E104A11A0E0}"/>
              </a:ext>
            </a:extLst>
          </p:cNvPr>
          <p:cNvSpPr txBox="1"/>
          <p:nvPr/>
        </p:nvSpPr>
        <p:spPr>
          <a:xfrm>
            <a:off x="7888134" y="2210681"/>
            <a:ext cx="49725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750" dirty="0">
                <a:solidFill>
                  <a:srgbClr val="4472C4"/>
                </a:solidFill>
                <a:latin typeface="Arial" panose="020B0604020202020204" pitchFamily="34" charset="0"/>
                <a:ea typeface="+mn-ea"/>
                <a:cs typeface="+mn-cs"/>
              </a:rPr>
              <a:t>Median</a:t>
            </a:r>
          </a:p>
        </p:txBody>
      </p:sp>
      <p:cxnSp>
        <p:nvCxnSpPr>
          <p:cNvPr id="641" name="Straight Connector 640">
            <a:extLst>
              <a:ext uri="{FF2B5EF4-FFF2-40B4-BE49-F238E27FC236}">
                <a16:creationId xmlns:a16="http://schemas.microsoft.com/office/drawing/2014/main" id="{25906614-3626-EEB6-11B4-3C77FB0385CE}"/>
              </a:ext>
            </a:extLst>
          </p:cNvPr>
          <p:cNvCxnSpPr>
            <a:cxnSpLocks/>
          </p:cNvCxnSpPr>
          <p:nvPr/>
        </p:nvCxnSpPr>
        <p:spPr>
          <a:xfrm>
            <a:off x="6280610" y="1850847"/>
            <a:ext cx="33962" cy="1586489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</a:ln>
          <a:effectLst/>
        </p:spPr>
      </p:cxnSp>
      <p:sp>
        <p:nvSpPr>
          <p:cNvPr id="642" name="TextBox 641">
            <a:extLst>
              <a:ext uri="{FF2B5EF4-FFF2-40B4-BE49-F238E27FC236}">
                <a16:creationId xmlns:a16="http://schemas.microsoft.com/office/drawing/2014/main" id="{E949AAB7-B924-BFFD-FBCD-589CFFAF6A6A}"/>
              </a:ext>
            </a:extLst>
          </p:cNvPr>
          <p:cNvSpPr txBox="1"/>
          <p:nvPr/>
        </p:nvSpPr>
        <p:spPr>
          <a:xfrm>
            <a:off x="6216850" y="159849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4472C4"/>
                </a:solidFill>
                <a:latin typeface="Arial" panose="020B0604020202020204" pitchFamily="34" charset="0"/>
                <a:ea typeface="+mn-ea"/>
                <a:cs typeface="+mn-cs"/>
              </a:rPr>
              <a:t>76%</a:t>
            </a:r>
          </a:p>
        </p:txBody>
      </p:sp>
      <p:sp>
        <p:nvSpPr>
          <p:cNvPr id="643" name="TextBox 642">
            <a:extLst>
              <a:ext uri="{FF2B5EF4-FFF2-40B4-BE49-F238E27FC236}">
                <a16:creationId xmlns:a16="http://schemas.microsoft.com/office/drawing/2014/main" id="{C67515BE-4F34-3F5A-50AE-57A203D0D47C}"/>
              </a:ext>
            </a:extLst>
          </p:cNvPr>
          <p:cNvSpPr txBox="1"/>
          <p:nvPr/>
        </p:nvSpPr>
        <p:spPr>
          <a:xfrm>
            <a:off x="5953498" y="2018549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A5A5A5"/>
                </a:solidFill>
                <a:latin typeface="Arial" panose="020B0604020202020204" pitchFamily="34" charset="0"/>
                <a:ea typeface="+mn-ea"/>
                <a:cs typeface="+mn-cs"/>
              </a:rPr>
              <a:t>62%</a:t>
            </a:r>
          </a:p>
        </p:txBody>
      </p:sp>
      <p:cxnSp>
        <p:nvCxnSpPr>
          <p:cNvPr id="644" name="Straight Connector 643">
            <a:extLst>
              <a:ext uri="{FF2B5EF4-FFF2-40B4-BE49-F238E27FC236}">
                <a16:creationId xmlns:a16="http://schemas.microsoft.com/office/drawing/2014/main" id="{A74BD7CA-49EE-CBB3-EFBF-C9D01DC61608}"/>
              </a:ext>
            </a:extLst>
          </p:cNvPr>
          <p:cNvCxnSpPr>
            <a:cxnSpLocks/>
          </p:cNvCxnSpPr>
          <p:nvPr/>
        </p:nvCxnSpPr>
        <p:spPr>
          <a:xfrm>
            <a:off x="2089016" y="2722423"/>
            <a:ext cx="10553" cy="727995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</a:ln>
          <a:effectLst/>
        </p:spPr>
      </p:cxnSp>
      <p:sp>
        <p:nvSpPr>
          <p:cNvPr id="645" name="TextBox 644">
            <a:extLst>
              <a:ext uri="{FF2B5EF4-FFF2-40B4-BE49-F238E27FC236}">
                <a16:creationId xmlns:a16="http://schemas.microsoft.com/office/drawing/2014/main" id="{67179623-9187-8AA6-441D-9045145786D7}"/>
              </a:ext>
            </a:extLst>
          </p:cNvPr>
          <p:cNvSpPr txBox="1"/>
          <p:nvPr/>
        </p:nvSpPr>
        <p:spPr>
          <a:xfrm>
            <a:off x="2069614" y="316556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A5A5A5"/>
                </a:solidFill>
                <a:latin typeface="Arial" panose="020B0604020202020204" pitchFamily="34" charset="0"/>
                <a:ea typeface="+mn-ea"/>
                <a:cs typeface="+mn-cs"/>
              </a:rPr>
              <a:t>12%</a:t>
            </a:r>
          </a:p>
        </p:txBody>
      </p:sp>
      <p:sp>
        <p:nvSpPr>
          <p:cNvPr id="646" name="TextBox 645">
            <a:extLst>
              <a:ext uri="{FF2B5EF4-FFF2-40B4-BE49-F238E27FC236}">
                <a16:creationId xmlns:a16="http://schemas.microsoft.com/office/drawing/2014/main" id="{5D000F1A-98CA-51F2-07E9-A85C4393BA34}"/>
              </a:ext>
            </a:extLst>
          </p:cNvPr>
          <p:cNvSpPr txBox="1"/>
          <p:nvPr/>
        </p:nvSpPr>
        <p:spPr>
          <a:xfrm>
            <a:off x="2059874" y="249495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4472C4"/>
                </a:solidFill>
                <a:latin typeface="Arial" panose="020B0604020202020204" pitchFamily="34" charset="0"/>
                <a:ea typeface="+mn-ea"/>
                <a:cs typeface="+mn-cs"/>
              </a:rPr>
              <a:t>33%</a:t>
            </a:r>
          </a:p>
        </p:txBody>
      </p:sp>
      <p:sp>
        <p:nvSpPr>
          <p:cNvPr id="647" name="TextBox 646">
            <a:extLst>
              <a:ext uri="{FF2B5EF4-FFF2-40B4-BE49-F238E27FC236}">
                <a16:creationId xmlns:a16="http://schemas.microsoft.com/office/drawing/2014/main" id="{031E3D7D-6DBE-30C9-3800-BC09EFD91D6F}"/>
              </a:ext>
            </a:extLst>
          </p:cNvPr>
          <p:cNvSpPr txBox="1"/>
          <p:nvPr/>
        </p:nvSpPr>
        <p:spPr>
          <a:xfrm>
            <a:off x="1844056" y="1983502"/>
            <a:ext cx="80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Tucatinib combination</a:t>
            </a:r>
          </a:p>
        </p:txBody>
      </p:sp>
      <p:sp>
        <p:nvSpPr>
          <p:cNvPr id="648" name="TextBox 647">
            <a:extLst>
              <a:ext uri="{FF2B5EF4-FFF2-40B4-BE49-F238E27FC236}">
                <a16:creationId xmlns:a16="http://schemas.microsoft.com/office/drawing/2014/main" id="{065C3B9B-1522-E389-7B9D-DDADDD44F581}"/>
              </a:ext>
            </a:extLst>
          </p:cNvPr>
          <p:cNvSpPr txBox="1"/>
          <p:nvPr/>
        </p:nvSpPr>
        <p:spPr>
          <a:xfrm>
            <a:off x="1232269" y="2885366"/>
            <a:ext cx="80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Placebo combination</a:t>
            </a:r>
          </a:p>
        </p:txBody>
      </p:sp>
      <p:sp>
        <p:nvSpPr>
          <p:cNvPr id="649" name="TextBox 648">
            <a:extLst>
              <a:ext uri="{FF2B5EF4-FFF2-40B4-BE49-F238E27FC236}">
                <a16:creationId xmlns:a16="http://schemas.microsoft.com/office/drawing/2014/main" id="{790DDEE7-9A47-C6E2-9FFD-06B3C4EAAB5C}"/>
              </a:ext>
            </a:extLst>
          </p:cNvPr>
          <p:cNvSpPr txBox="1"/>
          <p:nvPr/>
        </p:nvSpPr>
        <p:spPr>
          <a:xfrm>
            <a:off x="6845598" y="1883940"/>
            <a:ext cx="80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Tucatinib combination</a:t>
            </a:r>
          </a:p>
        </p:txBody>
      </p:sp>
      <p:sp>
        <p:nvSpPr>
          <p:cNvPr id="650" name="TextBox 649">
            <a:extLst>
              <a:ext uri="{FF2B5EF4-FFF2-40B4-BE49-F238E27FC236}">
                <a16:creationId xmlns:a16="http://schemas.microsoft.com/office/drawing/2014/main" id="{7333B4A7-E481-D007-46A1-F1590A1BDC59}"/>
              </a:ext>
            </a:extLst>
          </p:cNvPr>
          <p:cNvSpPr txBox="1"/>
          <p:nvPr/>
        </p:nvSpPr>
        <p:spPr>
          <a:xfrm>
            <a:off x="6324362" y="2541124"/>
            <a:ext cx="80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Placebo combination   </a:t>
            </a:r>
          </a:p>
        </p:txBody>
      </p:sp>
      <p:sp>
        <p:nvSpPr>
          <p:cNvPr id="651" name="TextBox 650">
            <a:extLst>
              <a:ext uri="{FF2B5EF4-FFF2-40B4-BE49-F238E27FC236}">
                <a16:creationId xmlns:a16="http://schemas.microsoft.com/office/drawing/2014/main" id="{0019CC89-7997-8D9A-C7D8-1FEC9B5CDB9F}"/>
              </a:ext>
            </a:extLst>
          </p:cNvPr>
          <p:cNvSpPr txBox="1"/>
          <p:nvPr/>
        </p:nvSpPr>
        <p:spPr>
          <a:xfrm rot="16200000">
            <a:off x="-673690" y="2235771"/>
            <a:ext cx="2411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PFS, %</a:t>
            </a:r>
          </a:p>
        </p:txBody>
      </p:sp>
      <p:sp>
        <p:nvSpPr>
          <p:cNvPr id="652" name="TextBox 651">
            <a:extLst>
              <a:ext uri="{FF2B5EF4-FFF2-40B4-BE49-F238E27FC236}">
                <a16:creationId xmlns:a16="http://schemas.microsoft.com/office/drawing/2014/main" id="{D1B26325-F34F-1ED0-DD88-50433697E6C5}"/>
              </a:ext>
            </a:extLst>
          </p:cNvPr>
          <p:cNvSpPr txBox="1"/>
          <p:nvPr/>
        </p:nvSpPr>
        <p:spPr>
          <a:xfrm rot="16200000">
            <a:off x="3548435" y="2213072"/>
            <a:ext cx="2411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OS, %</a:t>
            </a:r>
          </a:p>
        </p:txBody>
      </p:sp>
      <p:sp>
        <p:nvSpPr>
          <p:cNvPr id="653" name="TextBox 652">
            <a:extLst>
              <a:ext uri="{FF2B5EF4-FFF2-40B4-BE49-F238E27FC236}">
                <a16:creationId xmlns:a16="http://schemas.microsoft.com/office/drawing/2014/main" id="{1382C191-0B93-6773-2EE6-74E1A11774B6}"/>
              </a:ext>
            </a:extLst>
          </p:cNvPr>
          <p:cNvSpPr txBox="1"/>
          <p:nvPr/>
        </p:nvSpPr>
        <p:spPr>
          <a:xfrm>
            <a:off x="1292122" y="3610908"/>
            <a:ext cx="2830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Time Since Randomization, mo</a:t>
            </a:r>
          </a:p>
        </p:txBody>
      </p:sp>
      <p:sp>
        <p:nvSpPr>
          <p:cNvPr id="654" name="TextBox 653">
            <a:extLst>
              <a:ext uri="{FF2B5EF4-FFF2-40B4-BE49-F238E27FC236}">
                <a16:creationId xmlns:a16="http://schemas.microsoft.com/office/drawing/2014/main" id="{5B15D73D-DD79-4748-E552-B28C53A96189}"/>
              </a:ext>
            </a:extLst>
          </p:cNvPr>
          <p:cNvSpPr txBox="1"/>
          <p:nvPr/>
        </p:nvSpPr>
        <p:spPr>
          <a:xfrm>
            <a:off x="5503432" y="3618266"/>
            <a:ext cx="2830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Time Since Randomization, mo</a:t>
            </a:r>
          </a:p>
        </p:txBody>
      </p:sp>
      <p:sp>
        <p:nvSpPr>
          <p:cNvPr id="655" name="TextBox 654">
            <a:extLst>
              <a:ext uri="{FF2B5EF4-FFF2-40B4-BE49-F238E27FC236}">
                <a16:creationId xmlns:a16="http://schemas.microsoft.com/office/drawing/2014/main" id="{35BAA408-71B3-941F-A1A9-3D430E2C8345}"/>
              </a:ext>
            </a:extLst>
          </p:cNvPr>
          <p:cNvSpPr txBox="1"/>
          <p:nvPr/>
        </p:nvSpPr>
        <p:spPr>
          <a:xfrm>
            <a:off x="724827" y="1235635"/>
            <a:ext cx="195566" cy="2304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457200" fontAlgn="auto">
              <a:lnSpc>
                <a:spcPct val="88000"/>
              </a:lnSpc>
              <a:spcBef>
                <a:spcPts val="220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1.0</a:t>
            </a:r>
          </a:p>
          <a:p>
            <a:pPr algn="r" defTabSz="457200" fontAlgn="auto">
              <a:lnSpc>
                <a:spcPct val="88000"/>
              </a:lnSpc>
              <a:spcBef>
                <a:spcPts val="220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0.8</a:t>
            </a:r>
          </a:p>
          <a:p>
            <a:pPr algn="r" defTabSz="457200" fontAlgn="auto">
              <a:lnSpc>
                <a:spcPct val="88000"/>
              </a:lnSpc>
              <a:spcBef>
                <a:spcPts val="220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0.6</a:t>
            </a:r>
          </a:p>
          <a:p>
            <a:pPr algn="r" defTabSz="457200" fontAlgn="auto">
              <a:lnSpc>
                <a:spcPct val="88000"/>
              </a:lnSpc>
              <a:spcBef>
                <a:spcPts val="220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0.4</a:t>
            </a:r>
          </a:p>
          <a:p>
            <a:pPr algn="r" defTabSz="457200" fontAlgn="auto">
              <a:lnSpc>
                <a:spcPct val="88000"/>
              </a:lnSpc>
              <a:spcBef>
                <a:spcPts val="220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0.2</a:t>
            </a:r>
          </a:p>
          <a:p>
            <a:pPr algn="r" defTabSz="457200" fontAlgn="auto">
              <a:lnSpc>
                <a:spcPct val="88000"/>
              </a:lnSpc>
              <a:spcBef>
                <a:spcPts val="220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656" name="TextBox 655">
            <a:extLst>
              <a:ext uri="{FF2B5EF4-FFF2-40B4-BE49-F238E27FC236}">
                <a16:creationId xmlns:a16="http://schemas.microsoft.com/office/drawing/2014/main" id="{FCCDF397-3C52-071D-99C2-07F865FF6E0E}"/>
              </a:ext>
            </a:extLst>
          </p:cNvPr>
          <p:cNvSpPr txBox="1"/>
          <p:nvPr/>
        </p:nvSpPr>
        <p:spPr>
          <a:xfrm>
            <a:off x="869207" y="3438236"/>
            <a:ext cx="36147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277806" algn="ctr"/>
                <a:tab pos="565136" algn="ctr"/>
                <a:tab pos="850879" algn="ctr"/>
                <a:tab pos="1138210" algn="ctr"/>
                <a:tab pos="1366804" algn="ctr"/>
                <a:tab pos="1654134" algn="ctr"/>
                <a:tab pos="1941464" algn="ctr"/>
                <a:tab pos="2227208" algn="ctr"/>
                <a:tab pos="2506601" algn="ctr"/>
                <a:tab pos="2793930" algn="ctr"/>
                <a:tab pos="3022525" algn="ctr"/>
                <a:tab pos="3309855" algn="ctr"/>
              </a:tabLst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	  3	  6	 9	12	   15	  18	  21	24	27	30	   33	 36</a:t>
            </a:r>
          </a:p>
        </p:txBody>
      </p:sp>
      <p:sp>
        <p:nvSpPr>
          <p:cNvPr id="657" name="TextBox 656">
            <a:extLst>
              <a:ext uri="{FF2B5EF4-FFF2-40B4-BE49-F238E27FC236}">
                <a16:creationId xmlns:a16="http://schemas.microsoft.com/office/drawing/2014/main" id="{DCF2B9D2-B140-F2FE-20D4-DC4672B50772}"/>
              </a:ext>
            </a:extLst>
          </p:cNvPr>
          <p:cNvSpPr txBox="1"/>
          <p:nvPr/>
        </p:nvSpPr>
        <p:spPr>
          <a:xfrm>
            <a:off x="826675" y="3883395"/>
            <a:ext cx="356911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277806" algn="ctr"/>
                <a:tab pos="565136" algn="ctr"/>
                <a:tab pos="850879" algn="ctr"/>
                <a:tab pos="1138210" algn="ctr"/>
                <a:tab pos="1366804" algn="ctr"/>
                <a:tab pos="1654134" algn="ctr"/>
                <a:tab pos="1941464" algn="ctr"/>
                <a:tab pos="2227208" algn="ctr"/>
                <a:tab pos="2506601" algn="ctr"/>
                <a:tab pos="2735195" algn="ctr"/>
                <a:tab pos="3022525" algn="ctr"/>
                <a:tab pos="3309855" algn="ctr"/>
              </a:tabLst>
            </a:pPr>
            <a:r>
              <a:rPr lang="en-US" sz="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320	    235	152	96	40	   29	  15	10	8	4	     2	     1	  0</a:t>
            </a:r>
          </a:p>
        </p:txBody>
      </p:sp>
      <p:sp>
        <p:nvSpPr>
          <p:cNvPr id="658" name="TextBox 657">
            <a:extLst>
              <a:ext uri="{FF2B5EF4-FFF2-40B4-BE49-F238E27FC236}">
                <a16:creationId xmlns:a16="http://schemas.microsoft.com/office/drawing/2014/main" id="{F48AB405-8BF6-5480-5792-DDAD145BCF93}"/>
              </a:ext>
            </a:extLst>
          </p:cNvPr>
          <p:cNvSpPr txBox="1"/>
          <p:nvPr/>
        </p:nvSpPr>
        <p:spPr>
          <a:xfrm>
            <a:off x="4921043" y="1235635"/>
            <a:ext cx="195566" cy="2304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457200" fontAlgn="auto">
              <a:lnSpc>
                <a:spcPct val="88000"/>
              </a:lnSpc>
              <a:spcBef>
                <a:spcPts val="220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1.0</a:t>
            </a:r>
          </a:p>
          <a:p>
            <a:pPr algn="r" defTabSz="457200" fontAlgn="auto">
              <a:lnSpc>
                <a:spcPct val="88000"/>
              </a:lnSpc>
              <a:spcBef>
                <a:spcPts val="220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0.8</a:t>
            </a:r>
          </a:p>
          <a:p>
            <a:pPr algn="r" defTabSz="457200" fontAlgn="auto">
              <a:lnSpc>
                <a:spcPct val="88000"/>
              </a:lnSpc>
              <a:spcBef>
                <a:spcPts val="220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0.6</a:t>
            </a:r>
          </a:p>
          <a:p>
            <a:pPr algn="r" defTabSz="457200" fontAlgn="auto">
              <a:lnSpc>
                <a:spcPct val="88000"/>
              </a:lnSpc>
              <a:spcBef>
                <a:spcPts val="220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0.4</a:t>
            </a:r>
          </a:p>
          <a:p>
            <a:pPr algn="r" defTabSz="457200" fontAlgn="auto">
              <a:lnSpc>
                <a:spcPct val="88000"/>
              </a:lnSpc>
              <a:spcBef>
                <a:spcPts val="220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0.2</a:t>
            </a:r>
          </a:p>
          <a:p>
            <a:pPr algn="r" defTabSz="457200" fontAlgn="auto">
              <a:lnSpc>
                <a:spcPct val="88000"/>
              </a:lnSpc>
              <a:spcBef>
                <a:spcPts val="220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659" name="TextBox 658">
            <a:extLst>
              <a:ext uri="{FF2B5EF4-FFF2-40B4-BE49-F238E27FC236}">
                <a16:creationId xmlns:a16="http://schemas.microsoft.com/office/drawing/2014/main" id="{510C4B58-9B07-4D62-EACC-68FCE41EA3C1}"/>
              </a:ext>
            </a:extLst>
          </p:cNvPr>
          <p:cNvSpPr txBox="1"/>
          <p:nvPr/>
        </p:nvSpPr>
        <p:spPr>
          <a:xfrm>
            <a:off x="5065423" y="3438236"/>
            <a:ext cx="3707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277806" algn="ctr"/>
                <a:tab pos="565136" algn="ctr"/>
                <a:tab pos="850879" algn="ctr"/>
                <a:tab pos="1138210" algn="ctr"/>
                <a:tab pos="1366804" algn="ctr"/>
                <a:tab pos="1654134" algn="ctr"/>
                <a:tab pos="1941464" algn="ctr"/>
                <a:tab pos="2227208" algn="ctr"/>
                <a:tab pos="2563749" algn="ctr"/>
                <a:tab pos="2851079" algn="ctr"/>
                <a:tab pos="3079673" algn="ctr"/>
                <a:tab pos="3367004" algn="ctr"/>
              </a:tabLst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	  3	  6	 9	12	   15	   18	    21	  24	27	30	    33	   36</a:t>
            </a:r>
          </a:p>
        </p:txBody>
      </p:sp>
      <p:sp>
        <p:nvSpPr>
          <p:cNvPr id="660" name="TextBox 659">
            <a:extLst>
              <a:ext uri="{FF2B5EF4-FFF2-40B4-BE49-F238E27FC236}">
                <a16:creationId xmlns:a16="http://schemas.microsoft.com/office/drawing/2014/main" id="{1CA50961-57A9-99AF-2F28-40C3C32D4D6A}"/>
              </a:ext>
            </a:extLst>
          </p:cNvPr>
          <p:cNvSpPr txBox="1"/>
          <p:nvPr/>
        </p:nvSpPr>
        <p:spPr>
          <a:xfrm>
            <a:off x="826675" y="3986133"/>
            <a:ext cx="356911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277806" algn="ctr"/>
                <a:tab pos="565136" algn="ctr"/>
                <a:tab pos="850879" algn="ctr"/>
                <a:tab pos="1138210" algn="ctr"/>
                <a:tab pos="1366804" algn="ctr"/>
                <a:tab pos="1654134" algn="ctr"/>
                <a:tab pos="1941464" algn="ctr"/>
                <a:tab pos="2227208" algn="ctr"/>
                <a:tab pos="2506601" algn="ctr"/>
                <a:tab pos="2735195" algn="ctr"/>
                <a:tab pos="3022525" algn="ctr"/>
                <a:tab pos="3309855" algn="ctr"/>
              </a:tabLst>
            </a:pPr>
            <a:r>
              <a:rPr lang="en-US" sz="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160	   94	45	27	6	   4	  2	1	1	0	     0	     0	  0</a:t>
            </a:r>
          </a:p>
        </p:txBody>
      </p:sp>
      <p:sp>
        <p:nvSpPr>
          <p:cNvPr id="661" name="TextBox 660">
            <a:extLst>
              <a:ext uri="{FF2B5EF4-FFF2-40B4-BE49-F238E27FC236}">
                <a16:creationId xmlns:a16="http://schemas.microsoft.com/office/drawing/2014/main" id="{F01F00E7-3457-97C3-49A2-7A09FF982069}"/>
              </a:ext>
            </a:extLst>
          </p:cNvPr>
          <p:cNvSpPr txBox="1"/>
          <p:nvPr/>
        </p:nvSpPr>
        <p:spPr>
          <a:xfrm>
            <a:off x="126081" y="378964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277806" algn="ctr"/>
                <a:tab pos="565136" algn="ctr"/>
                <a:tab pos="850879" algn="ctr"/>
                <a:tab pos="1138210" algn="ctr"/>
                <a:tab pos="1366804" algn="ctr"/>
                <a:tab pos="1654134" algn="ctr"/>
                <a:tab pos="1941464" algn="ctr"/>
                <a:tab pos="2227208" algn="ctr"/>
                <a:tab pos="2506601" algn="ctr"/>
                <a:tab pos="2735195" algn="ctr"/>
                <a:tab pos="3022525" algn="ctr"/>
                <a:tab pos="3309855" algn="ctr"/>
              </a:tabLst>
            </a:pPr>
            <a:r>
              <a:rPr lang="en-US" sz="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No. at Risk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277806" algn="ctr"/>
                <a:tab pos="565136" algn="ctr"/>
                <a:tab pos="850879" algn="ctr"/>
                <a:tab pos="1138210" algn="ctr"/>
                <a:tab pos="1366804" algn="ctr"/>
                <a:tab pos="1654134" algn="ctr"/>
                <a:tab pos="1941464" algn="ctr"/>
                <a:tab pos="2227208" algn="ctr"/>
                <a:tab pos="2506601" algn="ctr"/>
                <a:tab pos="2735195" algn="ctr"/>
                <a:tab pos="3022525" algn="ctr"/>
                <a:tab pos="3309855" algn="ctr"/>
              </a:tabLst>
            </a:pPr>
            <a:r>
              <a:rPr lang="en-US" sz="6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Tuc</a:t>
            </a:r>
            <a:r>
              <a:rPr lang="en-US" sz="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+ </a:t>
            </a:r>
            <a:r>
              <a:rPr lang="en-US" sz="6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tras</a:t>
            </a:r>
            <a:r>
              <a:rPr lang="en-US" sz="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+ cape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277806" algn="ctr"/>
                <a:tab pos="565136" algn="ctr"/>
                <a:tab pos="850879" algn="ctr"/>
                <a:tab pos="1138210" algn="ctr"/>
                <a:tab pos="1366804" algn="ctr"/>
                <a:tab pos="1654134" algn="ctr"/>
                <a:tab pos="1941464" algn="ctr"/>
                <a:tab pos="2227208" algn="ctr"/>
                <a:tab pos="2506601" algn="ctr"/>
                <a:tab pos="2735195" algn="ctr"/>
                <a:tab pos="3022525" algn="ctr"/>
                <a:tab pos="3309855" algn="ctr"/>
              </a:tabLst>
            </a:pPr>
            <a:r>
              <a:rPr lang="en-US" sz="6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Pbo</a:t>
            </a:r>
            <a:r>
              <a:rPr lang="en-US" sz="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+ </a:t>
            </a:r>
            <a:r>
              <a:rPr lang="en-US" sz="6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tras</a:t>
            </a:r>
            <a:r>
              <a:rPr lang="en-US" sz="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+ cape</a:t>
            </a:r>
          </a:p>
        </p:txBody>
      </p:sp>
      <p:sp>
        <p:nvSpPr>
          <p:cNvPr id="662" name="TextBox 661">
            <a:extLst>
              <a:ext uri="{FF2B5EF4-FFF2-40B4-BE49-F238E27FC236}">
                <a16:creationId xmlns:a16="http://schemas.microsoft.com/office/drawing/2014/main" id="{14782E7C-E4A7-F1C3-EB93-EFD0167E5D01}"/>
              </a:ext>
            </a:extLst>
          </p:cNvPr>
          <p:cNvSpPr txBox="1"/>
          <p:nvPr/>
        </p:nvSpPr>
        <p:spPr>
          <a:xfrm>
            <a:off x="4333766" y="378964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277806" algn="ctr"/>
                <a:tab pos="565136" algn="ctr"/>
                <a:tab pos="850879" algn="ctr"/>
                <a:tab pos="1138210" algn="ctr"/>
                <a:tab pos="1366804" algn="ctr"/>
                <a:tab pos="1654134" algn="ctr"/>
                <a:tab pos="1941464" algn="ctr"/>
                <a:tab pos="2227208" algn="ctr"/>
                <a:tab pos="2506601" algn="ctr"/>
                <a:tab pos="2735195" algn="ctr"/>
                <a:tab pos="3022525" algn="ctr"/>
                <a:tab pos="3309855" algn="ctr"/>
              </a:tabLst>
            </a:pPr>
            <a:r>
              <a:rPr lang="en-US" sz="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No. at Risk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277806" algn="ctr"/>
                <a:tab pos="565136" algn="ctr"/>
                <a:tab pos="850879" algn="ctr"/>
                <a:tab pos="1138210" algn="ctr"/>
                <a:tab pos="1366804" algn="ctr"/>
                <a:tab pos="1654134" algn="ctr"/>
                <a:tab pos="1941464" algn="ctr"/>
                <a:tab pos="2227208" algn="ctr"/>
                <a:tab pos="2506601" algn="ctr"/>
                <a:tab pos="2735195" algn="ctr"/>
                <a:tab pos="3022525" algn="ctr"/>
                <a:tab pos="3309855" algn="ctr"/>
              </a:tabLst>
            </a:pPr>
            <a:r>
              <a:rPr lang="en-US" sz="6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Tuc</a:t>
            </a:r>
            <a:r>
              <a:rPr lang="en-US" sz="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+ </a:t>
            </a:r>
            <a:r>
              <a:rPr lang="en-US" sz="6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tras</a:t>
            </a:r>
            <a:r>
              <a:rPr lang="en-US" sz="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+ cape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277806" algn="ctr"/>
                <a:tab pos="565136" algn="ctr"/>
                <a:tab pos="850879" algn="ctr"/>
                <a:tab pos="1138210" algn="ctr"/>
                <a:tab pos="1366804" algn="ctr"/>
                <a:tab pos="1654134" algn="ctr"/>
                <a:tab pos="1941464" algn="ctr"/>
                <a:tab pos="2227208" algn="ctr"/>
                <a:tab pos="2506601" algn="ctr"/>
                <a:tab pos="2735195" algn="ctr"/>
                <a:tab pos="3022525" algn="ctr"/>
                <a:tab pos="3309855" algn="ctr"/>
              </a:tabLst>
            </a:pPr>
            <a:r>
              <a:rPr lang="en-US" sz="6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Pbo</a:t>
            </a:r>
            <a:r>
              <a:rPr lang="en-US" sz="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+ </a:t>
            </a:r>
            <a:r>
              <a:rPr lang="en-US" sz="6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tras</a:t>
            </a:r>
            <a:r>
              <a:rPr lang="en-US" sz="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+ cape</a:t>
            </a:r>
          </a:p>
        </p:txBody>
      </p:sp>
      <p:sp>
        <p:nvSpPr>
          <p:cNvPr id="663" name="TextBox 662">
            <a:extLst>
              <a:ext uri="{FF2B5EF4-FFF2-40B4-BE49-F238E27FC236}">
                <a16:creationId xmlns:a16="http://schemas.microsoft.com/office/drawing/2014/main" id="{97269C5D-AF5D-AF53-79E6-E0DF8FBF32B5}"/>
              </a:ext>
            </a:extLst>
          </p:cNvPr>
          <p:cNvSpPr txBox="1"/>
          <p:nvPr/>
        </p:nvSpPr>
        <p:spPr>
          <a:xfrm>
            <a:off x="5065423" y="3883395"/>
            <a:ext cx="36372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277806" algn="ctr"/>
                <a:tab pos="565136" algn="ctr"/>
                <a:tab pos="850879" algn="ctr"/>
                <a:tab pos="1138210" algn="ctr"/>
                <a:tab pos="1366804" algn="ctr"/>
                <a:tab pos="1654134" algn="ctr"/>
                <a:tab pos="1941464" algn="ctr"/>
                <a:tab pos="2227208" algn="ctr"/>
                <a:tab pos="2563749" algn="ctr"/>
                <a:tab pos="2851079" algn="ctr"/>
                <a:tab pos="3079673" algn="ctr"/>
                <a:tab pos="3367004" algn="ctr"/>
              </a:tabLst>
            </a:pPr>
            <a:r>
              <a:rPr lang="en-US" sz="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410	  388	  322	 245	178	   123	   80	    51	  34	20	10	    4	   0</a:t>
            </a:r>
          </a:p>
        </p:txBody>
      </p:sp>
      <p:sp>
        <p:nvSpPr>
          <p:cNvPr id="664" name="TextBox 663">
            <a:extLst>
              <a:ext uri="{FF2B5EF4-FFF2-40B4-BE49-F238E27FC236}">
                <a16:creationId xmlns:a16="http://schemas.microsoft.com/office/drawing/2014/main" id="{0B5A1A94-602B-CEBA-92ED-CC366D3D0D6F}"/>
              </a:ext>
            </a:extLst>
          </p:cNvPr>
          <p:cNvSpPr txBox="1"/>
          <p:nvPr/>
        </p:nvSpPr>
        <p:spPr>
          <a:xfrm>
            <a:off x="5065423" y="3986133"/>
            <a:ext cx="36372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277806" algn="ctr"/>
                <a:tab pos="565136" algn="ctr"/>
                <a:tab pos="850879" algn="ctr"/>
                <a:tab pos="1138210" algn="ctr"/>
                <a:tab pos="1366804" algn="ctr"/>
                <a:tab pos="1654134" algn="ctr"/>
                <a:tab pos="1941464" algn="ctr"/>
                <a:tab pos="2227208" algn="ctr"/>
                <a:tab pos="2563749" algn="ctr"/>
                <a:tab pos="2851079" algn="ctr"/>
                <a:tab pos="3079673" algn="ctr"/>
                <a:tab pos="3367004" algn="ctr"/>
              </a:tabLst>
            </a:pPr>
            <a:r>
              <a:rPr lang="en-US" sz="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202	  191	  160	 119	77	   48	   32	    19	  7	5	2	    1	   0</a:t>
            </a:r>
          </a:p>
        </p:txBody>
      </p:sp>
      <p:cxnSp>
        <p:nvCxnSpPr>
          <p:cNvPr id="665" name="Straight Connector 664">
            <a:extLst>
              <a:ext uri="{FF2B5EF4-FFF2-40B4-BE49-F238E27FC236}">
                <a16:creationId xmlns:a16="http://schemas.microsoft.com/office/drawing/2014/main" id="{C6E9A41F-7460-1667-FB26-88154F6AC506}"/>
              </a:ext>
            </a:extLst>
          </p:cNvPr>
          <p:cNvCxnSpPr/>
          <p:nvPr/>
        </p:nvCxnSpPr>
        <p:spPr>
          <a:xfrm>
            <a:off x="997905" y="1281083"/>
            <a:ext cx="0" cy="2157153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66" name="Straight Connector 665">
            <a:extLst>
              <a:ext uri="{FF2B5EF4-FFF2-40B4-BE49-F238E27FC236}">
                <a16:creationId xmlns:a16="http://schemas.microsoft.com/office/drawing/2014/main" id="{D4332D0C-6C4B-B374-30D5-4CDDE46601DC}"/>
              </a:ext>
            </a:extLst>
          </p:cNvPr>
          <p:cNvCxnSpPr/>
          <p:nvPr/>
        </p:nvCxnSpPr>
        <p:spPr>
          <a:xfrm>
            <a:off x="5167860" y="1321685"/>
            <a:ext cx="0" cy="212400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67" name="Straight Connector 666">
            <a:extLst>
              <a:ext uri="{FF2B5EF4-FFF2-40B4-BE49-F238E27FC236}">
                <a16:creationId xmlns:a16="http://schemas.microsoft.com/office/drawing/2014/main" id="{4FD7DEF3-4B09-4311-20C6-6C351E8D1F76}"/>
              </a:ext>
            </a:extLst>
          </p:cNvPr>
          <p:cNvCxnSpPr/>
          <p:nvPr/>
        </p:nvCxnSpPr>
        <p:spPr>
          <a:xfrm>
            <a:off x="5167860" y="3445685"/>
            <a:ext cx="3447395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68" name="Straight Connector 667">
            <a:extLst>
              <a:ext uri="{FF2B5EF4-FFF2-40B4-BE49-F238E27FC236}">
                <a16:creationId xmlns:a16="http://schemas.microsoft.com/office/drawing/2014/main" id="{2FE1B3B4-7034-1D7C-2B79-6F3578F4CC1D}"/>
              </a:ext>
            </a:extLst>
          </p:cNvPr>
          <p:cNvCxnSpPr/>
          <p:nvPr/>
        </p:nvCxnSpPr>
        <p:spPr>
          <a:xfrm>
            <a:off x="985953" y="3438715"/>
            <a:ext cx="3348000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69" name="Straight Connector 668">
            <a:extLst>
              <a:ext uri="{FF2B5EF4-FFF2-40B4-BE49-F238E27FC236}">
                <a16:creationId xmlns:a16="http://schemas.microsoft.com/office/drawing/2014/main" id="{71569907-AC23-66F5-EE41-9C8D4009B3A2}"/>
              </a:ext>
            </a:extLst>
          </p:cNvPr>
          <p:cNvCxnSpPr>
            <a:cxnSpLocks/>
          </p:cNvCxnSpPr>
          <p:nvPr/>
        </p:nvCxnSpPr>
        <p:spPr>
          <a:xfrm>
            <a:off x="4532244" y="1013803"/>
            <a:ext cx="0" cy="2736000"/>
          </a:xfrm>
          <a:prstGeom prst="line">
            <a:avLst/>
          </a:prstGeom>
          <a:noFill/>
          <a:ln w="6350" cap="flat" cmpd="sng" algn="ctr">
            <a:solidFill>
              <a:srgbClr val="3C3C3C">
                <a:alpha val="30000"/>
              </a:srgbClr>
            </a:solidFill>
            <a:prstDash val="solid"/>
            <a:miter lim="800000"/>
          </a:ln>
          <a:effectLst/>
        </p:spPr>
      </p:cxnSp>
      <p:grpSp>
        <p:nvGrpSpPr>
          <p:cNvPr id="670" name="Group 669">
            <a:extLst>
              <a:ext uri="{FF2B5EF4-FFF2-40B4-BE49-F238E27FC236}">
                <a16:creationId xmlns:a16="http://schemas.microsoft.com/office/drawing/2014/main" id="{93FD7831-FA7F-73E8-0AF9-4FD0879B54BC}"/>
              </a:ext>
            </a:extLst>
          </p:cNvPr>
          <p:cNvGrpSpPr/>
          <p:nvPr/>
        </p:nvGrpSpPr>
        <p:grpSpPr>
          <a:xfrm>
            <a:off x="5170488" y="1304735"/>
            <a:ext cx="3414712" cy="1458222"/>
            <a:chOff x="5170488" y="1923300"/>
            <a:chExt cx="3414712" cy="1458222"/>
          </a:xfrm>
        </p:grpSpPr>
        <p:grpSp>
          <p:nvGrpSpPr>
            <p:cNvPr id="671" name="Group 670">
              <a:extLst>
                <a:ext uri="{FF2B5EF4-FFF2-40B4-BE49-F238E27FC236}">
                  <a16:creationId xmlns:a16="http://schemas.microsoft.com/office/drawing/2014/main" id="{079D6084-EF2D-ED5C-07AE-A3DAB0026B63}"/>
                </a:ext>
              </a:extLst>
            </p:cNvPr>
            <p:cNvGrpSpPr/>
            <p:nvPr/>
          </p:nvGrpSpPr>
          <p:grpSpPr>
            <a:xfrm>
              <a:off x="5170488" y="1951019"/>
              <a:ext cx="3414712" cy="1408131"/>
              <a:chOff x="5170488" y="1951019"/>
              <a:chExt cx="3414712" cy="1408131"/>
            </a:xfrm>
          </p:grpSpPr>
          <p:sp>
            <p:nvSpPr>
              <p:cNvPr id="798" name="Freeform 797">
                <a:extLst>
                  <a:ext uri="{FF2B5EF4-FFF2-40B4-BE49-F238E27FC236}">
                    <a16:creationId xmlns:a16="http://schemas.microsoft.com/office/drawing/2014/main" id="{13FDA1EF-2A19-ED30-C09D-E3ADD9F2ABDF}"/>
                  </a:ext>
                </a:extLst>
              </p:cNvPr>
              <p:cNvSpPr/>
              <p:nvPr/>
            </p:nvSpPr>
            <p:spPr>
              <a:xfrm>
                <a:off x="5170488" y="1951019"/>
                <a:ext cx="2055812" cy="995381"/>
              </a:xfrm>
              <a:custGeom>
                <a:avLst/>
                <a:gdLst>
                  <a:gd name="connsiteX0" fmla="*/ 2055812 w 2055812"/>
                  <a:gd name="connsiteY0" fmla="*/ 995381 h 995381"/>
                  <a:gd name="connsiteX1" fmla="*/ 1963737 w 2055812"/>
                  <a:gd name="connsiteY1" fmla="*/ 995381 h 995381"/>
                  <a:gd name="connsiteX2" fmla="*/ 1963737 w 2055812"/>
                  <a:gd name="connsiteY2" fmla="*/ 973156 h 995381"/>
                  <a:gd name="connsiteX3" fmla="*/ 1816100 w 2055812"/>
                  <a:gd name="connsiteY3" fmla="*/ 973156 h 995381"/>
                  <a:gd name="connsiteX4" fmla="*/ 1816100 w 2055812"/>
                  <a:gd name="connsiteY4" fmla="*/ 958869 h 995381"/>
                  <a:gd name="connsiteX5" fmla="*/ 1806575 w 2055812"/>
                  <a:gd name="connsiteY5" fmla="*/ 958869 h 995381"/>
                  <a:gd name="connsiteX6" fmla="*/ 1806575 w 2055812"/>
                  <a:gd name="connsiteY6" fmla="*/ 939819 h 995381"/>
                  <a:gd name="connsiteX7" fmla="*/ 1763712 w 2055812"/>
                  <a:gd name="connsiteY7" fmla="*/ 939819 h 995381"/>
                  <a:gd name="connsiteX8" fmla="*/ 1763712 w 2055812"/>
                  <a:gd name="connsiteY8" fmla="*/ 925531 h 995381"/>
                  <a:gd name="connsiteX9" fmla="*/ 1744662 w 2055812"/>
                  <a:gd name="connsiteY9" fmla="*/ 925531 h 995381"/>
                  <a:gd name="connsiteX10" fmla="*/ 1744662 w 2055812"/>
                  <a:gd name="connsiteY10" fmla="*/ 906481 h 995381"/>
                  <a:gd name="connsiteX11" fmla="*/ 1731962 w 2055812"/>
                  <a:gd name="connsiteY11" fmla="*/ 906481 h 995381"/>
                  <a:gd name="connsiteX12" fmla="*/ 1731962 w 2055812"/>
                  <a:gd name="connsiteY12" fmla="*/ 890606 h 995381"/>
                  <a:gd name="connsiteX13" fmla="*/ 1714500 w 2055812"/>
                  <a:gd name="connsiteY13" fmla="*/ 890606 h 995381"/>
                  <a:gd name="connsiteX14" fmla="*/ 1714500 w 2055812"/>
                  <a:gd name="connsiteY14" fmla="*/ 862031 h 995381"/>
                  <a:gd name="connsiteX15" fmla="*/ 1666875 w 2055812"/>
                  <a:gd name="connsiteY15" fmla="*/ 862031 h 995381"/>
                  <a:gd name="connsiteX16" fmla="*/ 1666875 w 2055812"/>
                  <a:gd name="connsiteY16" fmla="*/ 847744 h 995381"/>
                  <a:gd name="connsiteX17" fmla="*/ 1666875 w 2055812"/>
                  <a:gd name="connsiteY17" fmla="*/ 847744 h 995381"/>
                  <a:gd name="connsiteX18" fmla="*/ 1654175 w 2055812"/>
                  <a:gd name="connsiteY18" fmla="*/ 847744 h 995381"/>
                  <a:gd name="connsiteX19" fmla="*/ 1654175 w 2055812"/>
                  <a:gd name="connsiteY19" fmla="*/ 830281 h 995381"/>
                  <a:gd name="connsiteX20" fmla="*/ 1654175 w 2055812"/>
                  <a:gd name="connsiteY20" fmla="*/ 814406 h 995381"/>
                  <a:gd name="connsiteX21" fmla="*/ 1641475 w 2055812"/>
                  <a:gd name="connsiteY21" fmla="*/ 814406 h 995381"/>
                  <a:gd name="connsiteX22" fmla="*/ 1641475 w 2055812"/>
                  <a:gd name="connsiteY22" fmla="*/ 806469 h 995381"/>
                  <a:gd name="connsiteX23" fmla="*/ 1612900 w 2055812"/>
                  <a:gd name="connsiteY23" fmla="*/ 806469 h 995381"/>
                  <a:gd name="connsiteX24" fmla="*/ 1612900 w 2055812"/>
                  <a:gd name="connsiteY24" fmla="*/ 787419 h 995381"/>
                  <a:gd name="connsiteX25" fmla="*/ 1595437 w 2055812"/>
                  <a:gd name="connsiteY25" fmla="*/ 787419 h 995381"/>
                  <a:gd name="connsiteX26" fmla="*/ 1595437 w 2055812"/>
                  <a:gd name="connsiteY26" fmla="*/ 787419 h 995381"/>
                  <a:gd name="connsiteX27" fmla="*/ 1595437 w 2055812"/>
                  <a:gd name="connsiteY27" fmla="*/ 774719 h 995381"/>
                  <a:gd name="connsiteX28" fmla="*/ 1562100 w 2055812"/>
                  <a:gd name="connsiteY28" fmla="*/ 774719 h 995381"/>
                  <a:gd name="connsiteX29" fmla="*/ 1562100 w 2055812"/>
                  <a:gd name="connsiteY29" fmla="*/ 760431 h 995381"/>
                  <a:gd name="connsiteX30" fmla="*/ 1543050 w 2055812"/>
                  <a:gd name="connsiteY30" fmla="*/ 760431 h 995381"/>
                  <a:gd name="connsiteX31" fmla="*/ 1543050 w 2055812"/>
                  <a:gd name="connsiteY31" fmla="*/ 746144 h 995381"/>
                  <a:gd name="connsiteX32" fmla="*/ 1485900 w 2055812"/>
                  <a:gd name="connsiteY32" fmla="*/ 746144 h 995381"/>
                  <a:gd name="connsiteX33" fmla="*/ 1485900 w 2055812"/>
                  <a:gd name="connsiteY33" fmla="*/ 735031 h 995381"/>
                  <a:gd name="connsiteX34" fmla="*/ 1462087 w 2055812"/>
                  <a:gd name="connsiteY34" fmla="*/ 735031 h 995381"/>
                  <a:gd name="connsiteX35" fmla="*/ 1462087 w 2055812"/>
                  <a:gd name="connsiteY35" fmla="*/ 722331 h 995381"/>
                  <a:gd name="connsiteX36" fmla="*/ 1447800 w 2055812"/>
                  <a:gd name="connsiteY36" fmla="*/ 722331 h 995381"/>
                  <a:gd name="connsiteX37" fmla="*/ 1447800 w 2055812"/>
                  <a:gd name="connsiteY37" fmla="*/ 706456 h 995381"/>
                  <a:gd name="connsiteX38" fmla="*/ 1444625 w 2055812"/>
                  <a:gd name="connsiteY38" fmla="*/ 706456 h 995381"/>
                  <a:gd name="connsiteX39" fmla="*/ 1444625 w 2055812"/>
                  <a:gd name="connsiteY39" fmla="*/ 690581 h 995381"/>
                  <a:gd name="connsiteX40" fmla="*/ 1444625 w 2055812"/>
                  <a:gd name="connsiteY40" fmla="*/ 690581 h 995381"/>
                  <a:gd name="connsiteX41" fmla="*/ 1431925 w 2055812"/>
                  <a:gd name="connsiteY41" fmla="*/ 690581 h 995381"/>
                  <a:gd name="connsiteX42" fmla="*/ 1431925 w 2055812"/>
                  <a:gd name="connsiteY42" fmla="*/ 676294 h 995381"/>
                  <a:gd name="connsiteX43" fmla="*/ 1423987 w 2055812"/>
                  <a:gd name="connsiteY43" fmla="*/ 676294 h 995381"/>
                  <a:gd name="connsiteX44" fmla="*/ 1423987 w 2055812"/>
                  <a:gd name="connsiteY44" fmla="*/ 668356 h 995381"/>
                  <a:gd name="connsiteX45" fmla="*/ 1377950 w 2055812"/>
                  <a:gd name="connsiteY45" fmla="*/ 668356 h 995381"/>
                  <a:gd name="connsiteX46" fmla="*/ 1377950 w 2055812"/>
                  <a:gd name="connsiteY46" fmla="*/ 631844 h 995381"/>
                  <a:gd name="connsiteX47" fmla="*/ 1322387 w 2055812"/>
                  <a:gd name="connsiteY47" fmla="*/ 631844 h 995381"/>
                  <a:gd name="connsiteX48" fmla="*/ 1322387 w 2055812"/>
                  <a:gd name="connsiteY48" fmla="*/ 622319 h 995381"/>
                  <a:gd name="connsiteX49" fmla="*/ 1306512 w 2055812"/>
                  <a:gd name="connsiteY49" fmla="*/ 622319 h 995381"/>
                  <a:gd name="connsiteX50" fmla="*/ 1306512 w 2055812"/>
                  <a:gd name="connsiteY50" fmla="*/ 608031 h 995381"/>
                  <a:gd name="connsiteX51" fmla="*/ 1300162 w 2055812"/>
                  <a:gd name="connsiteY51" fmla="*/ 608031 h 995381"/>
                  <a:gd name="connsiteX52" fmla="*/ 1295400 w 2055812"/>
                  <a:gd name="connsiteY52" fmla="*/ 608031 h 995381"/>
                  <a:gd name="connsiteX53" fmla="*/ 1295400 w 2055812"/>
                  <a:gd name="connsiteY53" fmla="*/ 598506 h 995381"/>
                  <a:gd name="connsiteX54" fmla="*/ 1250950 w 2055812"/>
                  <a:gd name="connsiteY54" fmla="*/ 598506 h 995381"/>
                  <a:gd name="connsiteX55" fmla="*/ 1250950 w 2055812"/>
                  <a:gd name="connsiteY55" fmla="*/ 584219 h 995381"/>
                  <a:gd name="connsiteX56" fmla="*/ 1246187 w 2055812"/>
                  <a:gd name="connsiteY56" fmla="*/ 584219 h 995381"/>
                  <a:gd name="connsiteX57" fmla="*/ 1246187 w 2055812"/>
                  <a:gd name="connsiteY57" fmla="*/ 571519 h 995381"/>
                  <a:gd name="connsiteX58" fmla="*/ 1239837 w 2055812"/>
                  <a:gd name="connsiteY58" fmla="*/ 571519 h 995381"/>
                  <a:gd name="connsiteX59" fmla="*/ 1239837 w 2055812"/>
                  <a:gd name="connsiteY59" fmla="*/ 554056 h 995381"/>
                  <a:gd name="connsiteX60" fmla="*/ 1204912 w 2055812"/>
                  <a:gd name="connsiteY60" fmla="*/ 554056 h 995381"/>
                  <a:gd name="connsiteX61" fmla="*/ 1204912 w 2055812"/>
                  <a:gd name="connsiteY61" fmla="*/ 542944 h 995381"/>
                  <a:gd name="connsiteX62" fmla="*/ 1173162 w 2055812"/>
                  <a:gd name="connsiteY62" fmla="*/ 542944 h 995381"/>
                  <a:gd name="connsiteX63" fmla="*/ 1173162 w 2055812"/>
                  <a:gd name="connsiteY63" fmla="*/ 542944 h 995381"/>
                  <a:gd name="connsiteX64" fmla="*/ 1173162 w 2055812"/>
                  <a:gd name="connsiteY64" fmla="*/ 530244 h 995381"/>
                  <a:gd name="connsiteX65" fmla="*/ 1157287 w 2055812"/>
                  <a:gd name="connsiteY65" fmla="*/ 530244 h 995381"/>
                  <a:gd name="connsiteX66" fmla="*/ 1157287 w 2055812"/>
                  <a:gd name="connsiteY66" fmla="*/ 530244 h 995381"/>
                  <a:gd name="connsiteX67" fmla="*/ 1149350 w 2055812"/>
                  <a:gd name="connsiteY67" fmla="*/ 522307 h 995381"/>
                  <a:gd name="connsiteX68" fmla="*/ 1154112 w 2055812"/>
                  <a:gd name="connsiteY68" fmla="*/ 517545 h 995381"/>
                  <a:gd name="connsiteX69" fmla="*/ 1136650 w 2055812"/>
                  <a:gd name="connsiteY69" fmla="*/ 517545 h 995381"/>
                  <a:gd name="connsiteX70" fmla="*/ 1131886 w 2055812"/>
                  <a:gd name="connsiteY70" fmla="*/ 512781 h 995381"/>
                  <a:gd name="connsiteX71" fmla="*/ 1119187 w 2055812"/>
                  <a:gd name="connsiteY71" fmla="*/ 512781 h 995381"/>
                  <a:gd name="connsiteX72" fmla="*/ 1131887 w 2055812"/>
                  <a:gd name="connsiteY72" fmla="*/ 500081 h 995381"/>
                  <a:gd name="connsiteX73" fmla="*/ 1117600 w 2055812"/>
                  <a:gd name="connsiteY73" fmla="*/ 500081 h 995381"/>
                  <a:gd name="connsiteX74" fmla="*/ 1109663 w 2055812"/>
                  <a:gd name="connsiteY74" fmla="*/ 492144 h 995381"/>
                  <a:gd name="connsiteX75" fmla="*/ 1096962 w 2055812"/>
                  <a:gd name="connsiteY75" fmla="*/ 485794 h 995381"/>
                  <a:gd name="connsiteX76" fmla="*/ 1090612 w 2055812"/>
                  <a:gd name="connsiteY76" fmla="*/ 479444 h 995381"/>
                  <a:gd name="connsiteX77" fmla="*/ 1077912 w 2055812"/>
                  <a:gd name="connsiteY77" fmla="*/ 474681 h 995381"/>
                  <a:gd name="connsiteX78" fmla="*/ 1060450 w 2055812"/>
                  <a:gd name="connsiteY78" fmla="*/ 465156 h 995381"/>
                  <a:gd name="connsiteX79" fmla="*/ 1057275 w 2055812"/>
                  <a:gd name="connsiteY79" fmla="*/ 457219 h 995381"/>
                  <a:gd name="connsiteX80" fmla="*/ 1047750 w 2055812"/>
                  <a:gd name="connsiteY80" fmla="*/ 454044 h 995381"/>
                  <a:gd name="connsiteX81" fmla="*/ 1042987 w 2055812"/>
                  <a:gd name="connsiteY81" fmla="*/ 449281 h 995381"/>
                  <a:gd name="connsiteX82" fmla="*/ 1041400 w 2055812"/>
                  <a:gd name="connsiteY82" fmla="*/ 442931 h 995381"/>
                  <a:gd name="connsiteX83" fmla="*/ 1031875 w 2055812"/>
                  <a:gd name="connsiteY83" fmla="*/ 439756 h 995381"/>
                  <a:gd name="connsiteX84" fmla="*/ 1027112 w 2055812"/>
                  <a:gd name="connsiteY84" fmla="*/ 438169 h 995381"/>
                  <a:gd name="connsiteX85" fmla="*/ 1022350 w 2055812"/>
                  <a:gd name="connsiteY85" fmla="*/ 433406 h 995381"/>
                  <a:gd name="connsiteX86" fmla="*/ 1017587 w 2055812"/>
                  <a:gd name="connsiteY86" fmla="*/ 423881 h 995381"/>
                  <a:gd name="connsiteX87" fmla="*/ 1000125 w 2055812"/>
                  <a:gd name="connsiteY87" fmla="*/ 422294 h 995381"/>
                  <a:gd name="connsiteX88" fmla="*/ 998537 w 2055812"/>
                  <a:gd name="connsiteY88" fmla="*/ 396894 h 995381"/>
                  <a:gd name="connsiteX89" fmla="*/ 985837 w 2055812"/>
                  <a:gd name="connsiteY89" fmla="*/ 396894 h 995381"/>
                  <a:gd name="connsiteX90" fmla="*/ 981075 w 2055812"/>
                  <a:gd name="connsiteY90" fmla="*/ 396894 h 995381"/>
                  <a:gd name="connsiteX91" fmla="*/ 981075 w 2055812"/>
                  <a:gd name="connsiteY91" fmla="*/ 390544 h 995381"/>
                  <a:gd name="connsiteX92" fmla="*/ 922337 w 2055812"/>
                  <a:gd name="connsiteY92" fmla="*/ 390544 h 995381"/>
                  <a:gd name="connsiteX93" fmla="*/ 908050 w 2055812"/>
                  <a:gd name="connsiteY93" fmla="*/ 374669 h 995381"/>
                  <a:gd name="connsiteX94" fmla="*/ 908050 w 2055812"/>
                  <a:gd name="connsiteY94" fmla="*/ 374669 h 995381"/>
                  <a:gd name="connsiteX95" fmla="*/ 892175 w 2055812"/>
                  <a:gd name="connsiteY95" fmla="*/ 368319 h 995381"/>
                  <a:gd name="connsiteX96" fmla="*/ 833437 w 2055812"/>
                  <a:gd name="connsiteY96" fmla="*/ 368319 h 995381"/>
                  <a:gd name="connsiteX97" fmla="*/ 833437 w 2055812"/>
                  <a:gd name="connsiteY97" fmla="*/ 344506 h 995381"/>
                  <a:gd name="connsiteX98" fmla="*/ 827087 w 2055812"/>
                  <a:gd name="connsiteY98" fmla="*/ 344506 h 995381"/>
                  <a:gd name="connsiteX99" fmla="*/ 827087 w 2055812"/>
                  <a:gd name="connsiteY99" fmla="*/ 331806 h 995381"/>
                  <a:gd name="connsiteX100" fmla="*/ 793750 w 2055812"/>
                  <a:gd name="connsiteY100" fmla="*/ 331806 h 995381"/>
                  <a:gd name="connsiteX101" fmla="*/ 793750 w 2055812"/>
                  <a:gd name="connsiteY101" fmla="*/ 311169 h 995381"/>
                  <a:gd name="connsiteX102" fmla="*/ 768350 w 2055812"/>
                  <a:gd name="connsiteY102" fmla="*/ 311169 h 995381"/>
                  <a:gd name="connsiteX103" fmla="*/ 768350 w 2055812"/>
                  <a:gd name="connsiteY103" fmla="*/ 306406 h 995381"/>
                  <a:gd name="connsiteX104" fmla="*/ 660400 w 2055812"/>
                  <a:gd name="connsiteY104" fmla="*/ 306406 h 995381"/>
                  <a:gd name="connsiteX105" fmla="*/ 660400 w 2055812"/>
                  <a:gd name="connsiteY105" fmla="*/ 288944 h 995381"/>
                  <a:gd name="connsiteX106" fmla="*/ 631825 w 2055812"/>
                  <a:gd name="connsiteY106" fmla="*/ 288944 h 995381"/>
                  <a:gd name="connsiteX107" fmla="*/ 631825 w 2055812"/>
                  <a:gd name="connsiteY107" fmla="*/ 269894 h 995381"/>
                  <a:gd name="connsiteX108" fmla="*/ 630237 w 2055812"/>
                  <a:gd name="connsiteY108" fmla="*/ 268306 h 995381"/>
                  <a:gd name="connsiteX109" fmla="*/ 630237 w 2055812"/>
                  <a:gd name="connsiteY109" fmla="*/ 255606 h 995381"/>
                  <a:gd name="connsiteX110" fmla="*/ 612775 w 2055812"/>
                  <a:gd name="connsiteY110" fmla="*/ 255606 h 995381"/>
                  <a:gd name="connsiteX111" fmla="*/ 612775 w 2055812"/>
                  <a:gd name="connsiteY111" fmla="*/ 236556 h 995381"/>
                  <a:gd name="connsiteX112" fmla="*/ 588962 w 2055812"/>
                  <a:gd name="connsiteY112" fmla="*/ 236556 h 995381"/>
                  <a:gd name="connsiteX113" fmla="*/ 588962 w 2055812"/>
                  <a:gd name="connsiteY113" fmla="*/ 215919 h 995381"/>
                  <a:gd name="connsiteX114" fmla="*/ 577850 w 2055812"/>
                  <a:gd name="connsiteY114" fmla="*/ 215919 h 995381"/>
                  <a:gd name="connsiteX115" fmla="*/ 577850 w 2055812"/>
                  <a:gd name="connsiteY115" fmla="*/ 203219 h 995381"/>
                  <a:gd name="connsiteX116" fmla="*/ 546100 w 2055812"/>
                  <a:gd name="connsiteY116" fmla="*/ 203219 h 995381"/>
                  <a:gd name="connsiteX117" fmla="*/ 546100 w 2055812"/>
                  <a:gd name="connsiteY117" fmla="*/ 192106 h 995381"/>
                  <a:gd name="connsiteX118" fmla="*/ 539750 w 2055812"/>
                  <a:gd name="connsiteY118" fmla="*/ 185756 h 995381"/>
                  <a:gd name="connsiteX119" fmla="*/ 527050 w 2055812"/>
                  <a:gd name="connsiteY119" fmla="*/ 180994 h 995381"/>
                  <a:gd name="connsiteX120" fmla="*/ 525462 w 2055812"/>
                  <a:gd name="connsiteY120" fmla="*/ 176231 h 995381"/>
                  <a:gd name="connsiteX121" fmla="*/ 523875 w 2055812"/>
                  <a:gd name="connsiteY121" fmla="*/ 169881 h 995381"/>
                  <a:gd name="connsiteX122" fmla="*/ 519112 w 2055812"/>
                  <a:gd name="connsiteY122" fmla="*/ 168294 h 995381"/>
                  <a:gd name="connsiteX123" fmla="*/ 504825 w 2055812"/>
                  <a:gd name="connsiteY123" fmla="*/ 160356 h 995381"/>
                  <a:gd name="connsiteX124" fmla="*/ 500062 w 2055812"/>
                  <a:gd name="connsiteY124" fmla="*/ 155594 h 995381"/>
                  <a:gd name="connsiteX125" fmla="*/ 477837 w 2055812"/>
                  <a:gd name="connsiteY125" fmla="*/ 154006 h 995381"/>
                  <a:gd name="connsiteX126" fmla="*/ 473075 w 2055812"/>
                  <a:gd name="connsiteY126" fmla="*/ 152419 h 995381"/>
                  <a:gd name="connsiteX127" fmla="*/ 469900 w 2055812"/>
                  <a:gd name="connsiteY127" fmla="*/ 147656 h 995381"/>
                  <a:gd name="connsiteX128" fmla="*/ 463550 w 2055812"/>
                  <a:gd name="connsiteY128" fmla="*/ 139719 h 995381"/>
                  <a:gd name="connsiteX129" fmla="*/ 450850 w 2055812"/>
                  <a:gd name="connsiteY129" fmla="*/ 138131 h 995381"/>
                  <a:gd name="connsiteX130" fmla="*/ 446087 w 2055812"/>
                  <a:gd name="connsiteY130" fmla="*/ 136544 h 995381"/>
                  <a:gd name="connsiteX131" fmla="*/ 436562 w 2055812"/>
                  <a:gd name="connsiteY131" fmla="*/ 134956 h 995381"/>
                  <a:gd name="connsiteX132" fmla="*/ 427037 w 2055812"/>
                  <a:gd name="connsiteY132" fmla="*/ 128606 h 995381"/>
                  <a:gd name="connsiteX133" fmla="*/ 422275 w 2055812"/>
                  <a:gd name="connsiteY133" fmla="*/ 127019 h 995381"/>
                  <a:gd name="connsiteX134" fmla="*/ 414337 w 2055812"/>
                  <a:gd name="connsiteY134" fmla="*/ 119081 h 995381"/>
                  <a:gd name="connsiteX135" fmla="*/ 411162 w 2055812"/>
                  <a:gd name="connsiteY135" fmla="*/ 112731 h 995381"/>
                  <a:gd name="connsiteX136" fmla="*/ 365125 w 2055812"/>
                  <a:gd name="connsiteY136" fmla="*/ 111144 h 995381"/>
                  <a:gd name="connsiteX137" fmla="*/ 363537 w 2055812"/>
                  <a:gd name="connsiteY137" fmla="*/ 101619 h 995381"/>
                  <a:gd name="connsiteX138" fmla="*/ 354012 w 2055812"/>
                  <a:gd name="connsiteY138" fmla="*/ 100031 h 995381"/>
                  <a:gd name="connsiteX139" fmla="*/ 333375 w 2055812"/>
                  <a:gd name="connsiteY139" fmla="*/ 100031 h 995381"/>
                  <a:gd name="connsiteX140" fmla="*/ 328612 w 2055812"/>
                  <a:gd name="connsiteY140" fmla="*/ 95268 h 995381"/>
                  <a:gd name="connsiteX141" fmla="*/ 323850 w 2055812"/>
                  <a:gd name="connsiteY141" fmla="*/ 82569 h 995381"/>
                  <a:gd name="connsiteX142" fmla="*/ 307975 w 2055812"/>
                  <a:gd name="connsiteY142" fmla="*/ 80981 h 995381"/>
                  <a:gd name="connsiteX143" fmla="*/ 263525 w 2055812"/>
                  <a:gd name="connsiteY143" fmla="*/ 79394 h 995381"/>
                  <a:gd name="connsiteX144" fmla="*/ 257175 w 2055812"/>
                  <a:gd name="connsiteY144" fmla="*/ 73044 h 995381"/>
                  <a:gd name="connsiteX145" fmla="*/ 255587 w 2055812"/>
                  <a:gd name="connsiteY145" fmla="*/ 61931 h 995381"/>
                  <a:gd name="connsiteX146" fmla="*/ 219075 w 2055812"/>
                  <a:gd name="connsiteY146" fmla="*/ 60344 h 995381"/>
                  <a:gd name="connsiteX147" fmla="*/ 214312 w 2055812"/>
                  <a:gd name="connsiteY147" fmla="*/ 55581 h 995381"/>
                  <a:gd name="connsiteX148" fmla="*/ 209550 w 2055812"/>
                  <a:gd name="connsiteY148" fmla="*/ 52406 h 995381"/>
                  <a:gd name="connsiteX149" fmla="*/ 192087 w 2055812"/>
                  <a:gd name="connsiteY149" fmla="*/ 49231 h 995381"/>
                  <a:gd name="connsiteX150" fmla="*/ 193675 w 2055812"/>
                  <a:gd name="connsiteY150" fmla="*/ 44469 h 995381"/>
                  <a:gd name="connsiteX151" fmla="*/ 190500 w 2055812"/>
                  <a:gd name="connsiteY151" fmla="*/ 39706 h 995381"/>
                  <a:gd name="connsiteX152" fmla="*/ 157162 w 2055812"/>
                  <a:gd name="connsiteY152" fmla="*/ 34944 h 995381"/>
                  <a:gd name="connsiteX153" fmla="*/ 155575 w 2055812"/>
                  <a:gd name="connsiteY153" fmla="*/ 30181 h 995381"/>
                  <a:gd name="connsiteX154" fmla="*/ 128587 w 2055812"/>
                  <a:gd name="connsiteY154" fmla="*/ 20656 h 995381"/>
                  <a:gd name="connsiteX155" fmla="*/ 123825 w 2055812"/>
                  <a:gd name="connsiteY155" fmla="*/ 19069 h 995381"/>
                  <a:gd name="connsiteX156" fmla="*/ 119062 w 2055812"/>
                  <a:gd name="connsiteY156" fmla="*/ 15894 h 995381"/>
                  <a:gd name="connsiteX157" fmla="*/ 107950 w 2055812"/>
                  <a:gd name="connsiteY157" fmla="*/ 14306 h 995381"/>
                  <a:gd name="connsiteX158" fmla="*/ 68262 w 2055812"/>
                  <a:gd name="connsiteY158" fmla="*/ 14306 h 995381"/>
                  <a:gd name="connsiteX159" fmla="*/ 63500 w 2055812"/>
                  <a:gd name="connsiteY159" fmla="*/ 12719 h 995381"/>
                  <a:gd name="connsiteX160" fmla="*/ 58737 w 2055812"/>
                  <a:gd name="connsiteY160" fmla="*/ 7956 h 995381"/>
                  <a:gd name="connsiteX161" fmla="*/ 55562 w 2055812"/>
                  <a:gd name="connsiteY161" fmla="*/ 3194 h 995381"/>
                  <a:gd name="connsiteX162" fmla="*/ 50800 w 2055812"/>
                  <a:gd name="connsiteY162" fmla="*/ 1606 h 995381"/>
                  <a:gd name="connsiteX163" fmla="*/ 0 w 2055812"/>
                  <a:gd name="connsiteY163" fmla="*/ 19 h 995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</a:cxnLst>
                <a:rect l="l" t="t" r="r" b="b"/>
                <a:pathLst>
                  <a:path w="2055812" h="995381">
                    <a:moveTo>
                      <a:pt x="2055812" y="995381"/>
                    </a:moveTo>
                    <a:lnTo>
                      <a:pt x="1963737" y="995381"/>
                    </a:lnTo>
                    <a:lnTo>
                      <a:pt x="1963737" y="973156"/>
                    </a:lnTo>
                    <a:lnTo>
                      <a:pt x="1816100" y="973156"/>
                    </a:lnTo>
                    <a:lnTo>
                      <a:pt x="1816100" y="958869"/>
                    </a:lnTo>
                    <a:lnTo>
                      <a:pt x="1806575" y="958869"/>
                    </a:lnTo>
                    <a:lnTo>
                      <a:pt x="1806575" y="939819"/>
                    </a:lnTo>
                    <a:lnTo>
                      <a:pt x="1763712" y="939819"/>
                    </a:lnTo>
                    <a:lnTo>
                      <a:pt x="1763712" y="925531"/>
                    </a:lnTo>
                    <a:lnTo>
                      <a:pt x="1744662" y="925531"/>
                    </a:lnTo>
                    <a:lnTo>
                      <a:pt x="1744662" y="906481"/>
                    </a:lnTo>
                    <a:lnTo>
                      <a:pt x="1731962" y="906481"/>
                    </a:lnTo>
                    <a:lnTo>
                      <a:pt x="1731962" y="890606"/>
                    </a:lnTo>
                    <a:lnTo>
                      <a:pt x="1714500" y="890606"/>
                    </a:lnTo>
                    <a:lnTo>
                      <a:pt x="1714500" y="862031"/>
                    </a:lnTo>
                    <a:lnTo>
                      <a:pt x="1666875" y="862031"/>
                    </a:lnTo>
                    <a:lnTo>
                      <a:pt x="1666875" y="847744"/>
                    </a:lnTo>
                    <a:lnTo>
                      <a:pt x="1666875" y="847744"/>
                    </a:lnTo>
                    <a:lnTo>
                      <a:pt x="1654175" y="847744"/>
                    </a:lnTo>
                    <a:lnTo>
                      <a:pt x="1654175" y="830281"/>
                    </a:lnTo>
                    <a:lnTo>
                      <a:pt x="1654175" y="814406"/>
                    </a:lnTo>
                    <a:lnTo>
                      <a:pt x="1641475" y="814406"/>
                    </a:lnTo>
                    <a:lnTo>
                      <a:pt x="1641475" y="806469"/>
                    </a:lnTo>
                    <a:lnTo>
                      <a:pt x="1612900" y="806469"/>
                    </a:lnTo>
                    <a:lnTo>
                      <a:pt x="1612900" y="787419"/>
                    </a:lnTo>
                    <a:lnTo>
                      <a:pt x="1595437" y="787419"/>
                    </a:lnTo>
                    <a:lnTo>
                      <a:pt x="1595437" y="787419"/>
                    </a:lnTo>
                    <a:lnTo>
                      <a:pt x="1595437" y="774719"/>
                    </a:lnTo>
                    <a:lnTo>
                      <a:pt x="1562100" y="774719"/>
                    </a:lnTo>
                    <a:lnTo>
                      <a:pt x="1562100" y="760431"/>
                    </a:lnTo>
                    <a:lnTo>
                      <a:pt x="1543050" y="760431"/>
                    </a:lnTo>
                    <a:lnTo>
                      <a:pt x="1543050" y="746144"/>
                    </a:lnTo>
                    <a:lnTo>
                      <a:pt x="1485900" y="746144"/>
                    </a:lnTo>
                    <a:lnTo>
                      <a:pt x="1485900" y="735031"/>
                    </a:lnTo>
                    <a:lnTo>
                      <a:pt x="1462087" y="735031"/>
                    </a:lnTo>
                    <a:lnTo>
                      <a:pt x="1462087" y="722331"/>
                    </a:lnTo>
                    <a:lnTo>
                      <a:pt x="1447800" y="722331"/>
                    </a:lnTo>
                    <a:lnTo>
                      <a:pt x="1447800" y="706456"/>
                    </a:lnTo>
                    <a:lnTo>
                      <a:pt x="1444625" y="706456"/>
                    </a:lnTo>
                    <a:lnTo>
                      <a:pt x="1444625" y="690581"/>
                    </a:lnTo>
                    <a:lnTo>
                      <a:pt x="1444625" y="690581"/>
                    </a:lnTo>
                    <a:lnTo>
                      <a:pt x="1431925" y="690581"/>
                    </a:lnTo>
                    <a:lnTo>
                      <a:pt x="1431925" y="676294"/>
                    </a:lnTo>
                    <a:lnTo>
                      <a:pt x="1423987" y="676294"/>
                    </a:lnTo>
                    <a:lnTo>
                      <a:pt x="1423987" y="668356"/>
                    </a:lnTo>
                    <a:lnTo>
                      <a:pt x="1377950" y="668356"/>
                    </a:lnTo>
                    <a:lnTo>
                      <a:pt x="1377950" y="631844"/>
                    </a:lnTo>
                    <a:lnTo>
                      <a:pt x="1322387" y="631844"/>
                    </a:lnTo>
                    <a:lnTo>
                      <a:pt x="1322387" y="622319"/>
                    </a:lnTo>
                    <a:lnTo>
                      <a:pt x="1306512" y="622319"/>
                    </a:lnTo>
                    <a:lnTo>
                      <a:pt x="1306512" y="608031"/>
                    </a:lnTo>
                    <a:lnTo>
                      <a:pt x="1300162" y="608031"/>
                    </a:lnTo>
                    <a:lnTo>
                      <a:pt x="1295400" y="608031"/>
                    </a:lnTo>
                    <a:lnTo>
                      <a:pt x="1295400" y="598506"/>
                    </a:lnTo>
                    <a:lnTo>
                      <a:pt x="1250950" y="598506"/>
                    </a:lnTo>
                    <a:lnTo>
                      <a:pt x="1250950" y="584219"/>
                    </a:lnTo>
                    <a:lnTo>
                      <a:pt x="1246187" y="584219"/>
                    </a:lnTo>
                    <a:lnTo>
                      <a:pt x="1246187" y="571519"/>
                    </a:lnTo>
                    <a:lnTo>
                      <a:pt x="1239837" y="571519"/>
                    </a:lnTo>
                    <a:lnTo>
                      <a:pt x="1239837" y="554056"/>
                    </a:lnTo>
                    <a:lnTo>
                      <a:pt x="1204912" y="554056"/>
                    </a:lnTo>
                    <a:lnTo>
                      <a:pt x="1204912" y="542944"/>
                    </a:lnTo>
                    <a:lnTo>
                      <a:pt x="1173162" y="542944"/>
                    </a:lnTo>
                    <a:lnTo>
                      <a:pt x="1173162" y="542944"/>
                    </a:lnTo>
                    <a:lnTo>
                      <a:pt x="1173162" y="530244"/>
                    </a:lnTo>
                    <a:lnTo>
                      <a:pt x="1157287" y="530244"/>
                    </a:lnTo>
                    <a:lnTo>
                      <a:pt x="1157287" y="530244"/>
                    </a:lnTo>
                    <a:lnTo>
                      <a:pt x="1149350" y="522307"/>
                    </a:lnTo>
                    <a:lnTo>
                      <a:pt x="1154112" y="517545"/>
                    </a:lnTo>
                    <a:lnTo>
                      <a:pt x="1136650" y="517545"/>
                    </a:lnTo>
                    <a:lnTo>
                      <a:pt x="1131886" y="512781"/>
                    </a:lnTo>
                    <a:lnTo>
                      <a:pt x="1119187" y="512781"/>
                    </a:lnTo>
                    <a:lnTo>
                      <a:pt x="1131887" y="500081"/>
                    </a:lnTo>
                    <a:lnTo>
                      <a:pt x="1117600" y="500081"/>
                    </a:lnTo>
                    <a:lnTo>
                      <a:pt x="1109663" y="492144"/>
                    </a:lnTo>
                    <a:cubicBezTo>
                      <a:pt x="1105429" y="490027"/>
                      <a:pt x="1100698" y="488700"/>
                      <a:pt x="1096962" y="485794"/>
                    </a:cubicBezTo>
                    <a:cubicBezTo>
                      <a:pt x="1084264" y="475917"/>
                      <a:pt x="1107545" y="485086"/>
                      <a:pt x="1090612" y="479444"/>
                    </a:cubicBezTo>
                    <a:cubicBezTo>
                      <a:pt x="1079067" y="471747"/>
                      <a:pt x="1094139" y="480922"/>
                      <a:pt x="1077912" y="474681"/>
                    </a:cubicBezTo>
                    <a:cubicBezTo>
                      <a:pt x="1069397" y="471406"/>
                      <a:pt x="1066775" y="469373"/>
                      <a:pt x="1060450" y="465156"/>
                    </a:cubicBezTo>
                    <a:cubicBezTo>
                      <a:pt x="1059392" y="462510"/>
                      <a:pt x="1059420" y="459095"/>
                      <a:pt x="1057275" y="457219"/>
                    </a:cubicBezTo>
                    <a:cubicBezTo>
                      <a:pt x="1054756" y="455015"/>
                      <a:pt x="1047750" y="454044"/>
                      <a:pt x="1047750" y="454044"/>
                    </a:cubicBezTo>
                    <a:cubicBezTo>
                      <a:pt x="1046162" y="452456"/>
                      <a:pt x="1044101" y="451230"/>
                      <a:pt x="1042987" y="449281"/>
                    </a:cubicBezTo>
                    <a:cubicBezTo>
                      <a:pt x="1041905" y="447387"/>
                      <a:pt x="1043056" y="444351"/>
                      <a:pt x="1041400" y="442931"/>
                    </a:cubicBezTo>
                    <a:cubicBezTo>
                      <a:pt x="1038859" y="440753"/>
                      <a:pt x="1035050" y="440814"/>
                      <a:pt x="1031875" y="439756"/>
                    </a:cubicBezTo>
                    <a:lnTo>
                      <a:pt x="1027112" y="438169"/>
                    </a:lnTo>
                    <a:cubicBezTo>
                      <a:pt x="1025525" y="436581"/>
                      <a:pt x="1023595" y="435274"/>
                      <a:pt x="1022350" y="433406"/>
                    </a:cubicBezTo>
                    <a:cubicBezTo>
                      <a:pt x="1021002" y="431384"/>
                      <a:pt x="1020728" y="424847"/>
                      <a:pt x="1017587" y="423881"/>
                    </a:cubicBezTo>
                    <a:cubicBezTo>
                      <a:pt x="1012001" y="422162"/>
                      <a:pt x="1005946" y="422823"/>
                      <a:pt x="1000125" y="422294"/>
                    </a:cubicBezTo>
                    <a:cubicBezTo>
                      <a:pt x="996361" y="411005"/>
                      <a:pt x="998537" y="419205"/>
                      <a:pt x="998537" y="396894"/>
                    </a:cubicBezTo>
                    <a:lnTo>
                      <a:pt x="985837" y="396894"/>
                    </a:lnTo>
                    <a:lnTo>
                      <a:pt x="981075" y="396894"/>
                    </a:lnTo>
                    <a:lnTo>
                      <a:pt x="981075" y="390544"/>
                    </a:lnTo>
                    <a:lnTo>
                      <a:pt x="922337" y="390544"/>
                    </a:lnTo>
                    <a:lnTo>
                      <a:pt x="908050" y="374669"/>
                    </a:lnTo>
                    <a:lnTo>
                      <a:pt x="908050" y="374669"/>
                    </a:lnTo>
                    <a:lnTo>
                      <a:pt x="892175" y="368319"/>
                    </a:lnTo>
                    <a:lnTo>
                      <a:pt x="833437" y="368319"/>
                    </a:lnTo>
                    <a:lnTo>
                      <a:pt x="833437" y="344506"/>
                    </a:lnTo>
                    <a:lnTo>
                      <a:pt x="827087" y="344506"/>
                    </a:lnTo>
                    <a:lnTo>
                      <a:pt x="827087" y="331806"/>
                    </a:lnTo>
                    <a:lnTo>
                      <a:pt x="793750" y="331806"/>
                    </a:lnTo>
                    <a:lnTo>
                      <a:pt x="793750" y="311169"/>
                    </a:lnTo>
                    <a:lnTo>
                      <a:pt x="768350" y="311169"/>
                    </a:lnTo>
                    <a:lnTo>
                      <a:pt x="768350" y="306406"/>
                    </a:lnTo>
                    <a:lnTo>
                      <a:pt x="660400" y="306406"/>
                    </a:lnTo>
                    <a:lnTo>
                      <a:pt x="660400" y="288944"/>
                    </a:lnTo>
                    <a:lnTo>
                      <a:pt x="631825" y="288944"/>
                    </a:lnTo>
                    <a:lnTo>
                      <a:pt x="631825" y="269894"/>
                    </a:lnTo>
                    <a:lnTo>
                      <a:pt x="630237" y="268306"/>
                    </a:lnTo>
                    <a:lnTo>
                      <a:pt x="630237" y="255606"/>
                    </a:lnTo>
                    <a:lnTo>
                      <a:pt x="612775" y="255606"/>
                    </a:lnTo>
                    <a:lnTo>
                      <a:pt x="612775" y="236556"/>
                    </a:lnTo>
                    <a:lnTo>
                      <a:pt x="588962" y="236556"/>
                    </a:lnTo>
                    <a:lnTo>
                      <a:pt x="588962" y="215919"/>
                    </a:lnTo>
                    <a:lnTo>
                      <a:pt x="577850" y="215919"/>
                    </a:lnTo>
                    <a:lnTo>
                      <a:pt x="577850" y="203219"/>
                    </a:lnTo>
                    <a:lnTo>
                      <a:pt x="546100" y="203219"/>
                    </a:lnTo>
                    <a:lnTo>
                      <a:pt x="546100" y="192106"/>
                    </a:lnTo>
                    <a:lnTo>
                      <a:pt x="539750" y="185756"/>
                    </a:lnTo>
                    <a:cubicBezTo>
                      <a:pt x="535517" y="184169"/>
                      <a:pt x="530812" y="183502"/>
                      <a:pt x="527050" y="180994"/>
                    </a:cubicBezTo>
                    <a:cubicBezTo>
                      <a:pt x="525657" y="180066"/>
                      <a:pt x="525922" y="177840"/>
                      <a:pt x="525462" y="176231"/>
                    </a:cubicBezTo>
                    <a:cubicBezTo>
                      <a:pt x="524863" y="174133"/>
                      <a:pt x="525238" y="171585"/>
                      <a:pt x="523875" y="169881"/>
                    </a:cubicBezTo>
                    <a:cubicBezTo>
                      <a:pt x="522830" y="168574"/>
                      <a:pt x="520700" y="168823"/>
                      <a:pt x="519112" y="168294"/>
                    </a:cubicBezTo>
                    <a:cubicBezTo>
                      <a:pt x="508195" y="161016"/>
                      <a:pt x="513207" y="163151"/>
                      <a:pt x="504825" y="160356"/>
                    </a:cubicBezTo>
                    <a:cubicBezTo>
                      <a:pt x="503237" y="158769"/>
                      <a:pt x="502247" y="156108"/>
                      <a:pt x="500062" y="155594"/>
                    </a:cubicBezTo>
                    <a:cubicBezTo>
                      <a:pt x="492832" y="153893"/>
                      <a:pt x="485213" y="154874"/>
                      <a:pt x="477837" y="154006"/>
                    </a:cubicBezTo>
                    <a:cubicBezTo>
                      <a:pt x="476175" y="153811"/>
                      <a:pt x="474662" y="152948"/>
                      <a:pt x="473075" y="152419"/>
                    </a:cubicBezTo>
                    <a:cubicBezTo>
                      <a:pt x="472017" y="150831"/>
                      <a:pt x="470753" y="149363"/>
                      <a:pt x="469900" y="147656"/>
                    </a:cubicBezTo>
                    <a:cubicBezTo>
                      <a:pt x="467672" y="143201"/>
                      <a:pt x="469746" y="141409"/>
                      <a:pt x="463550" y="139719"/>
                    </a:cubicBezTo>
                    <a:cubicBezTo>
                      <a:pt x="459434" y="138596"/>
                      <a:pt x="455083" y="138660"/>
                      <a:pt x="450850" y="138131"/>
                    </a:cubicBezTo>
                    <a:cubicBezTo>
                      <a:pt x="449262" y="137602"/>
                      <a:pt x="447721" y="136907"/>
                      <a:pt x="446087" y="136544"/>
                    </a:cubicBezTo>
                    <a:cubicBezTo>
                      <a:pt x="442945" y="135846"/>
                      <a:pt x="439533" y="136194"/>
                      <a:pt x="436562" y="134956"/>
                    </a:cubicBezTo>
                    <a:cubicBezTo>
                      <a:pt x="433040" y="133488"/>
                      <a:pt x="430212" y="130723"/>
                      <a:pt x="427037" y="128606"/>
                    </a:cubicBezTo>
                    <a:cubicBezTo>
                      <a:pt x="425645" y="127678"/>
                      <a:pt x="423862" y="127548"/>
                      <a:pt x="422275" y="127019"/>
                    </a:cubicBezTo>
                    <a:cubicBezTo>
                      <a:pt x="416901" y="123437"/>
                      <a:pt x="417594" y="124781"/>
                      <a:pt x="414337" y="119081"/>
                    </a:cubicBezTo>
                    <a:cubicBezTo>
                      <a:pt x="413163" y="117026"/>
                      <a:pt x="413498" y="113108"/>
                      <a:pt x="411162" y="112731"/>
                    </a:cubicBezTo>
                    <a:cubicBezTo>
                      <a:pt x="396003" y="110286"/>
                      <a:pt x="380471" y="111673"/>
                      <a:pt x="365125" y="111144"/>
                    </a:cubicBezTo>
                    <a:cubicBezTo>
                      <a:pt x="364596" y="107969"/>
                      <a:pt x="365813" y="103895"/>
                      <a:pt x="363537" y="101619"/>
                    </a:cubicBezTo>
                    <a:cubicBezTo>
                      <a:pt x="361261" y="99343"/>
                      <a:pt x="357226" y="100200"/>
                      <a:pt x="354012" y="100031"/>
                    </a:cubicBezTo>
                    <a:cubicBezTo>
                      <a:pt x="347143" y="99669"/>
                      <a:pt x="340254" y="100031"/>
                      <a:pt x="333375" y="100031"/>
                    </a:cubicBezTo>
                    <a:lnTo>
                      <a:pt x="328612" y="95268"/>
                    </a:lnTo>
                    <a:cubicBezTo>
                      <a:pt x="327025" y="91035"/>
                      <a:pt x="327567" y="85142"/>
                      <a:pt x="323850" y="82569"/>
                    </a:cubicBezTo>
                    <a:cubicBezTo>
                      <a:pt x="319478" y="79542"/>
                      <a:pt x="313286" y="81261"/>
                      <a:pt x="307975" y="80981"/>
                    </a:cubicBezTo>
                    <a:cubicBezTo>
                      <a:pt x="293169" y="80202"/>
                      <a:pt x="278342" y="79923"/>
                      <a:pt x="263525" y="79394"/>
                    </a:cubicBezTo>
                    <a:cubicBezTo>
                      <a:pt x="258082" y="77579"/>
                      <a:pt x="258384" y="79091"/>
                      <a:pt x="257175" y="73044"/>
                    </a:cubicBezTo>
                    <a:cubicBezTo>
                      <a:pt x="256441" y="69375"/>
                      <a:pt x="259137" y="63114"/>
                      <a:pt x="255587" y="61931"/>
                    </a:cubicBezTo>
                    <a:cubicBezTo>
                      <a:pt x="244030" y="58079"/>
                      <a:pt x="231246" y="60873"/>
                      <a:pt x="219075" y="60344"/>
                    </a:cubicBezTo>
                    <a:cubicBezTo>
                      <a:pt x="217487" y="58756"/>
                      <a:pt x="216037" y="57018"/>
                      <a:pt x="214312" y="55581"/>
                    </a:cubicBezTo>
                    <a:cubicBezTo>
                      <a:pt x="212846" y="54360"/>
                      <a:pt x="211256" y="53259"/>
                      <a:pt x="209550" y="52406"/>
                    </a:cubicBezTo>
                    <a:cubicBezTo>
                      <a:pt x="204658" y="49960"/>
                      <a:pt x="196457" y="49777"/>
                      <a:pt x="192087" y="49231"/>
                    </a:cubicBezTo>
                    <a:cubicBezTo>
                      <a:pt x="192616" y="47644"/>
                      <a:pt x="193950" y="46120"/>
                      <a:pt x="193675" y="44469"/>
                    </a:cubicBezTo>
                    <a:cubicBezTo>
                      <a:pt x="193361" y="42587"/>
                      <a:pt x="191849" y="41055"/>
                      <a:pt x="190500" y="39706"/>
                    </a:cubicBezTo>
                    <a:cubicBezTo>
                      <a:pt x="182283" y="31489"/>
                      <a:pt x="165226" y="35392"/>
                      <a:pt x="157162" y="34944"/>
                    </a:cubicBezTo>
                    <a:cubicBezTo>
                      <a:pt x="156633" y="33356"/>
                      <a:pt x="156035" y="31790"/>
                      <a:pt x="155575" y="30181"/>
                    </a:cubicBezTo>
                    <a:cubicBezTo>
                      <a:pt x="151377" y="15486"/>
                      <a:pt x="158265" y="24366"/>
                      <a:pt x="128587" y="20656"/>
                    </a:cubicBezTo>
                    <a:cubicBezTo>
                      <a:pt x="127000" y="20127"/>
                      <a:pt x="125322" y="19817"/>
                      <a:pt x="123825" y="19069"/>
                    </a:cubicBezTo>
                    <a:cubicBezTo>
                      <a:pt x="122118" y="18216"/>
                      <a:pt x="120890" y="16442"/>
                      <a:pt x="119062" y="15894"/>
                    </a:cubicBezTo>
                    <a:cubicBezTo>
                      <a:pt x="115478" y="14819"/>
                      <a:pt x="111654" y="14835"/>
                      <a:pt x="107950" y="14306"/>
                    </a:cubicBezTo>
                    <a:cubicBezTo>
                      <a:pt x="87980" y="16122"/>
                      <a:pt x="90103" y="16876"/>
                      <a:pt x="68262" y="14306"/>
                    </a:cubicBezTo>
                    <a:cubicBezTo>
                      <a:pt x="66600" y="14111"/>
                      <a:pt x="65087" y="13248"/>
                      <a:pt x="63500" y="12719"/>
                    </a:cubicBezTo>
                    <a:cubicBezTo>
                      <a:pt x="61912" y="11131"/>
                      <a:pt x="60174" y="9681"/>
                      <a:pt x="58737" y="7956"/>
                    </a:cubicBezTo>
                    <a:cubicBezTo>
                      <a:pt x="57516" y="6490"/>
                      <a:pt x="57052" y="4386"/>
                      <a:pt x="55562" y="3194"/>
                    </a:cubicBezTo>
                    <a:cubicBezTo>
                      <a:pt x="54255" y="2149"/>
                      <a:pt x="52467" y="1751"/>
                      <a:pt x="50800" y="1606"/>
                    </a:cubicBezTo>
                    <a:cubicBezTo>
                      <a:pt x="28904" y="-298"/>
                      <a:pt x="19941" y="19"/>
                      <a:pt x="0" y="19"/>
                    </a:cubicBezTo>
                  </a:path>
                </a:pathLst>
              </a:cu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9" name="Freeform 798">
                <a:extLst>
                  <a:ext uri="{FF2B5EF4-FFF2-40B4-BE49-F238E27FC236}">
                    <a16:creationId xmlns:a16="http://schemas.microsoft.com/office/drawing/2014/main" id="{944D6BC0-3491-1C57-0A9D-6AAB93B69971}"/>
                  </a:ext>
                </a:extLst>
              </p:cNvPr>
              <p:cNvSpPr/>
              <p:nvPr/>
            </p:nvSpPr>
            <p:spPr>
              <a:xfrm>
                <a:off x="7224713" y="2940050"/>
                <a:ext cx="1360487" cy="419100"/>
              </a:xfrm>
              <a:custGeom>
                <a:avLst/>
                <a:gdLst>
                  <a:gd name="connsiteX0" fmla="*/ 1360487 w 1360487"/>
                  <a:gd name="connsiteY0" fmla="*/ 419100 h 419100"/>
                  <a:gd name="connsiteX1" fmla="*/ 895350 w 1360487"/>
                  <a:gd name="connsiteY1" fmla="*/ 419100 h 419100"/>
                  <a:gd name="connsiteX2" fmla="*/ 895350 w 1360487"/>
                  <a:gd name="connsiteY2" fmla="*/ 319088 h 419100"/>
                  <a:gd name="connsiteX3" fmla="*/ 882650 w 1360487"/>
                  <a:gd name="connsiteY3" fmla="*/ 319088 h 419100"/>
                  <a:gd name="connsiteX4" fmla="*/ 882650 w 1360487"/>
                  <a:gd name="connsiteY4" fmla="*/ 220663 h 419100"/>
                  <a:gd name="connsiteX5" fmla="*/ 444500 w 1360487"/>
                  <a:gd name="connsiteY5" fmla="*/ 220663 h 419100"/>
                  <a:gd name="connsiteX6" fmla="*/ 444500 w 1360487"/>
                  <a:gd name="connsiteY6" fmla="*/ 174625 h 419100"/>
                  <a:gd name="connsiteX7" fmla="*/ 212725 w 1360487"/>
                  <a:gd name="connsiteY7" fmla="*/ 174625 h 419100"/>
                  <a:gd name="connsiteX8" fmla="*/ 212725 w 1360487"/>
                  <a:gd name="connsiteY8" fmla="*/ 147638 h 419100"/>
                  <a:gd name="connsiteX9" fmla="*/ 104775 w 1360487"/>
                  <a:gd name="connsiteY9" fmla="*/ 147638 h 419100"/>
                  <a:gd name="connsiteX10" fmla="*/ 104775 w 1360487"/>
                  <a:gd name="connsiteY10" fmla="*/ 119063 h 419100"/>
                  <a:gd name="connsiteX11" fmla="*/ 47625 w 1360487"/>
                  <a:gd name="connsiteY11" fmla="*/ 119063 h 419100"/>
                  <a:gd name="connsiteX12" fmla="*/ 47625 w 1360487"/>
                  <a:gd name="connsiteY12" fmla="*/ 76200 h 419100"/>
                  <a:gd name="connsiteX13" fmla="*/ 23812 w 1360487"/>
                  <a:gd name="connsiteY13" fmla="*/ 76200 h 419100"/>
                  <a:gd name="connsiteX14" fmla="*/ 23812 w 1360487"/>
                  <a:gd name="connsiteY14" fmla="*/ 52388 h 419100"/>
                  <a:gd name="connsiteX15" fmla="*/ 9525 w 1360487"/>
                  <a:gd name="connsiteY15" fmla="*/ 52388 h 419100"/>
                  <a:gd name="connsiteX16" fmla="*/ 9525 w 1360487"/>
                  <a:gd name="connsiteY16" fmla="*/ 26988 h 419100"/>
                  <a:gd name="connsiteX17" fmla="*/ 0 w 1360487"/>
                  <a:gd name="connsiteY17" fmla="*/ 26988 h 419100"/>
                  <a:gd name="connsiteX18" fmla="*/ 0 w 1360487"/>
                  <a:gd name="connsiteY18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0487" h="419100">
                    <a:moveTo>
                      <a:pt x="1360487" y="419100"/>
                    </a:moveTo>
                    <a:lnTo>
                      <a:pt x="895350" y="419100"/>
                    </a:lnTo>
                    <a:lnTo>
                      <a:pt x="895350" y="319088"/>
                    </a:lnTo>
                    <a:lnTo>
                      <a:pt x="882650" y="319088"/>
                    </a:lnTo>
                    <a:lnTo>
                      <a:pt x="882650" y="220663"/>
                    </a:lnTo>
                    <a:lnTo>
                      <a:pt x="444500" y="220663"/>
                    </a:lnTo>
                    <a:lnTo>
                      <a:pt x="444500" y="174625"/>
                    </a:lnTo>
                    <a:lnTo>
                      <a:pt x="212725" y="174625"/>
                    </a:lnTo>
                    <a:lnTo>
                      <a:pt x="212725" y="147638"/>
                    </a:lnTo>
                    <a:lnTo>
                      <a:pt x="104775" y="147638"/>
                    </a:lnTo>
                    <a:lnTo>
                      <a:pt x="104775" y="119063"/>
                    </a:lnTo>
                    <a:lnTo>
                      <a:pt x="47625" y="119063"/>
                    </a:lnTo>
                    <a:lnTo>
                      <a:pt x="47625" y="76200"/>
                    </a:lnTo>
                    <a:lnTo>
                      <a:pt x="23812" y="76200"/>
                    </a:lnTo>
                    <a:lnTo>
                      <a:pt x="23812" y="52388"/>
                    </a:lnTo>
                    <a:lnTo>
                      <a:pt x="9525" y="52388"/>
                    </a:lnTo>
                    <a:lnTo>
                      <a:pt x="9525" y="26988"/>
                    </a:lnTo>
                    <a:lnTo>
                      <a:pt x="0" y="2698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72" name="Straight Connector 671">
              <a:extLst>
                <a:ext uri="{FF2B5EF4-FFF2-40B4-BE49-F238E27FC236}">
                  <a16:creationId xmlns:a16="http://schemas.microsoft.com/office/drawing/2014/main" id="{FA03E06A-81AF-B760-E546-682110CF0412}"/>
                </a:ext>
              </a:extLst>
            </p:cNvPr>
            <p:cNvCxnSpPr/>
            <p:nvPr/>
          </p:nvCxnSpPr>
          <p:spPr>
            <a:xfrm>
              <a:off x="5185788" y="192330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73" name="Straight Connector 672">
              <a:extLst>
                <a:ext uri="{FF2B5EF4-FFF2-40B4-BE49-F238E27FC236}">
                  <a16:creationId xmlns:a16="http://schemas.microsoft.com/office/drawing/2014/main" id="{35288E94-1D7D-3717-2D34-D178F4A0C34E}"/>
                </a:ext>
              </a:extLst>
            </p:cNvPr>
            <p:cNvCxnSpPr/>
            <p:nvPr/>
          </p:nvCxnSpPr>
          <p:spPr>
            <a:xfrm>
              <a:off x="5242938" y="194874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74" name="Straight Connector 673">
              <a:extLst>
                <a:ext uri="{FF2B5EF4-FFF2-40B4-BE49-F238E27FC236}">
                  <a16:creationId xmlns:a16="http://schemas.microsoft.com/office/drawing/2014/main" id="{C8FD74C4-B32B-B39C-0014-957604B54356}"/>
                </a:ext>
              </a:extLst>
            </p:cNvPr>
            <p:cNvCxnSpPr/>
            <p:nvPr/>
          </p:nvCxnSpPr>
          <p:spPr>
            <a:xfrm>
              <a:off x="5290563" y="194874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75" name="Straight Connector 674">
              <a:extLst>
                <a:ext uri="{FF2B5EF4-FFF2-40B4-BE49-F238E27FC236}">
                  <a16:creationId xmlns:a16="http://schemas.microsoft.com/office/drawing/2014/main" id="{BB6E2008-F5F9-C7A0-A037-873720801909}"/>
                </a:ext>
              </a:extLst>
            </p:cNvPr>
            <p:cNvCxnSpPr/>
            <p:nvPr/>
          </p:nvCxnSpPr>
          <p:spPr>
            <a:xfrm>
              <a:off x="5311201" y="195743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76" name="Straight Connector 675">
              <a:extLst>
                <a:ext uri="{FF2B5EF4-FFF2-40B4-BE49-F238E27FC236}">
                  <a16:creationId xmlns:a16="http://schemas.microsoft.com/office/drawing/2014/main" id="{0CD94353-0049-1482-A356-383D2D6C60E9}"/>
                </a:ext>
              </a:extLst>
            </p:cNvPr>
            <p:cNvCxnSpPr/>
            <p:nvPr/>
          </p:nvCxnSpPr>
          <p:spPr>
            <a:xfrm>
              <a:off x="5331838" y="196854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77" name="Straight Connector 676">
              <a:extLst>
                <a:ext uri="{FF2B5EF4-FFF2-40B4-BE49-F238E27FC236}">
                  <a16:creationId xmlns:a16="http://schemas.microsoft.com/office/drawing/2014/main" id="{278665D7-2A7D-85DB-0E84-45B87C861778}"/>
                </a:ext>
              </a:extLst>
            </p:cNvPr>
            <p:cNvCxnSpPr/>
            <p:nvPr/>
          </p:nvCxnSpPr>
          <p:spPr>
            <a:xfrm>
              <a:off x="5365176" y="197881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78" name="Straight Connector 677">
              <a:extLst>
                <a:ext uri="{FF2B5EF4-FFF2-40B4-BE49-F238E27FC236}">
                  <a16:creationId xmlns:a16="http://schemas.microsoft.com/office/drawing/2014/main" id="{EFA7EA41-690F-E9F2-3C8D-819AF9E2D8E2}"/>
                </a:ext>
              </a:extLst>
            </p:cNvPr>
            <p:cNvCxnSpPr/>
            <p:nvPr/>
          </p:nvCxnSpPr>
          <p:spPr>
            <a:xfrm>
              <a:off x="5428676" y="200814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79" name="Straight Connector 678">
              <a:extLst>
                <a:ext uri="{FF2B5EF4-FFF2-40B4-BE49-F238E27FC236}">
                  <a16:creationId xmlns:a16="http://schemas.microsoft.com/office/drawing/2014/main" id="{D33059C6-6E2D-BC5A-1CEC-9A946DC3E8B7}"/>
                </a:ext>
              </a:extLst>
            </p:cNvPr>
            <p:cNvCxnSpPr/>
            <p:nvPr/>
          </p:nvCxnSpPr>
          <p:spPr>
            <a:xfrm>
              <a:off x="5465188" y="201524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80" name="Straight Connector 679">
              <a:extLst>
                <a:ext uri="{FF2B5EF4-FFF2-40B4-BE49-F238E27FC236}">
                  <a16:creationId xmlns:a16="http://schemas.microsoft.com/office/drawing/2014/main" id="{0D57A045-F4F8-009B-8445-ADC748E80F13}"/>
                </a:ext>
              </a:extLst>
            </p:cNvPr>
            <p:cNvCxnSpPr/>
            <p:nvPr/>
          </p:nvCxnSpPr>
          <p:spPr>
            <a:xfrm>
              <a:off x="5496363" y="202251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81" name="Straight Connector 680">
              <a:extLst>
                <a:ext uri="{FF2B5EF4-FFF2-40B4-BE49-F238E27FC236}">
                  <a16:creationId xmlns:a16="http://schemas.microsoft.com/office/drawing/2014/main" id="{5ECB4EDB-D60B-D9D6-25AC-B2C7ED04F752}"/>
                </a:ext>
              </a:extLst>
            </p:cNvPr>
            <p:cNvCxnSpPr/>
            <p:nvPr/>
          </p:nvCxnSpPr>
          <p:spPr>
            <a:xfrm>
              <a:off x="5505313" y="203504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82" name="Straight Connector 681">
              <a:extLst>
                <a:ext uri="{FF2B5EF4-FFF2-40B4-BE49-F238E27FC236}">
                  <a16:creationId xmlns:a16="http://schemas.microsoft.com/office/drawing/2014/main" id="{FB9D834C-A54F-167B-2F24-5E5821F0BD3B}"/>
                </a:ext>
              </a:extLst>
            </p:cNvPr>
            <p:cNvCxnSpPr/>
            <p:nvPr/>
          </p:nvCxnSpPr>
          <p:spPr>
            <a:xfrm>
              <a:off x="5525513" y="202794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83" name="Straight Connector 682">
              <a:extLst>
                <a:ext uri="{FF2B5EF4-FFF2-40B4-BE49-F238E27FC236}">
                  <a16:creationId xmlns:a16="http://schemas.microsoft.com/office/drawing/2014/main" id="{DFC96121-A6B6-EE40-5787-6EB137A8ABBF}"/>
                </a:ext>
              </a:extLst>
            </p:cNvPr>
            <p:cNvCxnSpPr/>
            <p:nvPr/>
          </p:nvCxnSpPr>
          <p:spPr>
            <a:xfrm>
              <a:off x="5531288" y="204030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84" name="Straight Connector 683">
              <a:extLst>
                <a:ext uri="{FF2B5EF4-FFF2-40B4-BE49-F238E27FC236}">
                  <a16:creationId xmlns:a16="http://schemas.microsoft.com/office/drawing/2014/main" id="{766C9441-714D-75D2-E6B6-02289D348351}"/>
                </a:ext>
              </a:extLst>
            </p:cNvPr>
            <p:cNvCxnSpPr/>
            <p:nvPr/>
          </p:nvCxnSpPr>
          <p:spPr>
            <a:xfrm>
              <a:off x="5554088" y="204774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85" name="Straight Connector 684">
              <a:extLst>
                <a:ext uri="{FF2B5EF4-FFF2-40B4-BE49-F238E27FC236}">
                  <a16:creationId xmlns:a16="http://schemas.microsoft.com/office/drawing/2014/main" id="{2155879F-2BE8-533B-4375-F46D5EBA3AA6}"/>
                </a:ext>
              </a:extLst>
            </p:cNvPr>
            <p:cNvCxnSpPr/>
            <p:nvPr/>
          </p:nvCxnSpPr>
          <p:spPr>
            <a:xfrm>
              <a:off x="5581075" y="204231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86" name="Straight Connector 685">
              <a:extLst>
                <a:ext uri="{FF2B5EF4-FFF2-40B4-BE49-F238E27FC236}">
                  <a16:creationId xmlns:a16="http://schemas.microsoft.com/office/drawing/2014/main" id="{33B9DA1F-5B08-1E08-F1D7-534A7E915E60}"/>
                </a:ext>
              </a:extLst>
            </p:cNvPr>
            <p:cNvCxnSpPr/>
            <p:nvPr/>
          </p:nvCxnSpPr>
          <p:spPr>
            <a:xfrm>
              <a:off x="5588438" y="206010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87" name="Straight Connector 686">
              <a:extLst>
                <a:ext uri="{FF2B5EF4-FFF2-40B4-BE49-F238E27FC236}">
                  <a16:creationId xmlns:a16="http://schemas.microsoft.com/office/drawing/2014/main" id="{60AF2B52-44DA-1FA0-58E1-3C8D0DA59220}"/>
                </a:ext>
              </a:extLst>
            </p:cNvPr>
            <p:cNvCxnSpPr/>
            <p:nvPr/>
          </p:nvCxnSpPr>
          <p:spPr>
            <a:xfrm>
              <a:off x="5601713" y="206600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88" name="Straight Connector 687">
              <a:extLst>
                <a:ext uri="{FF2B5EF4-FFF2-40B4-BE49-F238E27FC236}">
                  <a16:creationId xmlns:a16="http://schemas.microsoft.com/office/drawing/2014/main" id="{5B550829-F2FF-E374-476B-B4432D62F27F}"/>
                </a:ext>
              </a:extLst>
            </p:cNvPr>
            <p:cNvCxnSpPr/>
            <p:nvPr/>
          </p:nvCxnSpPr>
          <p:spPr>
            <a:xfrm>
              <a:off x="5628700" y="206754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89" name="Straight Connector 688">
              <a:extLst>
                <a:ext uri="{FF2B5EF4-FFF2-40B4-BE49-F238E27FC236}">
                  <a16:creationId xmlns:a16="http://schemas.microsoft.com/office/drawing/2014/main" id="{1BCB9768-7216-4FF1-5844-E03DCE91BF02}"/>
                </a:ext>
              </a:extLst>
            </p:cNvPr>
            <p:cNvCxnSpPr/>
            <p:nvPr/>
          </p:nvCxnSpPr>
          <p:spPr>
            <a:xfrm>
              <a:off x="5648762" y="208191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90" name="Straight Connector 689">
              <a:extLst>
                <a:ext uri="{FF2B5EF4-FFF2-40B4-BE49-F238E27FC236}">
                  <a16:creationId xmlns:a16="http://schemas.microsoft.com/office/drawing/2014/main" id="{60EE55B6-CDC8-798F-D313-9D45FA311808}"/>
                </a:ext>
              </a:extLst>
            </p:cNvPr>
            <p:cNvCxnSpPr/>
            <p:nvPr/>
          </p:nvCxnSpPr>
          <p:spPr>
            <a:xfrm>
              <a:off x="5672575" y="2093116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91" name="Straight Connector 690">
              <a:extLst>
                <a:ext uri="{FF2B5EF4-FFF2-40B4-BE49-F238E27FC236}">
                  <a16:creationId xmlns:a16="http://schemas.microsoft.com/office/drawing/2014/main" id="{08235B08-C644-A3F3-90A2-CF4A47C4D2A0}"/>
                </a:ext>
              </a:extLst>
            </p:cNvPr>
            <p:cNvCxnSpPr/>
            <p:nvPr/>
          </p:nvCxnSpPr>
          <p:spPr>
            <a:xfrm>
              <a:off x="5685277" y="2096206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92" name="Straight Connector 691">
              <a:extLst>
                <a:ext uri="{FF2B5EF4-FFF2-40B4-BE49-F238E27FC236}">
                  <a16:creationId xmlns:a16="http://schemas.microsoft.com/office/drawing/2014/main" id="{7598E23A-3A3D-20DE-A0AB-582C68C080DB}"/>
                </a:ext>
              </a:extLst>
            </p:cNvPr>
            <p:cNvCxnSpPr/>
            <p:nvPr/>
          </p:nvCxnSpPr>
          <p:spPr>
            <a:xfrm>
              <a:off x="5698992" y="211124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93" name="Straight Connector 692">
              <a:extLst>
                <a:ext uri="{FF2B5EF4-FFF2-40B4-BE49-F238E27FC236}">
                  <a16:creationId xmlns:a16="http://schemas.microsoft.com/office/drawing/2014/main" id="{9374A86D-91EC-733B-0996-B084FD224635}"/>
                </a:ext>
              </a:extLst>
            </p:cNvPr>
            <p:cNvCxnSpPr/>
            <p:nvPr/>
          </p:nvCxnSpPr>
          <p:spPr>
            <a:xfrm>
              <a:off x="5712838" y="211525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94" name="Straight Connector 693">
              <a:extLst>
                <a:ext uri="{FF2B5EF4-FFF2-40B4-BE49-F238E27FC236}">
                  <a16:creationId xmlns:a16="http://schemas.microsoft.com/office/drawing/2014/main" id="{8A376FEF-2234-3ED1-4585-36393B37DA3F}"/>
                </a:ext>
              </a:extLst>
            </p:cNvPr>
            <p:cNvCxnSpPr/>
            <p:nvPr/>
          </p:nvCxnSpPr>
          <p:spPr>
            <a:xfrm>
              <a:off x="5724963" y="213104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95" name="Straight Connector 694">
              <a:extLst>
                <a:ext uri="{FF2B5EF4-FFF2-40B4-BE49-F238E27FC236}">
                  <a16:creationId xmlns:a16="http://schemas.microsoft.com/office/drawing/2014/main" id="{F7FE9989-E839-E3B3-C58F-EBA0F477915A}"/>
                </a:ext>
              </a:extLst>
            </p:cNvPr>
            <p:cNvCxnSpPr/>
            <p:nvPr/>
          </p:nvCxnSpPr>
          <p:spPr>
            <a:xfrm>
              <a:off x="5742427" y="2135806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96" name="Straight Connector 695">
              <a:extLst>
                <a:ext uri="{FF2B5EF4-FFF2-40B4-BE49-F238E27FC236}">
                  <a16:creationId xmlns:a16="http://schemas.microsoft.com/office/drawing/2014/main" id="{BC9F8A02-379B-988D-8841-F7F9B4478C2C}"/>
                </a:ext>
              </a:extLst>
            </p:cNvPr>
            <p:cNvCxnSpPr/>
            <p:nvPr/>
          </p:nvCxnSpPr>
          <p:spPr>
            <a:xfrm>
              <a:off x="5735502" y="214482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97" name="Straight Connector 696">
              <a:extLst>
                <a:ext uri="{FF2B5EF4-FFF2-40B4-BE49-F238E27FC236}">
                  <a16:creationId xmlns:a16="http://schemas.microsoft.com/office/drawing/2014/main" id="{35EE360E-EE3D-007E-6369-38F92C1748BE}"/>
                </a:ext>
              </a:extLst>
            </p:cNvPr>
            <p:cNvCxnSpPr/>
            <p:nvPr/>
          </p:nvCxnSpPr>
          <p:spPr>
            <a:xfrm>
              <a:off x="5782113" y="2175406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98" name="Straight Connector 697">
              <a:extLst>
                <a:ext uri="{FF2B5EF4-FFF2-40B4-BE49-F238E27FC236}">
                  <a16:creationId xmlns:a16="http://schemas.microsoft.com/office/drawing/2014/main" id="{0EDC3E99-CF59-EFF2-8547-F36CCD5DAB3A}"/>
                </a:ext>
              </a:extLst>
            </p:cNvPr>
            <p:cNvCxnSpPr/>
            <p:nvPr/>
          </p:nvCxnSpPr>
          <p:spPr>
            <a:xfrm>
              <a:off x="5760904" y="217248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699" name="Straight Connector 698">
              <a:extLst>
                <a:ext uri="{FF2B5EF4-FFF2-40B4-BE49-F238E27FC236}">
                  <a16:creationId xmlns:a16="http://schemas.microsoft.com/office/drawing/2014/main" id="{F87AF72C-6FAB-6957-5AFB-3AA1F3EEEE74}"/>
                </a:ext>
              </a:extLst>
            </p:cNvPr>
            <p:cNvCxnSpPr/>
            <p:nvPr/>
          </p:nvCxnSpPr>
          <p:spPr>
            <a:xfrm>
              <a:off x="5823392" y="222333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00" name="Straight Connector 699">
              <a:extLst>
                <a:ext uri="{FF2B5EF4-FFF2-40B4-BE49-F238E27FC236}">
                  <a16:creationId xmlns:a16="http://schemas.microsoft.com/office/drawing/2014/main" id="{8785F5B4-14BB-592D-5C8A-7C6C1F775480}"/>
                </a:ext>
              </a:extLst>
            </p:cNvPr>
            <p:cNvCxnSpPr/>
            <p:nvPr/>
          </p:nvCxnSpPr>
          <p:spPr>
            <a:xfrm>
              <a:off x="5847776" y="223754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01" name="Straight Connector 700">
              <a:extLst>
                <a:ext uri="{FF2B5EF4-FFF2-40B4-BE49-F238E27FC236}">
                  <a16:creationId xmlns:a16="http://schemas.microsoft.com/office/drawing/2014/main" id="{439BEA2D-0650-5B15-EB84-E45E33BF1A65}"/>
                </a:ext>
              </a:extLst>
            </p:cNvPr>
            <p:cNvCxnSpPr/>
            <p:nvPr/>
          </p:nvCxnSpPr>
          <p:spPr>
            <a:xfrm>
              <a:off x="5864667" y="223662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02" name="Straight Connector 701">
              <a:extLst>
                <a:ext uri="{FF2B5EF4-FFF2-40B4-BE49-F238E27FC236}">
                  <a16:creationId xmlns:a16="http://schemas.microsoft.com/office/drawing/2014/main" id="{241EC011-55FF-A8B4-83AA-9A157322BECA}"/>
                </a:ext>
              </a:extLst>
            </p:cNvPr>
            <p:cNvCxnSpPr/>
            <p:nvPr/>
          </p:nvCxnSpPr>
          <p:spPr>
            <a:xfrm>
              <a:off x="5893239" y="223437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03" name="Straight Connector 702">
              <a:extLst>
                <a:ext uri="{FF2B5EF4-FFF2-40B4-BE49-F238E27FC236}">
                  <a16:creationId xmlns:a16="http://schemas.microsoft.com/office/drawing/2014/main" id="{AC1540C0-6BA8-49BF-FFBA-CA0B0DA0D03F}"/>
                </a:ext>
              </a:extLst>
            </p:cNvPr>
            <p:cNvCxnSpPr/>
            <p:nvPr/>
          </p:nvCxnSpPr>
          <p:spPr>
            <a:xfrm>
              <a:off x="5931342" y="223662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04" name="Straight Connector 703">
              <a:extLst>
                <a:ext uri="{FF2B5EF4-FFF2-40B4-BE49-F238E27FC236}">
                  <a16:creationId xmlns:a16="http://schemas.microsoft.com/office/drawing/2014/main" id="{3C98F11D-F80D-B33F-79E3-F3D38AE56869}"/>
                </a:ext>
              </a:extLst>
            </p:cNvPr>
            <p:cNvCxnSpPr/>
            <p:nvPr/>
          </p:nvCxnSpPr>
          <p:spPr>
            <a:xfrm>
              <a:off x="5911145" y="223437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05" name="Straight Connector 704">
              <a:extLst>
                <a:ext uri="{FF2B5EF4-FFF2-40B4-BE49-F238E27FC236}">
                  <a16:creationId xmlns:a16="http://schemas.microsoft.com/office/drawing/2014/main" id="{554C1185-72EB-8F78-06F9-548225263392}"/>
                </a:ext>
              </a:extLst>
            </p:cNvPr>
            <p:cNvCxnSpPr/>
            <p:nvPr/>
          </p:nvCxnSpPr>
          <p:spPr>
            <a:xfrm>
              <a:off x="5941309" y="224472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06" name="Straight Connector 705">
              <a:extLst>
                <a:ext uri="{FF2B5EF4-FFF2-40B4-BE49-F238E27FC236}">
                  <a16:creationId xmlns:a16="http://schemas.microsoft.com/office/drawing/2014/main" id="{62CAFC86-9FD7-9254-B884-80A9C2929B35}"/>
                </a:ext>
              </a:extLst>
            </p:cNvPr>
            <p:cNvCxnSpPr/>
            <p:nvPr/>
          </p:nvCxnSpPr>
          <p:spPr>
            <a:xfrm>
              <a:off x="5956983" y="224179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07" name="Straight Connector 706">
              <a:extLst>
                <a:ext uri="{FF2B5EF4-FFF2-40B4-BE49-F238E27FC236}">
                  <a16:creationId xmlns:a16="http://schemas.microsoft.com/office/drawing/2014/main" id="{4E1A3826-63B4-0B6D-0AD2-191E4F442AA3}"/>
                </a:ext>
              </a:extLst>
            </p:cNvPr>
            <p:cNvCxnSpPr/>
            <p:nvPr/>
          </p:nvCxnSpPr>
          <p:spPr>
            <a:xfrm>
              <a:off x="5979846" y="226293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08" name="Straight Connector 707">
              <a:extLst>
                <a:ext uri="{FF2B5EF4-FFF2-40B4-BE49-F238E27FC236}">
                  <a16:creationId xmlns:a16="http://schemas.microsoft.com/office/drawing/2014/main" id="{744F75EF-AB5C-F6A5-2407-8953B0AC3176}"/>
                </a:ext>
              </a:extLst>
            </p:cNvPr>
            <p:cNvCxnSpPr/>
            <p:nvPr/>
          </p:nvCxnSpPr>
          <p:spPr>
            <a:xfrm>
              <a:off x="6045949" y="229778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09" name="Straight Connector 708">
              <a:extLst>
                <a:ext uri="{FF2B5EF4-FFF2-40B4-BE49-F238E27FC236}">
                  <a16:creationId xmlns:a16="http://schemas.microsoft.com/office/drawing/2014/main" id="{B76505BF-A142-6DD4-A26A-A65873B4A0E0}"/>
                </a:ext>
              </a:extLst>
            </p:cNvPr>
            <p:cNvCxnSpPr/>
            <p:nvPr/>
          </p:nvCxnSpPr>
          <p:spPr>
            <a:xfrm>
              <a:off x="6028483" y="229711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10" name="Straight Connector 709">
              <a:extLst>
                <a:ext uri="{FF2B5EF4-FFF2-40B4-BE49-F238E27FC236}">
                  <a16:creationId xmlns:a16="http://schemas.microsoft.com/office/drawing/2014/main" id="{435800E2-AD1C-1E6C-6B5A-4E0EFB97929B}"/>
                </a:ext>
              </a:extLst>
            </p:cNvPr>
            <p:cNvCxnSpPr/>
            <p:nvPr/>
          </p:nvCxnSpPr>
          <p:spPr>
            <a:xfrm>
              <a:off x="6068747" y="230548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11" name="Straight Connector 710">
              <a:extLst>
                <a:ext uri="{FF2B5EF4-FFF2-40B4-BE49-F238E27FC236}">
                  <a16:creationId xmlns:a16="http://schemas.microsoft.com/office/drawing/2014/main" id="{E94BEFCA-CB01-A293-5199-370C8BE884A1}"/>
                </a:ext>
              </a:extLst>
            </p:cNvPr>
            <p:cNvCxnSpPr/>
            <p:nvPr/>
          </p:nvCxnSpPr>
          <p:spPr>
            <a:xfrm>
              <a:off x="6084310" y="231015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12" name="Straight Connector 711">
              <a:extLst>
                <a:ext uri="{FF2B5EF4-FFF2-40B4-BE49-F238E27FC236}">
                  <a16:creationId xmlns:a16="http://schemas.microsoft.com/office/drawing/2014/main" id="{D2BD2EB1-B1D6-FECF-2F45-931DB55B467E}"/>
                </a:ext>
              </a:extLst>
            </p:cNvPr>
            <p:cNvCxnSpPr/>
            <p:nvPr/>
          </p:nvCxnSpPr>
          <p:spPr>
            <a:xfrm>
              <a:off x="6089385" y="232158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13" name="Straight Connector 712">
              <a:extLst>
                <a:ext uri="{FF2B5EF4-FFF2-40B4-BE49-F238E27FC236}">
                  <a16:creationId xmlns:a16="http://schemas.microsoft.com/office/drawing/2014/main" id="{89DF9CA2-D632-EB8A-028C-382CDA0E00E7}"/>
                </a:ext>
              </a:extLst>
            </p:cNvPr>
            <p:cNvCxnSpPr/>
            <p:nvPr/>
          </p:nvCxnSpPr>
          <p:spPr>
            <a:xfrm>
              <a:off x="6110286" y="231758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14" name="Straight Connector 713">
              <a:extLst>
                <a:ext uri="{FF2B5EF4-FFF2-40B4-BE49-F238E27FC236}">
                  <a16:creationId xmlns:a16="http://schemas.microsoft.com/office/drawing/2014/main" id="{405BFEA7-000E-23E1-7B35-A4AB55B966E3}"/>
                </a:ext>
              </a:extLst>
            </p:cNvPr>
            <p:cNvCxnSpPr/>
            <p:nvPr/>
          </p:nvCxnSpPr>
          <p:spPr>
            <a:xfrm>
              <a:off x="6125110" y="232033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15" name="Straight Connector 714">
              <a:extLst>
                <a:ext uri="{FF2B5EF4-FFF2-40B4-BE49-F238E27FC236}">
                  <a16:creationId xmlns:a16="http://schemas.microsoft.com/office/drawing/2014/main" id="{D9F436C6-6ACA-14EA-F96D-466AB40EBEA4}"/>
                </a:ext>
              </a:extLst>
            </p:cNvPr>
            <p:cNvCxnSpPr/>
            <p:nvPr/>
          </p:nvCxnSpPr>
          <p:spPr>
            <a:xfrm>
              <a:off x="6154226" y="232528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16" name="Straight Connector 715">
              <a:extLst>
                <a:ext uri="{FF2B5EF4-FFF2-40B4-BE49-F238E27FC236}">
                  <a16:creationId xmlns:a16="http://schemas.microsoft.com/office/drawing/2014/main" id="{61988F2A-E3D3-133F-4882-996B82DFBF79}"/>
                </a:ext>
              </a:extLst>
            </p:cNvPr>
            <p:cNvCxnSpPr/>
            <p:nvPr/>
          </p:nvCxnSpPr>
          <p:spPr>
            <a:xfrm>
              <a:off x="6172864" y="234975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17" name="Straight Connector 716">
              <a:extLst>
                <a:ext uri="{FF2B5EF4-FFF2-40B4-BE49-F238E27FC236}">
                  <a16:creationId xmlns:a16="http://schemas.microsoft.com/office/drawing/2014/main" id="{ABD7447A-616B-7821-C69B-5A32DFCFC679}"/>
                </a:ext>
              </a:extLst>
            </p:cNvPr>
            <p:cNvCxnSpPr/>
            <p:nvPr/>
          </p:nvCxnSpPr>
          <p:spPr>
            <a:xfrm>
              <a:off x="6181315" y="235544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18" name="Straight Connector 717">
              <a:extLst>
                <a:ext uri="{FF2B5EF4-FFF2-40B4-BE49-F238E27FC236}">
                  <a16:creationId xmlns:a16="http://schemas.microsoft.com/office/drawing/2014/main" id="{8A1A5B6B-545C-F3C5-91C7-439CFF1AF05B}"/>
                </a:ext>
              </a:extLst>
            </p:cNvPr>
            <p:cNvCxnSpPr/>
            <p:nvPr/>
          </p:nvCxnSpPr>
          <p:spPr>
            <a:xfrm>
              <a:off x="6200203" y="236955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19" name="Straight Connector 718">
              <a:extLst>
                <a:ext uri="{FF2B5EF4-FFF2-40B4-BE49-F238E27FC236}">
                  <a16:creationId xmlns:a16="http://schemas.microsoft.com/office/drawing/2014/main" id="{BF4D7036-8790-B8A7-BC6E-011F265D4A9C}"/>
                </a:ext>
              </a:extLst>
            </p:cNvPr>
            <p:cNvCxnSpPr/>
            <p:nvPr/>
          </p:nvCxnSpPr>
          <p:spPr>
            <a:xfrm>
              <a:off x="7133714" y="273802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20" name="Straight Connector 719">
              <a:extLst>
                <a:ext uri="{FF2B5EF4-FFF2-40B4-BE49-F238E27FC236}">
                  <a16:creationId xmlns:a16="http://schemas.microsoft.com/office/drawing/2014/main" id="{63AFC495-BDD6-076F-F3F1-5E7E167421C5}"/>
                </a:ext>
              </a:extLst>
            </p:cNvPr>
            <p:cNvCxnSpPr/>
            <p:nvPr/>
          </p:nvCxnSpPr>
          <p:spPr>
            <a:xfrm>
              <a:off x="6218990" y="237775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21" name="Straight Connector 720">
              <a:extLst>
                <a:ext uri="{FF2B5EF4-FFF2-40B4-BE49-F238E27FC236}">
                  <a16:creationId xmlns:a16="http://schemas.microsoft.com/office/drawing/2014/main" id="{6317E760-B1B1-CA8A-8F2F-DE6A4C88DB4D}"/>
                </a:ext>
              </a:extLst>
            </p:cNvPr>
            <p:cNvCxnSpPr/>
            <p:nvPr/>
          </p:nvCxnSpPr>
          <p:spPr>
            <a:xfrm>
              <a:off x="6233286" y="240015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22" name="Straight Connector 721">
              <a:extLst>
                <a:ext uri="{FF2B5EF4-FFF2-40B4-BE49-F238E27FC236}">
                  <a16:creationId xmlns:a16="http://schemas.microsoft.com/office/drawing/2014/main" id="{D5C81DE8-2FA4-69F9-7110-109C7800F69E}"/>
                </a:ext>
              </a:extLst>
            </p:cNvPr>
            <p:cNvCxnSpPr/>
            <p:nvPr/>
          </p:nvCxnSpPr>
          <p:spPr>
            <a:xfrm>
              <a:off x="6258366" y="240915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23" name="Straight Connector 722">
              <a:extLst>
                <a:ext uri="{FF2B5EF4-FFF2-40B4-BE49-F238E27FC236}">
                  <a16:creationId xmlns:a16="http://schemas.microsoft.com/office/drawing/2014/main" id="{9E582E7F-1907-5DE3-AB2A-EC7802918AA3}"/>
                </a:ext>
              </a:extLst>
            </p:cNvPr>
            <p:cNvCxnSpPr/>
            <p:nvPr/>
          </p:nvCxnSpPr>
          <p:spPr>
            <a:xfrm>
              <a:off x="6221614" y="238863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24" name="Straight Connector 723">
              <a:extLst>
                <a:ext uri="{FF2B5EF4-FFF2-40B4-BE49-F238E27FC236}">
                  <a16:creationId xmlns:a16="http://schemas.microsoft.com/office/drawing/2014/main" id="{3AD15D59-7DCC-6A43-E756-26543BFA5FA6}"/>
                </a:ext>
              </a:extLst>
            </p:cNvPr>
            <p:cNvCxnSpPr/>
            <p:nvPr/>
          </p:nvCxnSpPr>
          <p:spPr>
            <a:xfrm>
              <a:off x="6269482" y="241841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25" name="Straight Connector 724">
              <a:extLst>
                <a:ext uri="{FF2B5EF4-FFF2-40B4-BE49-F238E27FC236}">
                  <a16:creationId xmlns:a16="http://schemas.microsoft.com/office/drawing/2014/main" id="{46EE6723-521F-352B-E4BC-7CEFDF2FE66C}"/>
                </a:ext>
              </a:extLst>
            </p:cNvPr>
            <p:cNvCxnSpPr/>
            <p:nvPr/>
          </p:nvCxnSpPr>
          <p:spPr>
            <a:xfrm>
              <a:off x="6284456" y="242755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26" name="Straight Connector 725">
              <a:extLst>
                <a:ext uri="{FF2B5EF4-FFF2-40B4-BE49-F238E27FC236}">
                  <a16:creationId xmlns:a16="http://schemas.microsoft.com/office/drawing/2014/main" id="{977A623D-E053-F15D-A575-7A6513B79E04}"/>
                </a:ext>
              </a:extLst>
            </p:cNvPr>
            <p:cNvCxnSpPr/>
            <p:nvPr/>
          </p:nvCxnSpPr>
          <p:spPr>
            <a:xfrm>
              <a:off x="6323657" y="244399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27" name="Straight Connector 726">
              <a:extLst>
                <a:ext uri="{FF2B5EF4-FFF2-40B4-BE49-F238E27FC236}">
                  <a16:creationId xmlns:a16="http://schemas.microsoft.com/office/drawing/2014/main" id="{01C2F219-55F2-E9DB-590F-5326825FF7E8}"/>
                </a:ext>
              </a:extLst>
            </p:cNvPr>
            <p:cNvCxnSpPr/>
            <p:nvPr/>
          </p:nvCxnSpPr>
          <p:spPr>
            <a:xfrm>
              <a:off x="6301779" y="244875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28" name="Straight Connector 727">
              <a:extLst>
                <a:ext uri="{FF2B5EF4-FFF2-40B4-BE49-F238E27FC236}">
                  <a16:creationId xmlns:a16="http://schemas.microsoft.com/office/drawing/2014/main" id="{1C0F86A1-C3BA-47E4-2C30-A9D096B68187}"/>
                </a:ext>
              </a:extLst>
            </p:cNvPr>
            <p:cNvCxnSpPr/>
            <p:nvPr/>
          </p:nvCxnSpPr>
          <p:spPr>
            <a:xfrm>
              <a:off x="6327538" y="246290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29" name="Straight Connector 728">
              <a:extLst>
                <a:ext uri="{FF2B5EF4-FFF2-40B4-BE49-F238E27FC236}">
                  <a16:creationId xmlns:a16="http://schemas.microsoft.com/office/drawing/2014/main" id="{CE2E2B65-9599-D470-441D-D702D9C30808}"/>
                </a:ext>
              </a:extLst>
            </p:cNvPr>
            <p:cNvCxnSpPr/>
            <p:nvPr/>
          </p:nvCxnSpPr>
          <p:spPr>
            <a:xfrm>
              <a:off x="6355072" y="247095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30" name="Straight Connector 729">
              <a:extLst>
                <a:ext uri="{FF2B5EF4-FFF2-40B4-BE49-F238E27FC236}">
                  <a16:creationId xmlns:a16="http://schemas.microsoft.com/office/drawing/2014/main" id="{DB22DDF1-0927-640A-8E48-01A6DC59D165}"/>
                </a:ext>
              </a:extLst>
            </p:cNvPr>
            <p:cNvCxnSpPr/>
            <p:nvPr/>
          </p:nvCxnSpPr>
          <p:spPr>
            <a:xfrm>
              <a:off x="6366833" y="247964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31" name="Straight Connector 730">
              <a:extLst>
                <a:ext uri="{FF2B5EF4-FFF2-40B4-BE49-F238E27FC236}">
                  <a16:creationId xmlns:a16="http://schemas.microsoft.com/office/drawing/2014/main" id="{AABA5032-B72D-02D4-E390-3B46E9D6BC32}"/>
                </a:ext>
              </a:extLst>
            </p:cNvPr>
            <p:cNvCxnSpPr/>
            <p:nvPr/>
          </p:nvCxnSpPr>
          <p:spPr>
            <a:xfrm>
              <a:off x="6384348" y="248111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32" name="Straight Connector 731">
              <a:extLst>
                <a:ext uri="{FF2B5EF4-FFF2-40B4-BE49-F238E27FC236}">
                  <a16:creationId xmlns:a16="http://schemas.microsoft.com/office/drawing/2014/main" id="{5C11EB17-57DE-465F-F0B7-FDE6C8BFBFFA}"/>
                </a:ext>
              </a:extLst>
            </p:cNvPr>
            <p:cNvCxnSpPr/>
            <p:nvPr/>
          </p:nvCxnSpPr>
          <p:spPr>
            <a:xfrm>
              <a:off x="6430244" y="253373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33" name="Straight Connector 732">
              <a:extLst>
                <a:ext uri="{FF2B5EF4-FFF2-40B4-BE49-F238E27FC236}">
                  <a16:creationId xmlns:a16="http://schemas.microsoft.com/office/drawing/2014/main" id="{1B36C27C-48E9-0118-B613-78C47D070810}"/>
                </a:ext>
              </a:extLst>
            </p:cNvPr>
            <p:cNvCxnSpPr/>
            <p:nvPr/>
          </p:nvCxnSpPr>
          <p:spPr>
            <a:xfrm>
              <a:off x="6392288" y="2520245"/>
              <a:ext cx="360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34" name="Straight Connector 733">
              <a:extLst>
                <a:ext uri="{FF2B5EF4-FFF2-40B4-BE49-F238E27FC236}">
                  <a16:creationId xmlns:a16="http://schemas.microsoft.com/office/drawing/2014/main" id="{2C67C50A-3218-B0C1-234B-9977A8D4825F}"/>
                </a:ext>
              </a:extLst>
            </p:cNvPr>
            <p:cNvCxnSpPr/>
            <p:nvPr/>
          </p:nvCxnSpPr>
          <p:spPr>
            <a:xfrm>
              <a:off x="6480879" y="255353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35" name="Straight Connector 734">
              <a:extLst>
                <a:ext uri="{FF2B5EF4-FFF2-40B4-BE49-F238E27FC236}">
                  <a16:creationId xmlns:a16="http://schemas.microsoft.com/office/drawing/2014/main" id="{1AEE5886-F093-4645-80C5-04DC24D3DB97}"/>
                </a:ext>
              </a:extLst>
            </p:cNvPr>
            <p:cNvCxnSpPr/>
            <p:nvPr/>
          </p:nvCxnSpPr>
          <p:spPr>
            <a:xfrm>
              <a:off x="6451305" y="253258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36" name="Straight Connector 735">
              <a:extLst>
                <a:ext uri="{FF2B5EF4-FFF2-40B4-BE49-F238E27FC236}">
                  <a16:creationId xmlns:a16="http://schemas.microsoft.com/office/drawing/2014/main" id="{E7E9020B-6A23-DDB8-76C8-D8BD2EA31054}"/>
                </a:ext>
              </a:extLst>
            </p:cNvPr>
            <p:cNvCxnSpPr/>
            <p:nvPr/>
          </p:nvCxnSpPr>
          <p:spPr>
            <a:xfrm>
              <a:off x="6504401" y="256306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37" name="Straight Connector 736">
              <a:extLst>
                <a:ext uri="{FF2B5EF4-FFF2-40B4-BE49-F238E27FC236}">
                  <a16:creationId xmlns:a16="http://schemas.microsoft.com/office/drawing/2014/main" id="{C3821D19-5281-49C9-7B2E-6E77B0BDA89C}"/>
                </a:ext>
              </a:extLst>
            </p:cNvPr>
            <p:cNvCxnSpPr/>
            <p:nvPr/>
          </p:nvCxnSpPr>
          <p:spPr>
            <a:xfrm>
              <a:off x="6520862" y="256306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38" name="Straight Connector 737">
              <a:extLst>
                <a:ext uri="{FF2B5EF4-FFF2-40B4-BE49-F238E27FC236}">
                  <a16:creationId xmlns:a16="http://schemas.microsoft.com/office/drawing/2014/main" id="{D85C3161-1EFC-B73D-3BF4-47621FBCB1A9}"/>
                </a:ext>
              </a:extLst>
            </p:cNvPr>
            <p:cNvCxnSpPr/>
            <p:nvPr/>
          </p:nvCxnSpPr>
          <p:spPr>
            <a:xfrm>
              <a:off x="6529312" y="2603981"/>
              <a:ext cx="360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39" name="Straight Connector 738">
              <a:extLst>
                <a:ext uri="{FF2B5EF4-FFF2-40B4-BE49-F238E27FC236}">
                  <a16:creationId xmlns:a16="http://schemas.microsoft.com/office/drawing/2014/main" id="{476DD892-DDFD-3095-D466-EB4E8D7DFF1B}"/>
                </a:ext>
              </a:extLst>
            </p:cNvPr>
            <p:cNvCxnSpPr/>
            <p:nvPr/>
          </p:nvCxnSpPr>
          <p:spPr>
            <a:xfrm>
              <a:off x="6571074" y="259751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40" name="Straight Connector 739">
              <a:extLst>
                <a:ext uri="{FF2B5EF4-FFF2-40B4-BE49-F238E27FC236}">
                  <a16:creationId xmlns:a16="http://schemas.microsoft.com/office/drawing/2014/main" id="{6FB2B285-0CEE-F5BF-6230-5BF839F89BDF}"/>
                </a:ext>
              </a:extLst>
            </p:cNvPr>
            <p:cNvCxnSpPr/>
            <p:nvPr/>
          </p:nvCxnSpPr>
          <p:spPr>
            <a:xfrm>
              <a:off x="6544675" y="259751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41" name="Straight Connector 740">
              <a:extLst>
                <a:ext uri="{FF2B5EF4-FFF2-40B4-BE49-F238E27FC236}">
                  <a16:creationId xmlns:a16="http://schemas.microsoft.com/office/drawing/2014/main" id="{C386F36B-A10B-90FA-582D-96F8E3032F08}"/>
                </a:ext>
              </a:extLst>
            </p:cNvPr>
            <p:cNvCxnSpPr/>
            <p:nvPr/>
          </p:nvCxnSpPr>
          <p:spPr>
            <a:xfrm>
              <a:off x="6593302" y="2602426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42" name="Straight Connector 741">
              <a:extLst>
                <a:ext uri="{FF2B5EF4-FFF2-40B4-BE49-F238E27FC236}">
                  <a16:creationId xmlns:a16="http://schemas.microsoft.com/office/drawing/2014/main" id="{6AB105B9-9E63-5868-CA60-C64DADD13F1E}"/>
                </a:ext>
              </a:extLst>
            </p:cNvPr>
            <p:cNvCxnSpPr/>
            <p:nvPr/>
          </p:nvCxnSpPr>
          <p:spPr>
            <a:xfrm>
              <a:off x="6610763" y="261380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43" name="Straight Connector 742">
              <a:extLst>
                <a:ext uri="{FF2B5EF4-FFF2-40B4-BE49-F238E27FC236}">
                  <a16:creationId xmlns:a16="http://schemas.microsoft.com/office/drawing/2014/main" id="{FB1AAC8C-A195-A557-0DAD-C910533524A7}"/>
                </a:ext>
              </a:extLst>
            </p:cNvPr>
            <p:cNvCxnSpPr/>
            <p:nvPr/>
          </p:nvCxnSpPr>
          <p:spPr>
            <a:xfrm>
              <a:off x="6843422" y="279308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44" name="Straight Connector 743">
              <a:extLst>
                <a:ext uri="{FF2B5EF4-FFF2-40B4-BE49-F238E27FC236}">
                  <a16:creationId xmlns:a16="http://schemas.microsoft.com/office/drawing/2014/main" id="{5CFDE3F1-56B1-1709-5B1E-BF2129A0D854}"/>
                </a:ext>
              </a:extLst>
            </p:cNvPr>
            <p:cNvCxnSpPr/>
            <p:nvPr/>
          </p:nvCxnSpPr>
          <p:spPr>
            <a:xfrm>
              <a:off x="6623876" y="265340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45" name="Straight Connector 744">
              <a:extLst>
                <a:ext uri="{FF2B5EF4-FFF2-40B4-BE49-F238E27FC236}">
                  <a16:creationId xmlns:a16="http://schemas.microsoft.com/office/drawing/2014/main" id="{EE0B3FDB-56F1-180A-9C8B-E8019ECF8043}"/>
                </a:ext>
              </a:extLst>
            </p:cNvPr>
            <p:cNvCxnSpPr/>
            <p:nvPr/>
          </p:nvCxnSpPr>
          <p:spPr>
            <a:xfrm>
              <a:off x="6637521" y="266610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46" name="Straight Connector 745">
              <a:extLst>
                <a:ext uri="{FF2B5EF4-FFF2-40B4-BE49-F238E27FC236}">
                  <a16:creationId xmlns:a16="http://schemas.microsoft.com/office/drawing/2014/main" id="{CF2F6A03-4E3A-C1BD-AD91-BD5846D6485F}"/>
                </a:ext>
              </a:extLst>
            </p:cNvPr>
            <p:cNvCxnSpPr/>
            <p:nvPr/>
          </p:nvCxnSpPr>
          <p:spPr>
            <a:xfrm>
              <a:off x="6658388" y="268160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47" name="Straight Connector 746">
              <a:extLst>
                <a:ext uri="{FF2B5EF4-FFF2-40B4-BE49-F238E27FC236}">
                  <a16:creationId xmlns:a16="http://schemas.microsoft.com/office/drawing/2014/main" id="{0EBCCB6D-E31F-9F0E-0D98-6D00F7FCA9B9}"/>
                </a:ext>
              </a:extLst>
            </p:cNvPr>
            <p:cNvCxnSpPr/>
            <p:nvPr/>
          </p:nvCxnSpPr>
          <p:spPr>
            <a:xfrm>
              <a:off x="6747360" y="270328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48" name="Straight Connector 747">
              <a:extLst>
                <a:ext uri="{FF2B5EF4-FFF2-40B4-BE49-F238E27FC236}">
                  <a16:creationId xmlns:a16="http://schemas.microsoft.com/office/drawing/2014/main" id="{2B829B9B-8815-2589-4DA6-E5E9E88CF24B}"/>
                </a:ext>
              </a:extLst>
            </p:cNvPr>
            <p:cNvCxnSpPr/>
            <p:nvPr/>
          </p:nvCxnSpPr>
          <p:spPr>
            <a:xfrm>
              <a:off x="6775279" y="272308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49" name="Straight Connector 748">
              <a:extLst>
                <a:ext uri="{FF2B5EF4-FFF2-40B4-BE49-F238E27FC236}">
                  <a16:creationId xmlns:a16="http://schemas.microsoft.com/office/drawing/2014/main" id="{82561898-7A7B-F432-9FD7-43E5EAF7E0C4}"/>
                </a:ext>
              </a:extLst>
            </p:cNvPr>
            <p:cNvCxnSpPr/>
            <p:nvPr/>
          </p:nvCxnSpPr>
          <p:spPr>
            <a:xfrm>
              <a:off x="6680613" y="268160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50" name="Straight Connector 749">
              <a:extLst>
                <a:ext uri="{FF2B5EF4-FFF2-40B4-BE49-F238E27FC236}">
                  <a16:creationId xmlns:a16="http://schemas.microsoft.com/office/drawing/2014/main" id="{D54BA728-7827-83C3-1A93-FDE4417A33A7}"/>
                </a:ext>
              </a:extLst>
            </p:cNvPr>
            <p:cNvCxnSpPr/>
            <p:nvPr/>
          </p:nvCxnSpPr>
          <p:spPr>
            <a:xfrm>
              <a:off x="6707600" y="267689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51" name="Straight Connector 750">
              <a:extLst>
                <a:ext uri="{FF2B5EF4-FFF2-40B4-BE49-F238E27FC236}">
                  <a16:creationId xmlns:a16="http://schemas.microsoft.com/office/drawing/2014/main" id="{41FBD4BF-780F-0FD5-4FFF-3A674D36AE82}"/>
                </a:ext>
              </a:extLst>
            </p:cNvPr>
            <p:cNvCxnSpPr/>
            <p:nvPr/>
          </p:nvCxnSpPr>
          <p:spPr>
            <a:xfrm>
              <a:off x="6711779" y="268982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52" name="Straight Connector 751">
              <a:extLst>
                <a:ext uri="{FF2B5EF4-FFF2-40B4-BE49-F238E27FC236}">
                  <a16:creationId xmlns:a16="http://schemas.microsoft.com/office/drawing/2014/main" id="{70696ED3-BA87-4692-35DD-940F2FEE90BB}"/>
                </a:ext>
              </a:extLst>
            </p:cNvPr>
            <p:cNvCxnSpPr/>
            <p:nvPr/>
          </p:nvCxnSpPr>
          <p:spPr>
            <a:xfrm>
              <a:off x="6752535" y="270962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53" name="Straight Connector 752">
              <a:extLst>
                <a:ext uri="{FF2B5EF4-FFF2-40B4-BE49-F238E27FC236}">
                  <a16:creationId xmlns:a16="http://schemas.microsoft.com/office/drawing/2014/main" id="{C627EE52-12B0-386A-E2C1-16D273B7F042}"/>
                </a:ext>
              </a:extLst>
            </p:cNvPr>
            <p:cNvCxnSpPr/>
            <p:nvPr/>
          </p:nvCxnSpPr>
          <p:spPr>
            <a:xfrm>
              <a:off x="6785979" y="273602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54" name="Straight Connector 753">
              <a:extLst>
                <a:ext uri="{FF2B5EF4-FFF2-40B4-BE49-F238E27FC236}">
                  <a16:creationId xmlns:a16="http://schemas.microsoft.com/office/drawing/2014/main" id="{FE04C705-8029-08A2-281A-539491FD967E}"/>
                </a:ext>
              </a:extLst>
            </p:cNvPr>
            <p:cNvCxnSpPr/>
            <p:nvPr/>
          </p:nvCxnSpPr>
          <p:spPr>
            <a:xfrm>
              <a:off x="6860587" y="279308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55" name="Straight Connector 754">
              <a:extLst>
                <a:ext uri="{FF2B5EF4-FFF2-40B4-BE49-F238E27FC236}">
                  <a16:creationId xmlns:a16="http://schemas.microsoft.com/office/drawing/2014/main" id="{AFCD74A5-A691-958D-3D8E-71F760002E31}"/>
                </a:ext>
              </a:extLst>
            </p:cNvPr>
            <p:cNvCxnSpPr/>
            <p:nvPr/>
          </p:nvCxnSpPr>
          <p:spPr>
            <a:xfrm>
              <a:off x="6930734" y="285663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56" name="Straight Connector 755">
              <a:extLst>
                <a:ext uri="{FF2B5EF4-FFF2-40B4-BE49-F238E27FC236}">
                  <a16:creationId xmlns:a16="http://schemas.microsoft.com/office/drawing/2014/main" id="{B02B0830-BFF6-F671-F892-0096C59EE168}"/>
                </a:ext>
              </a:extLst>
            </p:cNvPr>
            <p:cNvCxnSpPr/>
            <p:nvPr/>
          </p:nvCxnSpPr>
          <p:spPr>
            <a:xfrm>
              <a:off x="6940262" y="2867946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57" name="Straight Connector 756">
              <a:extLst>
                <a:ext uri="{FF2B5EF4-FFF2-40B4-BE49-F238E27FC236}">
                  <a16:creationId xmlns:a16="http://schemas.microsoft.com/office/drawing/2014/main" id="{C946EAD5-3B16-18D2-DFA6-97CB21B7FE00}"/>
                </a:ext>
              </a:extLst>
            </p:cNvPr>
            <p:cNvCxnSpPr/>
            <p:nvPr/>
          </p:nvCxnSpPr>
          <p:spPr>
            <a:xfrm>
              <a:off x="6959310" y="286879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58" name="Straight Connector 757">
              <a:extLst>
                <a:ext uri="{FF2B5EF4-FFF2-40B4-BE49-F238E27FC236}">
                  <a16:creationId xmlns:a16="http://schemas.microsoft.com/office/drawing/2014/main" id="{1113E8A9-F495-4333-C94A-2D65987ACEAF}"/>
                </a:ext>
              </a:extLst>
            </p:cNvPr>
            <p:cNvCxnSpPr/>
            <p:nvPr/>
          </p:nvCxnSpPr>
          <p:spPr>
            <a:xfrm>
              <a:off x="6979948" y="290354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59" name="Straight Connector 758">
              <a:extLst>
                <a:ext uri="{FF2B5EF4-FFF2-40B4-BE49-F238E27FC236}">
                  <a16:creationId xmlns:a16="http://schemas.microsoft.com/office/drawing/2014/main" id="{20F9927A-366F-01BA-E1A5-7B60C3A07298}"/>
                </a:ext>
              </a:extLst>
            </p:cNvPr>
            <p:cNvCxnSpPr/>
            <p:nvPr/>
          </p:nvCxnSpPr>
          <p:spPr>
            <a:xfrm>
              <a:off x="6998414" y="290455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60" name="Straight Connector 759">
              <a:extLst>
                <a:ext uri="{FF2B5EF4-FFF2-40B4-BE49-F238E27FC236}">
                  <a16:creationId xmlns:a16="http://schemas.microsoft.com/office/drawing/2014/main" id="{89E8C672-DDA1-DAD6-A807-F0D9F02862FF}"/>
                </a:ext>
              </a:extLst>
            </p:cNvPr>
            <p:cNvCxnSpPr/>
            <p:nvPr/>
          </p:nvCxnSpPr>
          <p:spPr>
            <a:xfrm>
              <a:off x="7018048" y="290680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61" name="Straight Connector 760">
              <a:extLst>
                <a:ext uri="{FF2B5EF4-FFF2-40B4-BE49-F238E27FC236}">
                  <a16:creationId xmlns:a16="http://schemas.microsoft.com/office/drawing/2014/main" id="{882FB4F3-AF21-583B-6815-57B7E009FEC3}"/>
                </a:ext>
              </a:extLst>
            </p:cNvPr>
            <p:cNvCxnSpPr/>
            <p:nvPr/>
          </p:nvCxnSpPr>
          <p:spPr>
            <a:xfrm>
              <a:off x="7045035" y="290964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62" name="Straight Connector 761">
              <a:extLst>
                <a:ext uri="{FF2B5EF4-FFF2-40B4-BE49-F238E27FC236}">
                  <a16:creationId xmlns:a16="http://schemas.microsoft.com/office/drawing/2014/main" id="{81377F85-76B3-2A7D-9372-62CF535BB278}"/>
                </a:ext>
              </a:extLst>
            </p:cNvPr>
            <p:cNvCxnSpPr/>
            <p:nvPr/>
          </p:nvCxnSpPr>
          <p:spPr>
            <a:xfrm>
              <a:off x="7067260" y="290964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63" name="Straight Connector 762">
              <a:extLst>
                <a:ext uri="{FF2B5EF4-FFF2-40B4-BE49-F238E27FC236}">
                  <a16:creationId xmlns:a16="http://schemas.microsoft.com/office/drawing/2014/main" id="{579EE0AF-2EAD-A738-962B-D44C4005BAB4}"/>
                </a:ext>
              </a:extLst>
            </p:cNvPr>
            <p:cNvCxnSpPr/>
            <p:nvPr/>
          </p:nvCxnSpPr>
          <p:spPr>
            <a:xfrm>
              <a:off x="7089485" y="290964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64" name="Straight Connector 763">
              <a:extLst>
                <a:ext uri="{FF2B5EF4-FFF2-40B4-BE49-F238E27FC236}">
                  <a16:creationId xmlns:a16="http://schemas.microsoft.com/office/drawing/2014/main" id="{48A208DE-A674-7E67-4C25-45118D7DC7E2}"/>
                </a:ext>
              </a:extLst>
            </p:cNvPr>
            <p:cNvCxnSpPr/>
            <p:nvPr/>
          </p:nvCxnSpPr>
          <p:spPr>
            <a:xfrm>
              <a:off x="7106658" y="291123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65" name="Straight Connector 764">
              <a:extLst>
                <a:ext uri="{FF2B5EF4-FFF2-40B4-BE49-F238E27FC236}">
                  <a16:creationId xmlns:a16="http://schemas.microsoft.com/office/drawing/2014/main" id="{DA3FD018-9A96-1D6B-551F-343B1C832889}"/>
                </a:ext>
              </a:extLst>
            </p:cNvPr>
            <p:cNvCxnSpPr/>
            <p:nvPr/>
          </p:nvCxnSpPr>
          <p:spPr>
            <a:xfrm>
              <a:off x="7154278" y="292732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66" name="Straight Connector 765">
              <a:extLst>
                <a:ext uri="{FF2B5EF4-FFF2-40B4-BE49-F238E27FC236}">
                  <a16:creationId xmlns:a16="http://schemas.microsoft.com/office/drawing/2014/main" id="{A80B99F9-B9F8-23C2-8F46-057EEB5470E9}"/>
                </a:ext>
              </a:extLst>
            </p:cNvPr>
            <p:cNvCxnSpPr/>
            <p:nvPr/>
          </p:nvCxnSpPr>
          <p:spPr>
            <a:xfrm>
              <a:off x="7183147" y="292732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67" name="Straight Connector 766">
              <a:extLst>
                <a:ext uri="{FF2B5EF4-FFF2-40B4-BE49-F238E27FC236}">
                  <a16:creationId xmlns:a16="http://schemas.microsoft.com/office/drawing/2014/main" id="{B62BA30B-BFD4-D6C5-24CC-A9DDAA0A8688}"/>
                </a:ext>
              </a:extLst>
            </p:cNvPr>
            <p:cNvCxnSpPr/>
            <p:nvPr/>
          </p:nvCxnSpPr>
          <p:spPr>
            <a:xfrm>
              <a:off x="7206704" y="292551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68" name="Straight Connector 767">
              <a:extLst>
                <a:ext uri="{FF2B5EF4-FFF2-40B4-BE49-F238E27FC236}">
                  <a16:creationId xmlns:a16="http://schemas.microsoft.com/office/drawing/2014/main" id="{1F1DD6A8-FDEA-8C1E-F7C6-00F36768007C}"/>
                </a:ext>
              </a:extLst>
            </p:cNvPr>
            <p:cNvCxnSpPr/>
            <p:nvPr/>
          </p:nvCxnSpPr>
          <p:spPr>
            <a:xfrm>
              <a:off x="7287083" y="303986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69" name="Straight Connector 768">
              <a:extLst>
                <a:ext uri="{FF2B5EF4-FFF2-40B4-BE49-F238E27FC236}">
                  <a16:creationId xmlns:a16="http://schemas.microsoft.com/office/drawing/2014/main" id="{F66BC273-B590-7DBC-1CDF-92AC87A6F751}"/>
                </a:ext>
              </a:extLst>
            </p:cNvPr>
            <p:cNvCxnSpPr/>
            <p:nvPr/>
          </p:nvCxnSpPr>
          <p:spPr>
            <a:xfrm>
              <a:off x="7527378" y="309771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70" name="Straight Connector 769">
              <a:extLst>
                <a:ext uri="{FF2B5EF4-FFF2-40B4-BE49-F238E27FC236}">
                  <a16:creationId xmlns:a16="http://schemas.microsoft.com/office/drawing/2014/main" id="{FB05EE23-6D5F-8307-FE55-09BAB8FDB86E}"/>
                </a:ext>
              </a:extLst>
            </p:cNvPr>
            <p:cNvCxnSpPr/>
            <p:nvPr/>
          </p:nvCxnSpPr>
          <p:spPr>
            <a:xfrm>
              <a:off x="7308304" y="3040529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71" name="Straight Connector 770">
              <a:extLst>
                <a:ext uri="{FF2B5EF4-FFF2-40B4-BE49-F238E27FC236}">
                  <a16:creationId xmlns:a16="http://schemas.microsoft.com/office/drawing/2014/main" id="{EB26D4F8-442D-ED2E-E496-DA757440121A}"/>
                </a:ext>
              </a:extLst>
            </p:cNvPr>
            <p:cNvCxnSpPr/>
            <p:nvPr/>
          </p:nvCxnSpPr>
          <p:spPr>
            <a:xfrm>
              <a:off x="7337884" y="3065075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72" name="Straight Connector 771">
              <a:extLst>
                <a:ext uri="{FF2B5EF4-FFF2-40B4-BE49-F238E27FC236}">
                  <a16:creationId xmlns:a16="http://schemas.microsoft.com/office/drawing/2014/main" id="{083C7D02-0ECE-2EC0-AED8-E2877BF8596D}"/>
                </a:ext>
              </a:extLst>
            </p:cNvPr>
            <p:cNvCxnSpPr/>
            <p:nvPr/>
          </p:nvCxnSpPr>
          <p:spPr>
            <a:xfrm>
              <a:off x="7397734" y="3069281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73" name="Straight Connector 772">
              <a:extLst>
                <a:ext uri="{FF2B5EF4-FFF2-40B4-BE49-F238E27FC236}">
                  <a16:creationId xmlns:a16="http://schemas.microsoft.com/office/drawing/2014/main" id="{E3D1AEDE-04A8-DCD4-F796-D4FAF16D559E}"/>
                </a:ext>
              </a:extLst>
            </p:cNvPr>
            <p:cNvCxnSpPr/>
            <p:nvPr/>
          </p:nvCxnSpPr>
          <p:spPr>
            <a:xfrm>
              <a:off x="7481341" y="309771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74" name="Straight Connector 773">
              <a:extLst>
                <a:ext uri="{FF2B5EF4-FFF2-40B4-BE49-F238E27FC236}">
                  <a16:creationId xmlns:a16="http://schemas.microsoft.com/office/drawing/2014/main" id="{2CB13C47-EDAA-2AA9-DA91-6CB63E58DF81}"/>
                </a:ext>
              </a:extLst>
            </p:cNvPr>
            <p:cNvCxnSpPr/>
            <p:nvPr/>
          </p:nvCxnSpPr>
          <p:spPr>
            <a:xfrm>
              <a:off x="7454355" y="309538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75" name="Straight Connector 774">
              <a:extLst>
                <a:ext uri="{FF2B5EF4-FFF2-40B4-BE49-F238E27FC236}">
                  <a16:creationId xmlns:a16="http://schemas.microsoft.com/office/drawing/2014/main" id="{E2D92E88-970D-58FE-7099-B2E2F4EB0FB1}"/>
                </a:ext>
              </a:extLst>
            </p:cNvPr>
            <p:cNvCxnSpPr/>
            <p:nvPr/>
          </p:nvCxnSpPr>
          <p:spPr>
            <a:xfrm>
              <a:off x="7505152" y="3097718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76" name="Straight Connector 775">
              <a:extLst>
                <a:ext uri="{FF2B5EF4-FFF2-40B4-BE49-F238E27FC236}">
                  <a16:creationId xmlns:a16="http://schemas.microsoft.com/office/drawing/2014/main" id="{A7BC77FE-1A2D-A834-1CE8-C1510860BEF4}"/>
                </a:ext>
              </a:extLst>
            </p:cNvPr>
            <p:cNvCxnSpPr/>
            <p:nvPr/>
          </p:nvCxnSpPr>
          <p:spPr>
            <a:xfrm>
              <a:off x="7541666" y="309748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77" name="Straight Connector 776">
              <a:extLst>
                <a:ext uri="{FF2B5EF4-FFF2-40B4-BE49-F238E27FC236}">
                  <a16:creationId xmlns:a16="http://schemas.microsoft.com/office/drawing/2014/main" id="{5E76463F-D7B5-AC73-4C1C-707235BEAE95}"/>
                </a:ext>
              </a:extLst>
            </p:cNvPr>
            <p:cNvCxnSpPr/>
            <p:nvPr/>
          </p:nvCxnSpPr>
          <p:spPr>
            <a:xfrm>
              <a:off x="7560716" y="309748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78" name="Straight Connector 777">
              <a:extLst>
                <a:ext uri="{FF2B5EF4-FFF2-40B4-BE49-F238E27FC236}">
                  <a16:creationId xmlns:a16="http://schemas.microsoft.com/office/drawing/2014/main" id="{BAF9D0CB-FAB6-254B-0B39-A08F0978FF12}"/>
                </a:ext>
              </a:extLst>
            </p:cNvPr>
            <p:cNvCxnSpPr/>
            <p:nvPr/>
          </p:nvCxnSpPr>
          <p:spPr>
            <a:xfrm>
              <a:off x="7633930" y="309431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79" name="Straight Connector 778">
              <a:extLst>
                <a:ext uri="{FF2B5EF4-FFF2-40B4-BE49-F238E27FC236}">
                  <a16:creationId xmlns:a16="http://schemas.microsoft.com/office/drawing/2014/main" id="{4A8E4732-CF5F-0B88-DD9E-B9804E626839}"/>
                </a:ext>
              </a:extLst>
            </p:cNvPr>
            <p:cNvCxnSpPr/>
            <p:nvPr/>
          </p:nvCxnSpPr>
          <p:spPr>
            <a:xfrm>
              <a:off x="7658599" y="309538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80" name="Straight Connector 779">
              <a:extLst>
                <a:ext uri="{FF2B5EF4-FFF2-40B4-BE49-F238E27FC236}">
                  <a16:creationId xmlns:a16="http://schemas.microsoft.com/office/drawing/2014/main" id="{A41403F6-E392-692F-8227-1CE58E403654}"/>
                </a:ext>
              </a:extLst>
            </p:cNvPr>
            <p:cNvCxnSpPr/>
            <p:nvPr/>
          </p:nvCxnSpPr>
          <p:spPr>
            <a:xfrm>
              <a:off x="7698828" y="314034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81" name="Straight Connector 780">
              <a:extLst>
                <a:ext uri="{FF2B5EF4-FFF2-40B4-BE49-F238E27FC236}">
                  <a16:creationId xmlns:a16="http://schemas.microsoft.com/office/drawing/2014/main" id="{91D1AB7A-17F7-A0DC-19AC-E90D2C7A705E}"/>
                </a:ext>
              </a:extLst>
            </p:cNvPr>
            <p:cNvCxnSpPr/>
            <p:nvPr/>
          </p:nvCxnSpPr>
          <p:spPr>
            <a:xfrm>
              <a:off x="7732957" y="314034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82" name="Straight Connector 781">
              <a:extLst>
                <a:ext uri="{FF2B5EF4-FFF2-40B4-BE49-F238E27FC236}">
                  <a16:creationId xmlns:a16="http://schemas.microsoft.com/office/drawing/2014/main" id="{55A0777D-E7D6-5395-B6E6-02026A6D1F6D}"/>
                </a:ext>
              </a:extLst>
            </p:cNvPr>
            <p:cNvCxnSpPr/>
            <p:nvPr/>
          </p:nvCxnSpPr>
          <p:spPr>
            <a:xfrm>
              <a:off x="7773441" y="313957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83" name="Straight Connector 782">
              <a:extLst>
                <a:ext uri="{FF2B5EF4-FFF2-40B4-BE49-F238E27FC236}">
                  <a16:creationId xmlns:a16="http://schemas.microsoft.com/office/drawing/2014/main" id="{13D13A6D-846C-A516-C67A-7369B31ACFDB}"/>
                </a:ext>
              </a:extLst>
            </p:cNvPr>
            <p:cNvCxnSpPr/>
            <p:nvPr/>
          </p:nvCxnSpPr>
          <p:spPr>
            <a:xfrm>
              <a:off x="7807782" y="3142746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84" name="Straight Connector 783">
              <a:extLst>
                <a:ext uri="{FF2B5EF4-FFF2-40B4-BE49-F238E27FC236}">
                  <a16:creationId xmlns:a16="http://schemas.microsoft.com/office/drawing/2014/main" id="{06A962C5-2022-979B-BB91-C64D30ED64D5}"/>
                </a:ext>
              </a:extLst>
            </p:cNvPr>
            <p:cNvCxnSpPr/>
            <p:nvPr/>
          </p:nvCxnSpPr>
          <p:spPr>
            <a:xfrm>
              <a:off x="7868107" y="314175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85" name="Straight Connector 784">
              <a:extLst>
                <a:ext uri="{FF2B5EF4-FFF2-40B4-BE49-F238E27FC236}">
                  <a16:creationId xmlns:a16="http://schemas.microsoft.com/office/drawing/2014/main" id="{5BFFE9CF-698D-C476-4FA8-7AA43BDAFBE7}"/>
                </a:ext>
              </a:extLst>
            </p:cNvPr>
            <p:cNvCxnSpPr/>
            <p:nvPr/>
          </p:nvCxnSpPr>
          <p:spPr>
            <a:xfrm>
              <a:off x="7888134" y="314175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86" name="Straight Connector 785">
              <a:extLst>
                <a:ext uri="{FF2B5EF4-FFF2-40B4-BE49-F238E27FC236}">
                  <a16:creationId xmlns:a16="http://schemas.microsoft.com/office/drawing/2014/main" id="{EE3A4511-8DAC-A179-8EB8-C4D0ADAF9152}"/>
                </a:ext>
              </a:extLst>
            </p:cNvPr>
            <p:cNvCxnSpPr/>
            <p:nvPr/>
          </p:nvCxnSpPr>
          <p:spPr>
            <a:xfrm>
              <a:off x="7904956" y="314116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87" name="Straight Connector 786">
              <a:extLst>
                <a:ext uri="{FF2B5EF4-FFF2-40B4-BE49-F238E27FC236}">
                  <a16:creationId xmlns:a16="http://schemas.microsoft.com/office/drawing/2014/main" id="{ECE5BD4D-54CB-15A5-3654-3E677A9222A7}"/>
                </a:ext>
              </a:extLst>
            </p:cNvPr>
            <p:cNvCxnSpPr/>
            <p:nvPr/>
          </p:nvCxnSpPr>
          <p:spPr>
            <a:xfrm>
              <a:off x="7939544" y="3140163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88" name="Straight Connector 787">
              <a:extLst>
                <a:ext uri="{FF2B5EF4-FFF2-40B4-BE49-F238E27FC236}">
                  <a16:creationId xmlns:a16="http://schemas.microsoft.com/office/drawing/2014/main" id="{3A56DA50-B5AD-B654-5FDC-7B711EA642C5}"/>
                </a:ext>
              </a:extLst>
            </p:cNvPr>
            <p:cNvCxnSpPr/>
            <p:nvPr/>
          </p:nvCxnSpPr>
          <p:spPr>
            <a:xfrm>
              <a:off x="7976057" y="314175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89" name="Straight Connector 788">
              <a:extLst>
                <a:ext uri="{FF2B5EF4-FFF2-40B4-BE49-F238E27FC236}">
                  <a16:creationId xmlns:a16="http://schemas.microsoft.com/office/drawing/2014/main" id="{E37BF659-F553-B8DE-FCBD-466292EF8BFD}"/>
                </a:ext>
              </a:extLst>
            </p:cNvPr>
            <p:cNvCxnSpPr/>
            <p:nvPr/>
          </p:nvCxnSpPr>
          <p:spPr>
            <a:xfrm>
              <a:off x="8071307" y="314175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90" name="Straight Connector 789">
              <a:extLst>
                <a:ext uri="{FF2B5EF4-FFF2-40B4-BE49-F238E27FC236}">
                  <a16:creationId xmlns:a16="http://schemas.microsoft.com/office/drawing/2014/main" id="{5E223B18-06B1-2CB2-F519-67F5B57CC06A}"/>
                </a:ext>
              </a:extLst>
            </p:cNvPr>
            <p:cNvCxnSpPr/>
            <p:nvPr/>
          </p:nvCxnSpPr>
          <p:spPr>
            <a:xfrm>
              <a:off x="8118934" y="334192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91" name="Straight Connector 790">
              <a:extLst>
                <a:ext uri="{FF2B5EF4-FFF2-40B4-BE49-F238E27FC236}">
                  <a16:creationId xmlns:a16="http://schemas.microsoft.com/office/drawing/2014/main" id="{B988DA4E-5195-98F8-B019-AD26F369447E}"/>
                </a:ext>
              </a:extLst>
            </p:cNvPr>
            <p:cNvCxnSpPr/>
            <p:nvPr/>
          </p:nvCxnSpPr>
          <p:spPr>
            <a:xfrm>
              <a:off x="8306257" y="3339584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92" name="Straight Connector 791">
              <a:extLst>
                <a:ext uri="{FF2B5EF4-FFF2-40B4-BE49-F238E27FC236}">
                  <a16:creationId xmlns:a16="http://schemas.microsoft.com/office/drawing/2014/main" id="{DD5977B7-7FCB-6910-B42D-D5D534E7742F}"/>
                </a:ext>
              </a:extLst>
            </p:cNvPr>
            <p:cNvCxnSpPr/>
            <p:nvPr/>
          </p:nvCxnSpPr>
          <p:spPr>
            <a:xfrm>
              <a:off x="8242886" y="334192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93" name="Straight Connector 792">
              <a:extLst>
                <a:ext uri="{FF2B5EF4-FFF2-40B4-BE49-F238E27FC236}">
                  <a16:creationId xmlns:a16="http://schemas.microsoft.com/office/drawing/2014/main" id="{5238F0BA-DE3C-835A-C0CE-10242FEB6BED}"/>
                </a:ext>
              </a:extLst>
            </p:cNvPr>
            <p:cNvCxnSpPr/>
            <p:nvPr/>
          </p:nvCxnSpPr>
          <p:spPr>
            <a:xfrm>
              <a:off x="8471357" y="3340187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94" name="Straight Connector 793">
              <a:extLst>
                <a:ext uri="{FF2B5EF4-FFF2-40B4-BE49-F238E27FC236}">
                  <a16:creationId xmlns:a16="http://schemas.microsoft.com/office/drawing/2014/main" id="{B372966E-6CB5-E166-0C4E-31722FC29310}"/>
                </a:ext>
              </a:extLst>
            </p:cNvPr>
            <p:cNvCxnSpPr/>
            <p:nvPr/>
          </p:nvCxnSpPr>
          <p:spPr>
            <a:xfrm>
              <a:off x="8506282" y="3338100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95" name="Straight Connector 794">
              <a:extLst>
                <a:ext uri="{FF2B5EF4-FFF2-40B4-BE49-F238E27FC236}">
                  <a16:creationId xmlns:a16="http://schemas.microsoft.com/office/drawing/2014/main" id="{3ED0F81D-7FB4-CF4D-B39B-DD8BD1158F6F}"/>
                </a:ext>
              </a:extLst>
            </p:cNvPr>
            <p:cNvCxnSpPr/>
            <p:nvPr/>
          </p:nvCxnSpPr>
          <p:spPr>
            <a:xfrm>
              <a:off x="8572957" y="3341922"/>
              <a:ext cx="0" cy="39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96" name="Straight Connector 795">
              <a:extLst>
                <a:ext uri="{FF2B5EF4-FFF2-40B4-BE49-F238E27FC236}">
                  <a16:creationId xmlns:a16="http://schemas.microsoft.com/office/drawing/2014/main" id="{BCEA058A-01A0-3165-66FF-AEAF869C2A68}"/>
                </a:ext>
              </a:extLst>
            </p:cNvPr>
            <p:cNvCxnSpPr/>
            <p:nvPr/>
          </p:nvCxnSpPr>
          <p:spPr>
            <a:xfrm flipH="1">
              <a:off x="8096399" y="3358546"/>
              <a:ext cx="43537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97" name="Straight Connector 796">
              <a:extLst>
                <a:ext uri="{FF2B5EF4-FFF2-40B4-BE49-F238E27FC236}">
                  <a16:creationId xmlns:a16="http://schemas.microsoft.com/office/drawing/2014/main" id="{66AA5EBC-CD1E-D809-78F5-84BCB04D2EF5}"/>
                </a:ext>
              </a:extLst>
            </p:cNvPr>
            <p:cNvCxnSpPr/>
            <p:nvPr/>
          </p:nvCxnSpPr>
          <p:spPr>
            <a:xfrm flipH="1">
              <a:off x="6806925" y="2780808"/>
              <a:ext cx="36000" cy="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sp>
        <p:nvSpPr>
          <p:cNvPr id="800" name="TextBox 799">
            <a:extLst>
              <a:ext uri="{FF2B5EF4-FFF2-40B4-BE49-F238E27FC236}">
                <a16:creationId xmlns:a16="http://schemas.microsoft.com/office/drawing/2014/main" id="{E4E8D47C-F927-06DB-C9BA-D57F9C97B05E}"/>
              </a:ext>
            </a:extLst>
          </p:cNvPr>
          <p:cNvSpPr txBox="1"/>
          <p:nvPr/>
        </p:nvSpPr>
        <p:spPr>
          <a:xfrm>
            <a:off x="6940262" y="4856533"/>
            <a:ext cx="2086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Murthy R et al NEJM 2020</a:t>
            </a:r>
          </a:p>
        </p:txBody>
      </p:sp>
    </p:spTree>
    <p:extLst>
      <p:ext uri="{BB962C8B-B14F-4D97-AF65-F5344CB8AC3E}">
        <p14:creationId xmlns:p14="http://schemas.microsoft.com/office/powerpoint/2010/main" val="314640841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12C88C-840D-448A-B893-12AC2B25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HER2CLIMB: Patients with Brain Metastases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CDADC2C9-CF60-4C66-9E9A-685CF436E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976" y="969214"/>
            <a:ext cx="6380356" cy="3605167"/>
          </a:xfrm>
          <a:prstGeom prst="rect">
            <a:avLst/>
          </a:prstGeom>
        </p:spPr>
      </p:pic>
      <p:sp>
        <p:nvSpPr>
          <p:cNvPr id="7" name="Footer Placeholder 24">
            <a:extLst>
              <a:ext uri="{FF2B5EF4-FFF2-40B4-BE49-F238E27FC236}">
                <a16:creationId xmlns:a16="http://schemas.microsoft.com/office/drawing/2014/main" id="{8BF618AA-BBA4-BA47-8017-AAC70D3A2EBA}"/>
              </a:ext>
            </a:extLst>
          </p:cNvPr>
          <p:cNvSpPr txBox="1">
            <a:spLocks/>
          </p:cNvSpPr>
          <p:nvPr/>
        </p:nvSpPr>
        <p:spPr>
          <a:xfrm>
            <a:off x="7079876" y="4866656"/>
            <a:ext cx="2064124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da-DK" sz="1400" dirty="0">
                <a:solidFill>
                  <a:srgbClr val="000000"/>
                </a:solidFill>
                <a:latin typeface="Calibri" panose="020F0502020204030204"/>
              </a:rPr>
              <a:t>Lin NU et al, SABCS 2021</a:t>
            </a:r>
          </a:p>
        </p:txBody>
      </p:sp>
    </p:spTree>
    <p:extLst>
      <p:ext uri="{BB962C8B-B14F-4D97-AF65-F5344CB8AC3E}">
        <p14:creationId xmlns:p14="http://schemas.microsoft.com/office/powerpoint/2010/main" val="205807624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8436C0-5EFF-4C75-B525-C1B708CD7B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814" y="4162055"/>
            <a:ext cx="8482186" cy="513502"/>
          </a:xfrm>
        </p:spPr>
        <p:txBody>
          <a:bodyPr>
            <a:normAutofit fontScale="77500" lnSpcReduction="20000"/>
          </a:bodyPr>
          <a:lstStyle/>
          <a:p>
            <a:r>
              <a:rPr lang="en-US" sz="1400" dirty="0"/>
              <a:t>OS benefit with tucatinib was improved with additional follow-up. </a:t>
            </a:r>
            <a:r>
              <a:rPr lang="en-US" sz="1400" b="1" dirty="0"/>
              <a:t>Median OS was 9.1 months longer in the tucatinib arm </a:t>
            </a:r>
            <a:r>
              <a:rPr lang="en-US" sz="1400" dirty="0"/>
              <a:t>compared with the control arm in all patients with brain metastases.</a:t>
            </a:r>
          </a:p>
          <a:p>
            <a:pPr lvl="1"/>
            <a:r>
              <a:rPr lang="en-US" sz="1200" dirty="0"/>
              <a:t>Previously reported, median OS was 6.1 months longer in tucatinib arm compared with control arm in all patients with brain metastases (18.1 vs 12.0 months)</a:t>
            </a:r>
            <a:r>
              <a:rPr lang="en-US" sz="1200" baseline="30000" dirty="0"/>
              <a:t>4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51E4F6-392A-4B6C-BFA2-2DDB5ED4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9289" y="167306"/>
            <a:ext cx="7739647" cy="38219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HER2CLIMB: OS for All Patients with Brain Metastases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B3C6F7A-335D-41BF-AA26-6B1A3BCE8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15" y="1128290"/>
            <a:ext cx="8328371" cy="2824426"/>
          </a:xfrm>
          <a:prstGeom prst="rect">
            <a:avLst/>
          </a:prstGeom>
        </p:spPr>
      </p:pic>
      <p:sp>
        <p:nvSpPr>
          <p:cNvPr id="8" name="Footer Placeholder 24">
            <a:extLst>
              <a:ext uri="{FF2B5EF4-FFF2-40B4-BE49-F238E27FC236}">
                <a16:creationId xmlns:a16="http://schemas.microsoft.com/office/drawing/2014/main" id="{97685CC7-CEDF-EC41-9323-03EF51180B98}"/>
              </a:ext>
            </a:extLst>
          </p:cNvPr>
          <p:cNvSpPr txBox="1">
            <a:spLocks/>
          </p:cNvSpPr>
          <p:nvPr/>
        </p:nvSpPr>
        <p:spPr>
          <a:xfrm>
            <a:off x="7079876" y="4866656"/>
            <a:ext cx="2064124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da-DK" sz="1400" dirty="0">
                <a:solidFill>
                  <a:srgbClr val="000000"/>
                </a:solidFill>
                <a:latin typeface="Calibri" panose="020F0502020204030204"/>
              </a:rPr>
              <a:t>Lin NU et al, SABCS 2021</a:t>
            </a:r>
          </a:p>
        </p:txBody>
      </p:sp>
    </p:spTree>
    <p:extLst>
      <p:ext uri="{BB962C8B-B14F-4D97-AF65-F5344CB8AC3E}">
        <p14:creationId xmlns:p14="http://schemas.microsoft.com/office/powerpoint/2010/main" val="134109232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5799" y="1117600"/>
            <a:ext cx="7409329" cy="2936240"/>
          </a:xfrm>
        </p:spPr>
        <p:txBody>
          <a:bodyPr/>
          <a:lstStyle/>
          <a:p>
            <a:r>
              <a:rPr lang="en-US" sz="1800" dirty="0"/>
              <a:t>Both T-</a:t>
            </a:r>
            <a:r>
              <a:rPr lang="en-US" sz="1800" dirty="0" err="1"/>
              <a:t>DXd</a:t>
            </a:r>
            <a:r>
              <a:rPr lang="en-US" sz="1800" dirty="0"/>
              <a:t> and the HER2CLIMB regimen (tucatinib/capecitabine/trastuzumab) are reasonable options</a:t>
            </a:r>
          </a:p>
          <a:p>
            <a:r>
              <a:rPr lang="en-US" sz="1800" dirty="0"/>
              <a:t>For patients with intracranial-predominant disease and active CNS metastases (progressing after prior local </a:t>
            </a:r>
            <a:r>
              <a:rPr lang="en-US" sz="1800" dirty="0" err="1"/>
              <a:t>tx</a:t>
            </a:r>
            <a:r>
              <a:rPr lang="en-US" sz="1800" dirty="0"/>
              <a:t>, or not yet treated with local </a:t>
            </a:r>
            <a:r>
              <a:rPr lang="en-US" sz="1800" dirty="0" err="1"/>
              <a:t>tx</a:t>
            </a:r>
            <a:r>
              <a:rPr lang="en-US" sz="1800" dirty="0"/>
              <a:t>), HER2CLIMB regimen has a greater evidence basis</a:t>
            </a:r>
          </a:p>
          <a:p>
            <a:r>
              <a:rPr lang="en-US" sz="1800" dirty="0"/>
              <a:t>Selected other patients (</a:t>
            </a:r>
            <a:r>
              <a:rPr lang="en-US" sz="1800" dirty="0" err="1"/>
              <a:t>eg</a:t>
            </a:r>
            <a:r>
              <a:rPr lang="en-US" sz="1800" dirty="0"/>
              <a:t> history of significant ILD) may not be T-</a:t>
            </a:r>
            <a:r>
              <a:rPr lang="en-US" sz="1800" dirty="0" err="1"/>
              <a:t>DXd</a:t>
            </a:r>
            <a:r>
              <a:rPr lang="en-US" sz="1800" dirty="0"/>
              <a:t> candidates…otherwise, T-</a:t>
            </a:r>
            <a:r>
              <a:rPr lang="en-US" sz="1800" dirty="0" err="1"/>
              <a:t>DXd</a:t>
            </a:r>
            <a:r>
              <a:rPr lang="en-US" sz="1800" dirty="0"/>
              <a:t> is the default choice in second line</a:t>
            </a:r>
          </a:p>
          <a:p>
            <a:endParaRPr lang="en-US" sz="18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E51"/>
                </a:solidFill>
              </a:rPr>
              <a:t>How should we treat patients with HER2+ active brain metastases in the second line setting?</a:t>
            </a:r>
          </a:p>
        </p:txBody>
      </p:sp>
    </p:spTree>
    <p:extLst>
      <p:ext uri="{BB962C8B-B14F-4D97-AF65-F5344CB8AC3E}">
        <p14:creationId xmlns:p14="http://schemas.microsoft.com/office/powerpoint/2010/main" val="398428564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ABCAB7-D94C-FB2B-5243-CD067E22B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07548"/>
            <a:ext cx="3370729" cy="2936240"/>
          </a:xfrm>
        </p:spPr>
        <p:txBody>
          <a:bodyPr/>
          <a:lstStyle/>
          <a:p>
            <a:r>
              <a:rPr lang="en-US" sz="1800" dirty="0"/>
              <a:t>Flatiron Health MBC Database 2017-2022</a:t>
            </a:r>
          </a:p>
          <a:p>
            <a:r>
              <a:rPr lang="en-US" sz="1800" dirty="0"/>
              <a:t>154 pts with HER2+ MBC treated with tucatinib</a:t>
            </a:r>
          </a:p>
          <a:p>
            <a:r>
              <a:rPr lang="en-US" sz="1800" dirty="0"/>
              <a:t>69% had brain metastases prior to initiating tucatinib-based therapy</a:t>
            </a:r>
          </a:p>
          <a:p>
            <a:r>
              <a:rPr lang="en-US" sz="1800" dirty="0"/>
              <a:t>Caveat: data </a:t>
            </a:r>
          </a:p>
          <a:p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0949B7-2E44-4DF9-B457-2E0B688B9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Tucatinib: Real-World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A10E1-8DA7-B6E2-87F0-CB83E10A06C4}"/>
              </a:ext>
            </a:extLst>
          </p:cNvPr>
          <p:cNvSpPr txBox="1"/>
          <p:nvPr/>
        </p:nvSpPr>
        <p:spPr>
          <a:xfrm>
            <a:off x="5795070" y="4064598"/>
            <a:ext cx="334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Kaufman P et al SABCS 2022 P4-03-30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A7905-5B2B-A938-DC4C-C77227D02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829" y="1007548"/>
            <a:ext cx="5283997" cy="2264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631B43-DC63-29AF-0EC6-B977A9F332A9}"/>
              </a:ext>
            </a:extLst>
          </p:cNvPr>
          <p:cNvSpPr txBox="1"/>
          <p:nvPr/>
        </p:nvSpPr>
        <p:spPr>
          <a:xfrm>
            <a:off x="3408829" y="3272118"/>
            <a:ext cx="518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Outcomes appear similar in this real-world dataset and HER2CLIMB trial data</a:t>
            </a:r>
          </a:p>
        </p:txBody>
      </p:sp>
    </p:spTree>
    <p:extLst>
      <p:ext uri="{BB962C8B-B14F-4D97-AF65-F5344CB8AC3E}">
        <p14:creationId xmlns:p14="http://schemas.microsoft.com/office/powerpoint/2010/main" val="408700508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4F3D50-B85F-EF7A-329B-98A0BAEC0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296" y="1106011"/>
            <a:ext cx="7579426" cy="293624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Second-line therapy options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Trastuzumab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deruxtecan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HER2CLIMB regimen: tucatinib/capecitabine/H</a:t>
            </a:r>
          </a:p>
          <a:p>
            <a:r>
              <a:rPr lang="en-US" dirty="0"/>
              <a:t>Third-line and beyond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Future directions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6ADDFE-7FC4-5318-44AC-8500971E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1528454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513B2-FE2D-52C8-B38C-64BEFD23D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11506">
            <a:off x="3088970" y="885734"/>
            <a:ext cx="4492751" cy="994172"/>
          </a:xfrm>
        </p:spPr>
        <p:txBody>
          <a:bodyPr>
            <a:noAutofit/>
          </a:bodyPr>
          <a:lstStyle/>
          <a:p>
            <a:r>
              <a:rPr lang="en-US" sz="4875" b="1" dirty="0">
                <a:solidFill>
                  <a:srgbClr val="FF0000"/>
                </a:solidFill>
              </a:rPr>
              <a:t>Data-free zone</a:t>
            </a:r>
          </a:p>
        </p:txBody>
      </p:sp>
      <p:pic>
        <p:nvPicPr>
          <p:cNvPr id="5122" name="Picture 2" descr="241,182 Warning Sign Illustrations &amp; Clip Art - iStock">
            <a:extLst>
              <a:ext uri="{FF2B5EF4-FFF2-40B4-BE49-F238E27FC236}">
                <a16:creationId xmlns:a16="http://schemas.microsoft.com/office/drawing/2014/main" id="{76407C9E-0D98-5E51-AA09-3B237D219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59" y="101772"/>
            <a:ext cx="1955524" cy="195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41,182 Warning Sign Illustrations &amp; Clip Art - iStock">
            <a:extLst>
              <a:ext uri="{FF2B5EF4-FFF2-40B4-BE49-F238E27FC236}">
                <a16:creationId xmlns:a16="http://schemas.microsoft.com/office/drawing/2014/main" id="{015A4D47-028F-50D7-FCEC-14486BE56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470" y="2371899"/>
            <a:ext cx="1955524" cy="195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lip art of Caution sign free image download">
            <a:extLst>
              <a:ext uri="{FF2B5EF4-FFF2-40B4-BE49-F238E27FC236}">
                <a16:creationId xmlns:a16="http://schemas.microsoft.com/office/drawing/2014/main" id="{D8A22005-2DC8-7728-627C-3518A44EF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59" y="2701909"/>
            <a:ext cx="3892595" cy="129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701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3CCE6B-46D7-42BA-8579-FCEBAB422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MONARCH 3: OS IA2 for the ITT Population</a:t>
            </a:r>
            <a:endParaRPr lang="en-CH" sz="2400" dirty="0">
              <a:solidFill>
                <a:schemeClr val="tx1"/>
              </a:solidFill>
            </a:endParaRP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40719A8D-FCEB-5D16-EEE7-FA759ED35B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6" y="766026"/>
            <a:ext cx="5554423" cy="32354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FFCEE8-518C-C2E8-E852-EB6860AD58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70986" y="1790661"/>
            <a:ext cx="100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200" b="1" ker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67.1 </a:t>
            </a:r>
            <a:r>
              <a:rPr lang="en-US" sz="1200" b="1" kern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</a:t>
            </a:r>
            <a:endParaRPr lang="en-US" sz="1200" b="1" ker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59FCC5-065A-67DF-7B9C-F3FC095287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13008" y="2154204"/>
            <a:ext cx="80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200" b="1" kern="0">
                <a:solidFill>
                  <a:srgbClr val="06426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54.5 </a:t>
            </a:r>
            <a:r>
              <a:rPr lang="en-US" sz="1200" b="1" kern="0" err="1">
                <a:solidFill>
                  <a:srgbClr val="06426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</a:t>
            </a:r>
            <a:endParaRPr lang="en-US" sz="1200" b="1" kern="0">
              <a:solidFill>
                <a:srgbClr val="06426B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11" name="Table 56">
            <a:extLst>
              <a:ext uri="{FF2B5EF4-FFF2-40B4-BE49-F238E27FC236}">
                <a16:creationId xmlns:a16="http://schemas.microsoft.com/office/drawing/2014/main" id="{4953984A-640A-89A3-6E0B-46D748BA5DC1}"/>
              </a:ext>
            </a:extLst>
          </p:cNvPr>
          <p:cNvGraphicFramePr>
            <a:graphicFrameLocks noGrp="1"/>
          </p:cNvGraphicFramePr>
          <p:nvPr/>
        </p:nvGraphicFramePr>
        <p:xfrm>
          <a:off x="5708161" y="962846"/>
          <a:ext cx="3322396" cy="1432560"/>
        </p:xfrm>
        <a:graphic>
          <a:graphicData uri="http://schemas.openxmlformats.org/drawingml/2006/table">
            <a:tbl>
              <a:tblPr firstRow="1" bandRow="1"/>
              <a:tblGrid>
                <a:gridCol w="1056783">
                  <a:extLst>
                    <a:ext uri="{9D8B030D-6E8A-4147-A177-3AD203B41FA5}">
                      <a16:colId xmlns:a16="http://schemas.microsoft.com/office/drawing/2014/main" val="3767216691"/>
                    </a:ext>
                  </a:extLst>
                </a:gridCol>
                <a:gridCol w="1189880">
                  <a:extLst>
                    <a:ext uri="{9D8B030D-6E8A-4147-A177-3AD203B41FA5}">
                      <a16:colId xmlns:a16="http://schemas.microsoft.com/office/drawing/2014/main" val="253574002"/>
                    </a:ext>
                  </a:extLst>
                </a:gridCol>
                <a:gridCol w="1075733">
                  <a:extLst>
                    <a:ext uri="{9D8B030D-6E8A-4147-A177-3AD203B41FA5}">
                      <a16:colId xmlns:a16="http://schemas.microsoft.com/office/drawing/2014/main" val="1132972953"/>
                    </a:ext>
                  </a:extLst>
                </a:gridCol>
              </a:tblGrid>
              <a:tr h="216173">
                <a:tc>
                  <a:txBody>
                    <a:bodyPr/>
                    <a:lstStyle>
                      <a:lvl1pPr marL="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1000" b="1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IN" sz="1000" b="1" err="1">
                          <a:solidFill>
                            <a:schemeClr val="bg1"/>
                          </a:solidFill>
                        </a:rPr>
                        <a:t>abemaciclib</a:t>
                      </a:r>
                      <a:r>
                        <a:rPr lang="en-IN" sz="1000" b="1">
                          <a:solidFill>
                            <a:schemeClr val="bg1"/>
                          </a:solidFill>
                        </a:rPr>
                        <a:t> + NSAI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IN" sz="1000" b="1">
                          <a:solidFill>
                            <a:schemeClr val="bg1"/>
                          </a:solidFill>
                        </a:rPr>
                        <a:t>placebo + NSAI 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F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270175"/>
                  </a:ext>
                </a:extLst>
              </a:tr>
              <a:tr h="31383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84138" marR="0" lvl="1" indent="0" algn="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1">
                          <a:solidFill>
                            <a:srgbClr val="000000"/>
                          </a:solidFill>
                        </a:rPr>
                        <a:t>Median OS, (months)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IN" sz="1000" b="1">
                          <a:solidFill>
                            <a:srgbClr val="000000"/>
                          </a:solidFill>
                        </a:rPr>
                        <a:t>67.1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IN" sz="1000" b="1">
                          <a:solidFill>
                            <a:srgbClr val="000000"/>
                          </a:solidFill>
                        </a:rPr>
                        <a:t>54.5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756944"/>
                  </a:ext>
                </a:extLst>
              </a:tr>
              <a:tr h="31383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r"/>
                      <a:r>
                        <a:rPr lang="en-IN" sz="1000" b="1">
                          <a:solidFill>
                            <a:srgbClr val="000000"/>
                          </a:solidFill>
                        </a:rPr>
                        <a:t>HR (95% CI; </a:t>
                      </a:r>
                    </a:p>
                    <a:p>
                      <a:pPr algn="r"/>
                      <a:r>
                        <a:rPr lang="en-IN" sz="1000" b="1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IN" sz="1000" b="1" i="1">
                          <a:solidFill>
                            <a:srgbClr val="000000"/>
                          </a:solidFill>
                        </a:rPr>
                        <a:t>P</a:t>
                      </a:r>
                      <a:r>
                        <a:rPr lang="en-IN" sz="1000" b="1">
                          <a:solidFill>
                            <a:srgbClr val="000000"/>
                          </a:solidFill>
                        </a:rPr>
                        <a:t> value)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1">
                          <a:solidFill>
                            <a:srgbClr val="000000"/>
                          </a:solidFill>
                        </a:rPr>
                        <a:t>0.754 (0.584-0.974)</a:t>
                      </a:r>
                    </a:p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1">
                          <a:solidFill>
                            <a:srgbClr val="000000"/>
                          </a:solidFill>
                        </a:rPr>
                        <a:t>p-value 0.0301*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9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801365"/>
                  </a:ext>
                </a:extLst>
              </a:tr>
              <a:tr h="313839"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IN" sz="1000" b="1">
                          <a:solidFill>
                            <a:srgbClr val="000000"/>
                          </a:solidFill>
                        </a:rPr>
                        <a:t>Pre-planned OS IA2 Analysis</a:t>
                      </a:r>
                      <a:br>
                        <a:rPr lang="en-IN" sz="1000" b="1">
                          <a:solidFill>
                            <a:srgbClr val="000000"/>
                          </a:solidFill>
                        </a:rPr>
                      </a:br>
                      <a:r>
                        <a:rPr lang="en-IN" sz="1000" b="1">
                          <a:solidFill>
                            <a:srgbClr val="000000"/>
                          </a:solidFill>
                        </a:rPr>
                        <a:t>Data cut: 02 Jul 2021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800" b="1">
                        <a:solidFill>
                          <a:srgbClr val="000000"/>
                        </a:solidFill>
                      </a:endParaRPr>
                    </a:p>
                  </a:txBody>
                  <a:tcPr marL="216006" marR="216006" marT="108003" marB="108003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200091"/>
                  </a:ext>
                </a:extLst>
              </a:tr>
            </a:tbl>
          </a:graphicData>
        </a:graphic>
      </p:graphicFrame>
      <p:sp>
        <p:nvSpPr>
          <p:cNvPr id="12" name="Rounded Rectangle 123">
            <a:extLst>
              <a:ext uri="{FF2B5EF4-FFF2-40B4-BE49-F238E27FC236}">
                <a16:creationId xmlns:a16="http://schemas.microsoft.com/office/drawing/2014/main" id="{15E6A81C-53F7-E114-E437-B6625387BF14}"/>
              </a:ext>
            </a:extLst>
          </p:cNvPr>
          <p:cNvSpPr/>
          <p:nvPr/>
        </p:nvSpPr>
        <p:spPr>
          <a:xfrm flipH="1">
            <a:off x="375641" y="4029091"/>
            <a:ext cx="8554675" cy="423361"/>
          </a:xfrm>
          <a:prstGeom prst="roundRect">
            <a:avLst>
              <a:gd name="adj" fmla="val 17426"/>
            </a:avLst>
          </a:prstGeom>
          <a:solidFill>
            <a:srgbClr val="E2E3E9"/>
          </a:solidFill>
          <a:ln w="9525" cap="flat" cmpd="sng" algn="ctr">
            <a:noFill/>
            <a:prstDash val="solid"/>
          </a:ln>
          <a:effectLst/>
        </p:spPr>
        <p:txBody>
          <a:bodyPr lIns="0" tIns="216006" rIns="0" bIns="216006" anchor="ctr">
            <a:noAutofit/>
          </a:bodyPr>
          <a:lstStyle/>
          <a:p>
            <a:pPr algn="ctr">
              <a:spcBef>
                <a:spcPts val="0"/>
              </a:spcBef>
              <a:buClr>
                <a:srgbClr val="C00000"/>
              </a:buClr>
              <a:defRPr/>
            </a:pPr>
            <a:r>
              <a:rPr lang="en-US" sz="1200" b="1" dirty="0">
                <a:solidFill>
                  <a:srgbClr val="263F6A">
                    <a:lumMod val="75000"/>
                  </a:srgbClr>
                </a:solidFill>
                <a:latin typeface="Calibri"/>
                <a:ea typeface="+mn-ea"/>
                <a:cs typeface="Arial"/>
                <a:sym typeface="Arial"/>
              </a:rPr>
              <a:t>At this interim analysis, statistical significance was not reached but data are maturing favorably (HR 0.754, 95% CI: 0.584-0.974) </a:t>
            </a:r>
          </a:p>
          <a:p>
            <a:pPr algn="ctr">
              <a:spcBef>
                <a:spcPts val="0"/>
              </a:spcBef>
              <a:buClr>
                <a:srgbClr val="C00000"/>
              </a:buClr>
              <a:defRPr/>
            </a:pPr>
            <a:r>
              <a:rPr lang="en-US" sz="1200" b="1" dirty="0">
                <a:solidFill>
                  <a:srgbClr val="263F6A">
                    <a:lumMod val="75000"/>
                  </a:srgbClr>
                </a:solidFill>
                <a:latin typeface="Calibri"/>
                <a:ea typeface="+mn-ea"/>
                <a:cs typeface="Arial"/>
                <a:sym typeface="Arial"/>
              </a:rPr>
              <a:t>and follow up continues. The observed difference in median OS was 12.6 months.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37CAFE-651D-9D4F-90A2-482B247820FE}"/>
              </a:ext>
            </a:extLst>
          </p:cNvPr>
          <p:cNvSpPr txBox="1"/>
          <p:nvPr/>
        </p:nvSpPr>
        <p:spPr>
          <a:xfrm>
            <a:off x="5722600" y="2409463"/>
            <a:ext cx="32077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de-DE" sz="8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*p-value did not reach threshold for statistical significance at this interim</a:t>
            </a:r>
            <a:endParaRPr lang="en-US" sz="8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A552BA-F720-326D-04BD-888703F6B258}"/>
              </a:ext>
            </a:extLst>
          </p:cNvPr>
          <p:cNvSpPr txBox="1"/>
          <p:nvPr/>
        </p:nvSpPr>
        <p:spPr>
          <a:xfrm>
            <a:off x="6037561" y="2693747"/>
            <a:ext cx="2818630" cy="57708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05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31.5% of patients in the control arm and 10.1% in the </a:t>
            </a:r>
            <a:r>
              <a:rPr lang="en-US" sz="105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abemaciclib</a:t>
            </a:r>
            <a:r>
              <a:rPr lang="en-US" sz="105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arm received a subsequent CDK4 &amp; 6 inhibitor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FC0511-888D-F7A6-0AA5-4A85FB6EF52F}"/>
              </a:ext>
            </a:extLst>
          </p:cNvPr>
          <p:cNvSpPr txBox="1"/>
          <p:nvPr/>
        </p:nvSpPr>
        <p:spPr>
          <a:xfrm>
            <a:off x="1665062" y="4288821"/>
            <a:ext cx="946852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fontAlgn="auto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28600" fontAlgn="auto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CDK; cyclin dependent kinase; CI, confidence interval; HR, hazard ratio; IA2, interim analysis 2; </a:t>
            </a:r>
            <a:r>
              <a:rPr lang="en-US" sz="5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mo</a:t>
            </a:r>
            <a:r>
              <a:rPr lang="en-US" sz="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months; ITT, intent to treat; NSAI, nonsteroidal aromatase inhibitor; OS, overall survival.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71F724-AD6A-D605-4276-6FE36225E958}"/>
              </a:ext>
            </a:extLst>
          </p:cNvPr>
          <p:cNvSpPr txBox="1"/>
          <p:nvPr/>
        </p:nvSpPr>
        <p:spPr>
          <a:xfrm>
            <a:off x="4169229" y="4865914"/>
            <a:ext cx="12891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Goetz, ESMO 2022</a:t>
            </a:r>
          </a:p>
        </p:txBody>
      </p:sp>
    </p:spTree>
    <p:extLst>
      <p:ext uri="{BB962C8B-B14F-4D97-AF65-F5344CB8AC3E}">
        <p14:creationId xmlns:p14="http://schemas.microsoft.com/office/powerpoint/2010/main" val="117222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1735139" y="325174"/>
            <a:ext cx="5673725" cy="43920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NERATINIB: 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857250" y="1151733"/>
            <a:ext cx="7658100" cy="888265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Low-molecular-weight, irreversible, pan-HER inhibitor (ErbB1,2,4)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Significant toxicity: 40% Grade 3-4 diarrhea (must use </a:t>
            </a: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standing loperamide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at least during cycle 1; OR use a </a:t>
            </a: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dose escalation strategy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[CONTROL trial])</a:t>
            </a:r>
          </a:p>
        </p:txBody>
      </p:sp>
      <p:grpSp>
        <p:nvGrpSpPr>
          <p:cNvPr id="3" name="Group 62"/>
          <p:cNvGrpSpPr>
            <a:grpSpLocks noChangeAspect="1"/>
          </p:cNvGrpSpPr>
          <p:nvPr/>
        </p:nvGrpSpPr>
        <p:grpSpPr bwMode="auto">
          <a:xfrm>
            <a:off x="2794001" y="2370931"/>
            <a:ext cx="3454400" cy="2438400"/>
            <a:chOff x="1027772" y="9670945"/>
            <a:chExt cx="9216926" cy="6678398"/>
          </a:xfrm>
        </p:grpSpPr>
        <p:pic>
          <p:nvPicPr>
            <p:cNvPr id="82949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194"/>
            <a:stretch>
              <a:fillRect/>
            </a:stretch>
          </p:blipFill>
          <p:spPr bwMode="auto">
            <a:xfrm>
              <a:off x="1027772" y="9670945"/>
              <a:ext cx="9216926" cy="667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039867" y="12502124"/>
              <a:ext cx="2229219" cy="81520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60960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34" kern="0" dirty="0">
                  <a:solidFill>
                    <a:srgbClr val="C00000"/>
                  </a:solidFill>
                  <a:latin typeface="Calibri" panose="020F0502020204030204"/>
                  <a:cs typeface="+mn-cs"/>
                </a:rPr>
                <a:t>Neratinib</a:t>
              </a:r>
            </a:p>
          </p:txBody>
        </p:sp>
        <p:grpSp>
          <p:nvGrpSpPr>
            <p:cNvPr id="4" name="Group 23"/>
            <p:cNvGrpSpPr>
              <a:grpSpLocks/>
            </p:cNvGrpSpPr>
            <p:nvPr/>
          </p:nvGrpSpPr>
          <p:grpSpPr bwMode="auto">
            <a:xfrm rot="19139455" flipH="1">
              <a:off x="3008152" y="12451202"/>
              <a:ext cx="509496" cy="339664"/>
              <a:chOff x="6019800" y="4267200"/>
              <a:chExt cx="228600" cy="152400"/>
            </a:xfrm>
          </p:grpSpPr>
          <p:cxnSp>
            <p:nvCxnSpPr>
              <p:cNvPr id="82952" name="Straight Connector 69"/>
              <p:cNvCxnSpPr>
                <a:cxnSpLocks noChangeShapeType="1"/>
              </p:cNvCxnSpPr>
              <p:nvPr/>
            </p:nvCxnSpPr>
            <p:spPr bwMode="auto">
              <a:xfrm rot="5400000">
                <a:off x="5943600" y="4343400"/>
                <a:ext cx="152400" cy="0"/>
              </a:xfrm>
              <a:prstGeom prst="line">
                <a:avLst/>
              </a:prstGeom>
              <a:noFill/>
              <a:ln w="3810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953" name="Straight Connector 70"/>
              <p:cNvCxnSpPr>
                <a:cxnSpLocks noChangeShapeType="1"/>
              </p:cNvCxnSpPr>
              <p:nvPr/>
            </p:nvCxnSpPr>
            <p:spPr bwMode="auto">
              <a:xfrm>
                <a:off x="6019800" y="4343400"/>
                <a:ext cx="228600" cy="0"/>
              </a:xfrm>
              <a:prstGeom prst="line">
                <a:avLst/>
              </a:prstGeom>
              <a:noFill/>
              <a:ln w="3810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1" name="Rectangle 10"/>
          <p:cNvSpPr/>
          <p:nvPr/>
        </p:nvSpPr>
        <p:spPr>
          <a:xfrm>
            <a:off x="8004364" y="4809331"/>
            <a:ext cx="1139636" cy="37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8" fontAlgn="auto">
              <a:spcBef>
                <a:spcPts val="0"/>
              </a:spcBef>
              <a:spcAft>
                <a:spcPts val="0"/>
              </a:spcAft>
            </a:pPr>
            <a:r>
              <a:rPr lang="en-US" sz="933" dirty="0">
                <a:solidFill>
                  <a:prstClr val="black"/>
                </a:solidFill>
                <a:latin typeface="Calibri"/>
                <a:cs typeface="+mn-cs"/>
              </a:rPr>
              <a:t>Burstein et al</a:t>
            </a:r>
          </a:p>
          <a:p>
            <a:pPr defTabSz="609608" fontAlgn="auto">
              <a:spcBef>
                <a:spcPts val="0"/>
              </a:spcBef>
              <a:spcAft>
                <a:spcPts val="0"/>
              </a:spcAft>
            </a:pPr>
            <a:r>
              <a:rPr lang="en-US" sz="933" dirty="0">
                <a:solidFill>
                  <a:prstClr val="black"/>
                </a:solidFill>
                <a:latin typeface="Calibri"/>
                <a:cs typeface="+mn-cs"/>
              </a:rPr>
              <a:t>JCO. 2010. 28:1301</a:t>
            </a:r>
          </a:p>
        </p:txBody>
      </p:sp>
    </p:spTree>
    <p:extLst>
      <p:ext uri="{BB962C8B-B14F-4D97-AF65-F5344CB8AC3E}">
        <p14:creationId xmlns:p14="http://schemas.microsoft.com/office/powerpoint/2010/main" val="101606884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Chart 55"/>
          <p:cNvGraphicFramePr/>
          <p:nvPr/>
        </p:nvGraphicFramePr>
        <p:xfrm>
          <a:off x="-6410" y="1262704"/>
          <a:ext cx="4613242" cy="2561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C498C01-A2D9-7442-A976-7C1BDFB8C48F}"/>
              </a:ext>
            </a:extLst>
          </p:cNvPr>
          <p:cNvSpPr txBox="1"/>
          <p:nvPr/>
        </p:nvSpPr>
        <p:spPr>
          <a:xfrm>
            <a:off x="1295989" y="884367"/>
            <a:ext cx="22327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Centrally Confirmed PFS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A1196-8199-134D-B325-FF948F31E3F0}"/>
              </a:ext>
            </a:extLst>
          </p:cNvPr>
          <p:cNvSpPr txBox="1"/>
          <p:nvPr/>
        </p:nvSpPr>
        <p:spPr>
          <a:xfrm>
            <a:off x="6130870" y="884367"/>
            <a:ext cx="1515543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Overall Survival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02301" y="4167503"/>
            <a:ext cx="8686800" cy="1237308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CA" sz="1500" dirty="0">
                <a:latin typeface="Arial" panose="020B0604020202020204" pitchFamily="34" charset="0"/>
                <a:cs typeface="Arial" panose="020B0604020202020204" pitchFamily="34" charset="0"/>
              </a:rPr>
              <a:t>1-y PFS: </a:t>
            </a:r>
            <a:r>
              <a:rPr lang="en-CA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29%</a:t>
            </a:r>
            <a:r>
              <a:rPr lang="en-CA" sz="1500" dirty="0">
                <a:latin typeface="Arial" panose="020B0604020202020204" pitchFamily="34" charset="0"/>
                <a:cs typeface="Arial" panose="020B0604020202020204" pitchFamily="34" charset="0"/>
              </a:rPr>
              <a:t> vs 15%</a:t>
            </a:r>
          </a:p>
          <a:p>
            <a:pPr>
              <a:spcAft>
                <a:spcPts val="300"/>
              </a:spcAft>
            </a:pPr>
            <a:r>
              <a:rPr lang="en-CA" sz="1500" dirty="0">
                <a:latin typeface="Arial" panose="020B0604020202020204" pitchFamily="34" charset="0"/>
                <a:cs typeface="Arial" panose="020B0604020202020204" pitchFamily="34" charset="0"/>
              </a:rPr>
              <a:t>ORR: </a:t>
            </a:r>
            <a:r>
              <a:rPr lang="en-CA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33%</a:t>
            </a:r>
            <a:r>
              <a:rPr lang="en-CA" sz="1500" dirty="0">
                <a:latin typeface="Arial" panose="020B0604020202020204" pitchFamily="34" charset="0"/>
                <a:cs typeface="Arial" panose="020B0604020202020204" pitchFamily="34" charset="0"/>
              </a:rPr>
              <a:t> vs 27% (</a:t>
            </a:r>
            <a:r>
              <a:rPr lang="en-CA" sz="15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CA" sz="1500" dirty="0">
                <a:latin typeface="Arial" panose="020B0604020202020204" pitchFamily="34" charset="0"/>
                <a:cs typeface="Arial" panose="020B0604020202020204" pitchFamily="34" charset="0"/>
              </a:rPr>
              <a:t> = .1201)</a:t>
            </a:r>
          </a:p>
          <a:p>
            <a:pPr>
              <a:spcAft>
                <a:spcPts val="300"/>
              </a:spcAft>
            </a:pPr>
            <a:r>
              <a:rPr lang="en-CA" sz="1500" dirty="0">
                <a:latin typeface="Arial" panose="020B0604020202020204" pitchFamily="34" charset="0"/>
                <a:cs typeface="Arial" panose="020B0604020202020204" pitchFamily="34" charset="0"/>
              </a:rPr>
              <a:t>Median DOR: </a:t>
            </a:r>
            <a:r>
              <a:rPr lang="en-CA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8.5 </a:t>
            </a:r>
            <a:r>
              <a:rPr lang="en-CA" sz="1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CA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500" dirty="0">
                <a:latin typeface="Arial" panose="020B0604020202020204" pitchFamily="34" charset="0"/>
                <a:cs typeface="Arial" panose="020B0604020202020204" pitchFamily="34" charset="0"/>
              </a:rPr>
              <a:t>vs 5.6 </a:t>
            </a:r>
            <a:r>
              <a:rPr lang="en-CA" sz="15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CA" sz="1500" dirty="0">
                <a:latin typeface="Arial" panose="020B0604020202020204" pitchFamily="34" charset="0"/>
                <a:cs typeface="Arial" panose="020B0604020202020204" pitchFamily="34" charset="0"/>
              </a:rPr>
              <a:t> (HR = 0.50, 95% CI, 0.33-0.74; </a:t>
            </a:r>
            <a:r>
              <a:rPr lang="en-CA" sz="15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CA" sz="1500" dirty="0">
                <a:latin typeface="Arial" panose="020B0604020202020204" pitchFamily="34" charset="0"/>
                <a:cs typeface="Arial" panose="020B0604020202020204" pitchFamily="34" charset="0"/>
              </a:rPr>
              <a:t> = .0004)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7556334" y="4900981"/>
            <a:ext cx="2665535" cy="273844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Saura</a:t>
            </a:r>
            <a:r>
              <a:rPr lang="en-US" sz="120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 C et al. JCO 2020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2665" y="8045"/>
            <a:ext cx="8904305" cy="85725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NALA Trial: A Phase 3 Trial of Neratinib + Capecitabine vs Lapatinib + Capecitabine</a:t>
            </a:r>
            <a:endParaRPr lang="en-CA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F985D-D7F9-0F47-9414-73F2A62B8CB3}"/>
              </a:ext>
            </a:extLst>
          </p:cNvPr>
          <p:cNvCxnSpPr>
            <a:cxnSpLocks/>
          </p:cNvCxnSpPr>
          <p:nvPr/>
        </p:nvCxnSpPr>
        <p:spPr>
          <a:xfrm>
            <a:off x="4549410" y="965424"/>
            <a:ext cx="0" cy="3211392"/>
          </a:xfrm>
          <a:prstGeom prst="line">
            <a:avLst/>
          </a:prstGeom>
          <a:ln w="6350" cmpd="sng">
            <a:solidFill>
              <a:srgbClr val="3C3C3C">
                <a:alpha val="30000"/>
              </a:srgb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624541" y="3700214"/>
          <a:ext cx="4504809" cy="36802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54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4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0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14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10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39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24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32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9962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1035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9747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253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9532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21088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0606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9962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6113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185149">
                <a:tc>
                  <a:txBody>
                    <a:bodyPr/>
                    <a:lstStyle/>
                    <a:p>
                      <a:r>
                        <a:rPr lang="en-US" sz="600" b="0" dirty="0" err="1">
                          <a:solidFill>
                            <a:schemeClr val="tx1"/>
                          </a:solidFill>
                        </a:rPr>
                        <a:t>Neratinib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+ cape 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307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294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275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244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220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182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142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112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82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600" b="0" dirty="0" err="1">
                          <a:solidFill>
                            <a:schemeClr val="tx1"/>
                          </a:solidFill>
                        </a:rPr>
                        <a:t>Lapatinib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+ cape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314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303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273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170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132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107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84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67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4623525" y="1339068"/>
            <a:ext cx="4533728" cy="2390446"/>
            <a:chOff x="4610272" y="1336686"/>
            <a:chExt cx="4533728" cy="2390447"/>
          </a:xfrm>
        </p:grpSpPr>
        <p:graphicFrame>
          <p:nvGraphicFramePr>
            <p:cNvPr id="19" name="Chart 18"/>
            <p:cNvGraphicFramePr/>
            <p:nvPr/>
          </p:nvGraphicFramePr>
          <p:xfrm>
            <a:off x="4813257" y="1336688"/>
            <a:ext cx="4286599" cy="22608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0" name="Freeform 19"/>
            <p:cNvSpPr/>
            <p:nvPr/>
          </p:nvSpPr>
          <p:spPr>
            <a:xfrm>
              <a:off x="5107374" y="1468725"/>
              <a:ext cx="3240672" cy="1629812"/>
            </a:xfrm>
            <a:custGeom>
              <a:avLst/>
              <a:gdLst>
                <a:gd name="connsiteX0" fmla="*/ 0 w 3240672"/>
                <a:gd name="connsiteY0" fmla="*/ 0 h 1629812"/>
                <a:gd name="connsiteX1" fmla="*/ 0 w 3240672"/>
                <a:gd name="connsiteY1" fmla="*/ 0 h 1629812"/>
                <a:gd name="connsiteX2" fmla="*/ 7107 w 3240672"/>
                <a:gd name="connsiteY2" fmla="*/ 18952 h 1629812"/>
                <a:gd name="connsiteX3" fmla="*/ 30796 w 3240672"/>
                <a:gd name="connsiteY3" fmla="*/ 30796 h 1629812"/>
                <a:gd name="connsiteX4" fmla="*/ 61592 w 3240672"/>
                <a:gd name="connsiteY4" fmla="*/ 35534 h 1629812"/>
                <a:gd name="connsiteX5" fmla="*/ 63961 w 3240672"/>
                <a:gd name="connsiteY5" fmla="*/ 45010 h 1629812"/>
                <a:gd name="connsiteX6" fmla="*/ 82912 w 3240672"/>
                <a:gd name="connsiteY6" fmla="*/ 52116 h 1629812"/>
                <a:gd name="connsiteX7" fmla="*/ 92388 w 3240672"/>
                <a:gd name="connsiteY7" fmla="*/ 56854 h 1629812"/>
                <a:gd name="connsiteX8" fmla="*/ 99494 w 3240672"/>
                <a:gd name="connsiteY8" fmla="*/ 61592 h 1629812"/>
                <a:gd name="connsiteX9" fmla="*/ 118446 w 3240672"/>
                <a:gd name="connsiteY9" fmla="*/ 66330 h 1629812"/>
                <a:gd name="connsiteX10" fmla="*/ 127921 w 3240672"/>
                <a:gd name="connsiteY10" fmla="*/ 80543 h 1629812"/>
                <a:gd name="connsiteX11" fmla="*/ 135028 w 3240672"/>
                <a:gd name="connsiteY11" fmla="*/ 90019 h 1629812"/>
                <a:gd name="connsiteX12" fmla="*/ 144504 w 3240672"/>
                <a:gd name="connsiteY12" fmla="*/ 92388 h 1629812"/>
                <a:gd name="connsiteX13" fmla="*/ 158717 w 3240672"/>
                <a:gd name="connsiteY13" fmla="*/ 97126 h 1629812"/>
                <a:gd name="connsiteX14" fmla="*/ 165824 w 3240672"/>
                <a:gd name="connsiteY14" fmla="*/ 99495 h 1629812"/>
                <a:gd name="connsiteX15" fmla="*/ 187144 w 3240672"/>
                <a:gd name="connsiteY15" fmla="*/ 108970 h 1629812"/>
                <a:gd name="connsiteX16" fmla="*/ 203727 w 3240672"/>
                <a:gd name="connsiteY16" fmla="*/ 127922 h 1629812"/>
                <a:gd name="connsiteX17" fmla="*/ 215571 w 3240672"/>
                <a:gd name="connsiteY17" fmla="*/ 139766 h 1629812"/>
                <a:gd name="connsiteX18" fmla="*/ 232153 w 3240672"/>
                <a:gd name="connsiteY18" fmla="*/ 158717 h 1629812"/>
                <a:gd name="connsiteX19" fmla="*/ 239260 w 3240672"/>
                <a:gd name="connsiteY19" fmla="*/ 161086 h 1629812"/>
                <a:gd name="connsiteX20" fmla="*/ 246367 w 3240672"/>
                <a:gd name="connsiteY20" fmla="*/ 165824 h 1629812"/>
                <a:gd name="connsiteX21" fmla="*/ 251105 w 3240672"/>
                <a:gd name="connsiteY21" fmla="*/ 172931 h 1629812"/>
                <a:gd name="connsiteX22" fmla="*/ 267687 w 3240672"/>
                <a:gd name="connsiteY22" fmla="*/ 180038 h 1629812"/>
                <a:gd name="connsiteX23" fmla="*/ 284270 w 3240672"/>
                <a:gd name="connsiteY23" fmla="*/ 189513 h 1629812"/>
                <a:gd name="connsiteX24" fmla="*/ 298483 w 3240672"/>
                <a:gd name="connsiteY24" fmla="*/ 196620 h 1629812"/>
                <a:gd name="connsiteX25" fmla="*/ 307959 w 3240672"/>
                <a:gd name="connsiteY25" fmla="*/ 210834 h 1629812"/>
                <a:gd name="connsiteX26" fmla="*/ 324541 w 3240672"/>
                <a:gd name="connsiteY26" fmla="*/ 227416 h 1629812"/>
                <a:gd name="connsiteX27" fmla="*/ 338754 w 3240672"/>
                <a:gd name="connsiteY27" fmla="*/ 232154 h 1629812"/>
                <a:gd name="connsiteX28" fmla="*/ 348230 w 3240672"/>
                <a:gd name="connsiteY28" fmla="*/ 236892 h 1629812"/>
                <a:gd name="connsiteX29" fmla="*/ 360075 w 3240672"/>
                <a:gd name="connsiteY29" fmla="*/ 239260 h 1629812"/>
                <a:gd name="connsiteX30" fmla="*/ 369550 w 3240672"/>
                <a:gd name="connsiteY30" fmla="*/ 241629 h 1629812"/>
                <a:gd name="connsiteX31" fmla="*/ 376657 w 3240672"/>
                <a:gd name="connsiteY31" fmla="*/ 246367 h 1629812"/>
                <a:gd name="connsiteX32" fmla="*/ 381395 w 3240672"/>
                <a:gd name="connsiteY32" fmla="*/ 260581 h 1629812"/>
                <a:gd name="connsiteX33" fmla="*/ 388502 w 3240672"/>
                <a:gd name="connsiteY33" fmla="*/ 267687 h 1629812"/>
                <a:gd name="connsiteX34" fmla="*/ 390871 w 3240672"/>
                <a:gd name="connsiteY34" fmla="*/ 303221 h 1629812"/>
                <a:gd name="connsiteX35" fmla="*/ 414560 w 3240672"/>
                <a:gd name="connsiteY35" fmla="*/ 315066 h 1629812"/>
                <a:gd name="connsiteX36" fmla="*/ 435880 w 3240672"/>
                <a:gd name="connsiteY36" fmla="*/ 312697 h 1629812"/>
                <a:gd name="connsiteX37" fmla="*/ 440618 w 3240672"/>
                <a:gd name="connsiteY37" fmla="*/ 334017 h 1629812"/>
                <a:gd name="connsiteX38" fmla="*/ 447724 w 3240672"/>
                <a:gd name="connsiteY38" fmla="*/ 338755 h 1629812"/>
                <a:gd name="connsiteX39" fmla="*/ 473782 w 3240672"/>
                <a:gd name="connsiteY39" fmla="*/ 341124 h 1629812"/>
                <a:gd name="connsiteX40" fmla="*/ 478520 w 3240672"/>
                <a:gd name="connsiteY40" fmla="*/ 348230 h 1629812"/>
                <a:gd name="connsiteX41" fmla="*/ 483258 w 3240672"/>
                <a:gd name="connsiteY41" fmla="*/ 374288 h 1629812"/>
                <a:gd name="connsiteX42" fmla="*/ 487996 w 3240672"/>
                <a:gd name="connsiteY42" fmla="*/ 388502 h 1629812"/>
                <a:gd name="connsiteX43" fmla="*/ 492734 w 3240672"/>
                <a:gd name="connsiteY43" fmla="*/ 395609 h 1629812"/>
                <a:gd name="connsiteX44" fmla="*/ 499841 w 3240672"/>
                <a:gd name="connsiteY44" fmla="*/ 400347 h 1629812"/>
                <a:gd name="connsiteX45" fmla="*/ 509316 w 3240672"/>
                <a:gd name="connsiteY45" fmla="*/ 407453 h 1629812"/>
                <a:gd name="connsiteX46" fmla="*/ 516423 w 3240672"/>
                <a:gd name="connsiteY46" fmla="*/ 414560 h 1629812"/>
                <a:gd name="connsiteX47" fmla="*/ 530636 w 3240672"/>
                <a:gd name="connsiteY47" fmla="*/ 426405 h 1629812"/>
                <a:gd name="connsiteX48" fmla="*/ 533005 w 3240672"/>
                <a:gd name="connsiteY48" fmla="*/ 433511 h 1629812"/>
                <a:gd name="connsiteX49" fmla="*/ 547219 w 3240672"/>
                <a:gd name="connsiteY49" fmla="*/ 438249 h 1629812"/>
                <a:gd name="connsiteX50" fmla="*/ 561432 w 3240672"/>
                <a:gd name="connsiteY50" fmla="*/ 447725 h 1629812"/>
                <a:gd name="connsiteX51" fmla="*/ 568539 w 3240672"/>
                <a:gd name="connsiteY51" fmla="*/ 452463 h 1629812"/>
                <a:gd name="connsiteX52" fmla="*/ 578015 w 3240672"/>
                <a:gd name="connsiteY52" fmla="*/ 454831 h 1629812"/>
                <a:gd name="connsiteX53" fmla="*/ 596966 w 3240672"/>
                <a:gd name="connsiteY53" fmla="*/ 469045 h 1629812"/>
                <a:gd name="connsiteX54" fmla="*/ 606442 w 3240672"/>
                <a:gd name="connsiteY54" fmla="*/ 483258 h 1629812"/>
                <a:gd name="connsiteX55" fmla="*/ 611179 w 3240672"/>
                <a:gd name="connsiteY55" fmla="*/ 492734 h 1629812"/>
                <a:gd name="connsiteX56" fmla="*/ 618286 w 3240672"/>
                <a:gd name="connsiteY56" fmla="*/ 497472 h 1629812"/>
                <a:gd name="connsiteX57" fmla="*/ 625393 w 3240672"/>
                <a:gd name="connsiteY57" fmla="*/ 504579 h 1629812"/>
                <a:gd name="connsiteX58" fmla="*/ 627762 w 3240672"/>
                <a:gd name="connsiteY58" fmla="*/ 511685 h 1629812"/>
                <a:gd name="connsiteX59" fmla="*/ 634868 w 3240672"/>
                <a:gd name="connsiteY59" fmla="*/ 514054 h 1629812"/>
                <a:gd name="connsiteX60" fmla="*/ 641975 w 3240672"/>
                <a:gd name="connsiteY60" fmla="*/ 521161 h 1629812"/>
                <a:gd name="connsiteX61" fmla="*/ 644344 w 3240672"/>
                <a:gd name="connsiteY61" fmla="*/ 528268 h 1629812"/>
                <a:gd name="connsiteX62" fmla="*/ 670402 w 3240672"/>
                <a:gd name="connsiteY62" fmla="*/ 559064 h 1629812"/>
                <a:gd name="connsiteX63" fmla="*/ 691722 w 3240672"/>
                <a:gd name="connsiteY63" fmla="*/ 575646 h 1629812"/>
                <a:gd name="connsiteX64" fmla="*/ 701198 w 3240672"/>
                <a:gd name="connsiteY64" fmla="*/ 585122 h 1629812"/>
                <a:gd name="connsiteX65" fmla="*/ 724887 w 3240672"/>
                <a:gd name="connsiteY65" fmla="*/ 601704 h 1629812"/>
                <a:gd name="connsiteX66" fmla="*/ 739101 w 3240672"/>
                <a:gd name="connsiteY66" fmla="*/ 615917 h 1629812"/>
                <a:gd name="connsiteX67" fmla="*/ 743838 w 3240672"/>
                <a:gd name="connsiteY67" fmla="*/ 623024 h 1629812"/>
                <a:gd name="connsiteX68" fmla="*/ 758052 w 3240672"/>
                <a:gd name="connsiteY68" fmla="*/ 632500 h 1629812"/>
                <a:gd name="connsiteX69" fmla="*/ 774634 w 3240672"/>
                <a:gd name="connsiteY69" fmla="*/ 644344 h 1629812"/>
                <a:gd name="connsiteX70" fmla="*/ 786479 w 3240672"/>
                <a:gd name="connsiteY70" fmla="*/ 658558 h 1629812"/>
                <a:gd name="connsiteX71" fmla="*/ 793586 w 3240672"/>
                <a:gd name="connsiteY71" fmla="*/ 665665 h 1629812"/>
                <a:gd name="connsiteX72" fmla="*/ 795954 w 3240672"/>
                <a:gd name="connsiteY72" fmla="*/ 672771 h 1629812"/>
                <a:gd name="connsiteX73" fmla="*/ 805430 w 3240672"/>
                <a:gd name="connsiteY73" fmla="*/ 694092 h 1629812"/>
                <a:gd name="connsiteX74" fmla="*/ 807799 w 3240672"/>
                <a:gd name="connsiteY74" fmla="*/ 705936 h 1629812"/>
                <a:gd name="connsiteX75" fmla="*/ 843333 w 3240672"/>
                <a:gd name="connsiteY75" fmla="*/ 715412 h 1629812"/>
                <a:gd name="connsiteX76" fmla="*/ 840964 w 3240672"/>
                <a:gd name="connsiteY76" fmla="*/ 727256 h 1629812"/>
                <a:gd name="connsiteX77" fmla="*/ 862284 w 3240672"/>
                <a:gd name="connsiteY77" fmla="*/ 727256 h 1629812"/>
                <a:gd name="connsiteX78" fmla="*/ 885973 w 3240672"/>
                <a:gd name="connsiteY78" fmla="*/ 727256 h 1629812"/>
                <a:gd name="connsiteX79" fmla="*/ 902556 w 3240672"/>
                <a:gd name="connsiteY79" fmla="*/ 739101 h 1629812"/>
                <a:gd name="connsiteX80" fmla="*/ 916769 w 3240672"/>
                <a:gd name="connsiteY80" fmla="*/ 750945 h 1629812"/>
                <a:gd name="connsiteX81" fmla="*/ 930982 w 3240672"/>
                <a:gd name="connsiteY81" fmla="*/ 755683 h 1629812"/>
                <a:gd name="connsiteX82" fmla="*/ 935720 w 3240672"/>
                <a:gd name="connsiteY82" fmla="*/ 762790 h 1629812"/>
                <a:gd name="connsiteX83" fmla="*/ 938089 w 3240672"/>
                <a:gd name="connsiteY83" fmla="*/ 769897 h 1629812"/>
                <a:gd name="connsiteX84" fmla="*/ 945196 w 3240672"/>
                <a:gd name="connsiteY84" fmla="*/ 777003 h 1629812"/>
                <a:gd name="connsiteX85" fmla="*/ 961778 w 3240672"/>
                <a:gd name="connsiteY85" fmla="*/ 793586 h 1629812"/>
                <a:gd name="connsiteX86" fmla="*/ 968885 w 3240672"/>
                <a:gd name="connsiteY86" fmla="*/ 798324 h 1629812"/>
                <a:gd name="connsiteX87" fmla="*/ 975992 w 3240672"/>
                <a:gd name="connsiteY87" fmla="*/ 812537 h 1629812"/>
                <a:gd name="connsiteX88" fmla="*/ 980730 w 3240672"/>
                <a:gd name="connsiteY88" fmla="*/ 822013 h 1629812"/>
                <a:gd name="connsiteX89" fmla="*/ 987836 w 3240672"/>
                <a:gd name="connsiteY89" fmla="*/ 829120 h 1629812"/>
                <a:gd name="connsiteX90" fmla="*/ 992574 w 3240672"/>
                <a:gd name="connsiteY90" fmla="*/ 836226 h 1629812"/>
                <a:gd name="connsiteX91" fmla="*/ 994943 w 3240672"/>
                <a:gd name="connsiteY91" fmla="*/ 850440 h 1629812"/>
                <a:gd name="connsiteX92" fmla="*/ 1016263 w 3240672"/>
                <a:gd name="connsiteY92" fmla="*/ 852809 h 1629812"/>
                <a:gd name="connsiteX93" fmla="*/ 1056535 w 3240672"/>
                <a:gd name="connsiteY93" fmla="*/ 855178 h 1629812"/>
                <a:gd name="connsiteX94" fmla="*/ 1070748 w 3240672"/>
                <a:gd name="connsiteY94" fmla="*/ 862284 h 1629812"/>
                <a:gd name="connsiteX95" fmla="*/ 1082593 w 3240672"/>
                <a:gd name="connsiteY95" fmla="*/ 867022 h 1629812"/>
                <a:gd name="connsiteX96" fmla="*/ 1106282 w 3240672"/>
                <a:gd name="connsiteY96" fmla="*/ 874129 h 1629812"/>
                <a:gd name="connsiteX97" fmla="*/ 1111020 w 3240672"/>
                <a:gd name="connsiteY97" fmla="*/ 881236 h 1629812"/>
                <a:gd name="connsiteX98" fmla="*/ 1118127 w 3240672"/>
                <a:gd name="connsiteY98" fmla="*/ 883605 h 1629812"/>
                <a:gd name="connsiteX99" fmla="*/ 1125233 w 3240672"/>
                <a:gd name="connsiteY99" fmla="*/ 888342 h 1629812"/>
                <a:gd name="connsiteX100" fmla="*/ 1137078 w 3240672"/>
                <a:gd name="connsiteY100" fmla="*/ 900187 h 1629812"/>
                <a:gd name="connsiteX101" fmla="*/ 1146553 w 3240672"/>
                <a:gd name="connsiteY101" fmla="*/ 912031 h 1629812"/>
                <a:gd name="connsiteX102" fmla="*/ 1153660 w 3240672"/>
                <a:gd name="connsiteY102" fmla="*/ 916769 h 1629812"/>
                <a:gd name="connsiteX103" fmla="*/ 1160767 w 3240672"/>
                <a:gd name="connsiteY103" fmla="*/ 923876 h 1629812"/>
                <a:gd name="connsiteX104" fmla="*/ 1174980 w 3240672"/>
                <a:gd name="connsiteY104" fmla="*/ 930983 h 1629812"/>
                <a:gd name="connsiteX105" fmla="*/ 1205776 w 3240672"/>
                <a:gd name="connsiteY105" fmla="*/ 942827 h 1629812"/>
                <a:gd name="connsiteX106" fmla="*/ 1219990 w 3240672"/>
                <a:gd name="connsiteY106" fmla="*/ 952303 h 1629812"/>
                <a:gd name="connsiteX107" fmla="*/ 1227096 w 3240672"/>
                <a:gd name="connsiteY107" fmla="*/ 961779 h 1629812"/>
                <a:gd name="connsiteX108" fmla="*/ 1234203 w 3240672"/>
                <a:gd name="connsiteY108" fmla="*/ 968885 h 1629812"/>
                <a:gd name="connsiteX109" fmla="*/ 1238941 w 3240672"/>
                <a:gd name="connsiteY109" fmla="*/ 983099 h 1629812"/>
                <a:gd name="connsiteX110" fmla="*/ 1241310 w 3240672"/>
                <a:gd name="connsiteY110" fmla="*/ 992574 h 1629812"/>
                <a:gd name="connsiteX111" fmla="*/ 1248417 w 3240672"/>
                <a:gd name="connsiteY111" fmla="*/ 994943 h 1629812"/>
                <a:gd name="connsiteX112" fmla="*/ 1257892 w 3240672"/>
                <a:gd name="connsiteY112" fmla="*/ 997312 h 1629812"/>
                <a:gd name="connsiteX113" fmla="*/ 1283950 w 3240672"/>
                <a:gd name="connsiteY113" fmla="*/ 999681 h 1629812"/>
                <a:gd name="connsiteX114" fmla="*/ 1300533 w 3240672"/>
                <a:gd name="connsiteY114" fmla="*/ 1002050 h 1629812"/>
                <a:gd name="connsiteX115" fmla="*/ 1324222 w 3240672"/>
                <a:gd name="connsiteY115" fmla="*/ 1009157 h 1629812"/>
                <a:gd name="connsiteX116" fmla="*/ 1338435 w 3240672"/>
                <a:gd name="connsiteY116" fmla="*/ 1013895 h 1629812"/>
                <a:gd name="connsiteX117" fmla="*/ 1345542 w 3240672"/>
                <a:gd name="connsiteY117" fmla="*/ 1021001 h 1629812"/>
                <a:gd name="connsiteX118" fmla="*/ 1352649 w 3240672"/>
                <a:gd name="connsiteY118" fmla="*/ 1035215 h 1629812"/>
                <a:gd name="connsiteX119" fmla="*/ 1376338 w 3240672"/>
                <a:gd name="connsiteY119" fmla="*/ 1039953 h 1629812"/>
                <a:gd name="connsiteX120" fmla="*/ 1390551 w 3240672"/>
                <a:gd name="connsiteY120" fmla="*/ 1047059 h 1629812"/>
                <a:gd name="connsiteX121" fmla="*/ 1392920 w 3240672"/>
                <a:gd name="connsiteY121" fmla="*/ 1058904 h 1629812"/>
                <a:gd name="connsiteX122" fmla="*/ 1407134 w 3240672"/>
                <a:gd name="connsiteY122" fmla="*/ 1063642 h 1629812"/>
                <a:gd name="connsiteX123" fmla="*/ 1414241 w 3240672"/>
                <a:gd name="connsiteY123" fmla="*/ 1070749 h 1629812"/>
                <a:gd name="connsiteX124" fmla="*/ 1418978 w 3240672"/>
                <a:gd name="connsiteY124" fmla="*/ 1106282 h 1629812"/>
                <a:gd name="connsiteX125" fmla="*/ 1430823 w 3240672"/>
                <a:gd name="connsiteY125" fmla="*/ 1118127 h 1629812"/>
                <a:gd name="connsiteX126" fmla="*/ 1442667 w 3240672"/>
                <a:gd name="connsiteY126" fmla="*/ 1120496 h 1629812"/>
                <a:gd name="connsiteX127" fmla="*/ 1456881 w 3240672"/>
                <a:gd name="connsiteY127" fmla="*/ 1125234 h 1629812"/>
                <a:gd name="connsiteX128" fmla="*/ 1463988 w 3240672"/>
                <a:gd name="connsiteY128" fmla="*/ 1127602 h 1629812"/>
                <a:gd name="connsiteX129" fmla="*/ 1475832 w 3240672"/>
                <a:gd name="connsiteY129" fmla="*/ 1129971 h 1629812"/>
                <a:gd name="connsiteX130" fmla="*/ 1482939 w 3240672"/>
                <a:gd name="connsiteY130" fmla="*/ 1132340 h 1629812"/>
                <a:gd name="connsiteX131" fmla="*/ 1499521 w 3240672"/>
                <a:gd name="connsiteY131" fmla="*/ 1134709 h 1629812"/>
                <a:gd name="connsiteX132" fmla="*/ 1511366 w 3240672"/>
                <a:gd name="connsiteY132" fmla="*/ 1144185 h 1629812"/>
                <a:gd name="connsiteX133" fmla="*/ 1513735 w 3240672"/>
                <a:gd name="connsiteY133" fmla="*/ 1153660 h 1629812"/>
                <a:gd name="connsiteX134" fmla="*/ 1575327 w 3240672"/>
                <a:gd name="connsiteY134" fmla="*/ 1156029 h 1629812"/>
                <a:gd name="connsiteX135" fmla="*/ 1589540 w 3240672"/>
                <a:gd name="connsiteY135" fmla="*/ 1158398 h 1629812"/>
                <a:gd name="connsiteX136" fmla="*/ 1603753 w 3240672"/>
                <a:gd name="connsiteY136" fmla="*/ 1172612 h 1629812"/>
                <a:gd name="connsiteX137" fmla="*/ 1620336 w 3240672"/>
                <a:gd name="connsiteY137" fmla="*/ 1177350 h 1629812"/>
                <a:gd name="connsiteX138" fmla="*/ 1627443 w 3240672"/>
                <a:gd name="connsiteY138" fmla="*/ 1182087 h 1629812"/>
                <a:gd name="connsiteX139" fmla="*/ 1655870 w 3240672"/>
                <a:gd name="connsiteY139" fmla="*/ 1184456 h 1629812"/>
                <a:gd name="connsiteX140" fmla="*/ 1670083 w 3240672"/>
                <a:gd name="connsiteY140" fmla="*/ 1191563 h 1629812"/>
                <a:gd name="connsiteX141" fmla="*/ 1681928 w 3240672"/>
                <a:gd name="connsiteY141" fmla="*/ 1203408 h 1629812"/>
                <a:gd name="connsiteX142" fmla="*/ 1705617 w 3240672"/>
                <a:gd name="connsiteY142" fmla="*/ 1208145 h 1629812"/>
                <a:gd name="connsiteX143" fmla="*/ 1719830 w 3240672"/>
                <a:gd name="connsiteY143" fmla="*/ 1217621 h 1629812"/>
                <a:gd name="connsiteX144" fmla="*/ 1743519 w 3240672"/>
                <a:gd name="connsiteY144" fmla="*/ 1224728 h 1629812"/>
                <a:gd name="connsiteX145" fmla="*/ 1755364 w 3240672"/>
                <a:gd name="connsiteY145" fmla="*/ 1227097 h 1629812"/>
                <a:gd name="connsiteX146" fmla="*/ 1762471 w 3240672"/>
                <a:gd name="connsiteY146" fmla="*/ 1229466 h 1629812"/>
                <a:gd name="connsiteX147" fmla="*/ 1769577 w 3240672"/>
                <a:gd name="connsiteY147" fmla="*/ 1234203 h 1629812"/>
                <a:gd name="connsiteX148" fmla="*/ 1798004 w 3240672"/>
                <a:gd name="connsiteY148" fmla="*/ 1231835 h 1629812"/>
                <a:gd name="connsiteX149" fmla="*/ 1798004 w 3240672"/>
                <a:gd name="connsiteY149" fmla="*/ 1253155 h 1629812"/>
                <a:gd name="connsiteX150" fmla="*/ 1838276 w 3240672"/>
                <a:gd name="connsiteY150" fmla="*/ 1269737 h 1629812"/>
                <a:gd name="connsiteX151" fmla="*/ 1852489 w 3240672"/>
                <a:gd name="connsiteY151" fmla="*/ 1302902 h 1629812"/>
                <a:gd name="connsiteX152" fmla="*/ 1866703 w 3240672"/>
                <a:gd name="connsiteY152" fmla="*/ 1310009 h 1629812"/>
                <a:gd name="connsiteX153" fmla="*/ 1866703 w 3240672"/>
                <a:gd name="connsiteY153" fmla="*/ 1338436 h 1629812"/>
                <a:gd name="connsiteX154" fmla="*/ 1895130 w 3240672"/>
                <a:gd name="connsiteY154" fmla="*/ 1338436 h 1629812"/>
                <a:gd name="connsiteX155" fmla="*/ 1895130 w 3240672"/>
                <a:gd name="connsiteY155" fmla="*/ 1357387 h 1629812"/>
                <a:gd name="connsiteX156" fmla="*/ 1980410 w 3240672"/>
                <a:gd name="connsiteY156" fmla="*/ 1364494 h 1629812"/>
                <a:gd name="connsiteX157" fmla="*/ 1999362 w 3240672"/>
                <a:gd name="connsiteY157" fmla="*/ 1373969 h 1629812"/>
                <a:gd name="connsiteX158" fmla="*/ 2011206 w 3240672"/>
                <a:gd name="connsiteY158" fmla="*/ 1383445 h 1629812"/>
                <a:gd name="connsiteX159" fmla="*/ 2068060 w 3240672"/>
                <a:gd name="connsiteY159" fmla="*/ 1385814 h 1629812"/>
                <a:gd name="connsiteX160" fmla="*/ 2075167 w 3240672"/>
                <a:gd name="connsiteY160" fmla="*/ 1390552 h 1629812"/>
                <a:gd name="connsiteX161" fmla="*/ 2084643 w 3240672"/>
                <a:gd name="connsiteY161" fmla="*/ 1402396 h 1629812"/>
                <a:gd name="connsiteX162" fmla="*/ 2129652 w 3240672"/>
                <a:gd name="connsiteY162" fmla="*/ 1404765 h 1629812"/>
                <a:gd name="connsiteX163" fmla="*/ 2153341 w 3240672"/>
                <a:gd name="connsiteY163" fmla="*/ 1411872 h 1629812"/>
                <a:gd name="connsiteX164" fmla="*/ 2172292 w 3240672"/>
                <a:gd name="connsiteY164" fmla="*/ 1421348 h 1629812"/>
                <a:gd name="connsiteX165" fmla="*/ 2191244 w 3240672"/>
                <a:gd name="connsiteY165" fmla="*/ 1428454 h 1629812"/>
                <a:gd name="connsiteX166" fmla="*/ 2267049 w 3240672"/>
                <a:gd name="connsiteY166" fmla="*/ 1435561 h 1629812"/>
                <a:gd name="connsiteX167" fmla="*/ 2304951 w 3240672"/>
                <a:gd name="connsiteY167" fmla="*/ 1447406 h 1629812"/>
                <a:gd name="connsiteX168" fmla="*/ 2326272 w 3240672"/>
                <a:gd name="connsiteY168" fmla="*/ 1452143 h 1629812"/>
                <a:gd name="connsiteX169" fmla="*/ 2345223 w 3240672"/>
                <a:gd name="connsiteY169" fmla="*/ 1454512 h 1629812"/>
                <a:gd name="connsiteX170" fmla="*/ 2347592 w 3240672"/>
                <a:gd name="connsiteY170" fmla="*/ 1461619 h 1629812"/>
                <a:gd name="connsiteX171" fmla="*/ 2352330 w 3240672"/>
                <a:gd name="connsiteY171" fmla="*/ 1468726 h 1629812"/>
                <a:gd name="connsiteX172" fmla="*/ 2354699 w 3240672"/>
                <a:gd name="connsiteY172" fmla="*/ 1475833 h 1629812"/>
                <a:gd name="connsiteX173" fmla="*/ 2361805 w 3240672"/>
                <a:gd name="connsiteY173" fmla="*/ 1480570 h 1629812"/>
                <a:gd name="connsiteX174" fmla="*/ 2385494 w 3240672"/>
                <a:gd name="connsiteY174" fmla="*/ 1485308 h 1629812"/>
                <a:gd name="connsiteX175" fmla="*/ 2392601 w 3240672"/>
                <a:gd name="connsiteY175" fmla="*/ 1487677 h 1629812"/>
                <a:gd name="connsiteX176" fmla="*/ 2397339 w 3240672"/>
                <a:gd name="connsiteY176" fmla="*/ 1494784 h 1629812"/>
                <a:gd name="connsiteX177" fmla="*/ 2411552 w 3240672"/>
                <a:gd name="connsiteY177" fmla="*/ 1501891 h 1629812"/>
                <a:gd name="connsiteX178" fmla="*/ 2487358 w 3240672"/>
                <a:gd name="connsiteY178" fmla="*/ 1504259 h 1629812"/>
                <a:gd name="connsiteX179" fmla="*/ 2499202 w 3240672"/>
                <a:gd name="connsiteY179" fmla="*/ 1506628 h 1629812"/>
                <a:gd name="connsiteX180" fmla="*/ 2501571 w 3240672"/>
                <a:gd name="connsiteY180" fmla="*/ 1513735 h 1629812"/>
                <a:gd name="connsiteX181" fmla="*/ 2520522 w 3240672"/>
                <a:gd name="connsiteY181" fmla="*/ 1523211 h 1629812"/>
                <a:gd name="connsiteX182" fmla="*/ 2527629 w 3240672"/>
                <a:gd name="connsiteY182" fmla="*/ 1527949 h 1629812"/>
                <a:gd name="connsiteX183" fmla="*/ 2532367 w 3240672"/>
                <a:gd name="connsiteY183" fmla="*/ 1535055 h 1629812"/>
                <a:gd name="connsiteX184" fmla="*/ 2539474 w 3240672"/>
                <a:gd name="connsiteY184" fmla="*/ 1537424 h 1629812"/>
                <a:gd name="connsiteX185" fmla="*/ 2563163 w 3240672"/>
                <a:gd name="connsiteY185" fmla="*/ 1539793 h 1629812"/>
                <a:gd name="connsiteX186" fmla="*/ 2695822 w 3240672"/>
                <a:gd name="connsiteY186" fmla="*/ 1542162 h 1629812"/>
                <a:gd name="connsiteX187" fmla="*/ 2688715 w 3240672"/>
                <a:gd name="connsiteY187" fmla="*/ 1558744 h 1629812"/>
                <a:gd name="connsiteX188" fmla="*/ 2830850 w 3240672"/>
                <a:gd name="connsiteY188" fmla="*/ 1563482 h 1629812"/>
                <a:gd name="connsiteX189" fmla="*/ 2833219 w 3240672"/>
                <a:gd name="connsiteY189" fmla="*/ 1589540 h 1629812"/>
                <a:gd name="connsiteX190" fmla="*/ 2901917 w 3240672"/>
                <a:gd name="connsiteY190" fmla="*/ 1594278 h 1629812"/>
                <a:gd name="connsiteX191" fmla="*/ 2923237 w 3240672"/>
                <a:gd name="connsiteY191" fmla="*/ 1606123 h 1629812"/>
                <a:gd name="connsiteX192" fmla="*/ 3036945 w 3240672"/>
                <a:gd name="connsiteY192" fmla="*/ 1606123 h 1629812"/>
                <a:gd name="connsiteX193" fmla="*/ 3084323 w 3240672"/>
                <a:gd name="connsiteY193" fmla="*/ 1610860 h 1629812"/>
                <a:gd name="connsiteX194" fmla="*/ 3091430 w 3240672"/>
                <a:gd name="connsiteY194" fmla="*/ 1615598 h 1629812"/>
                <a:gd name="connsiteX195" fmla="*/ 3098537 w 3240672"/>
                <a:gd name="connsiteY195" fmla="*/ 1617967 h 1629812"/>
                <a:gd name="connsiteX196" fmla="*/ 3100906 w 3240672"/>
                <a:gd name="connsiteY196" fmla="*/ 1625074 h 1629812"/>
                <a:gd name="connsiteX197" fmla="*/ 3115119 w 3240672"/>
                <a:gd name="connsiteY197" fmla="*/ 1629812 h 1629812"/>
                <a:gd name="connsiteX198" fmla="*/ 3212245 w 3240672"/>
                <a:gd name="connsiteY198" fmla="*/ 1627443 h 1629812"/>
                <a:gd name="connsiteX199" fmla="*/ 3240672 w 3240672"/>
                <a:gd name="connsiteY199" fmla="*/ 1622705 h 1629812"/>
                <a:gd name="connsiteX200" fmla="*/ 3238303 w 3240672"/>
                <a:gd name="connsiteY200" fmla="*/ 1499522 h 1629812"/>
                <a:gd name="connsiteX201" fmla="*/ 2949295 w 3240672"/>
                <a:gd name="connsiteY201" fmla="*/ 1504259 h 1629812"/>
                <a:gd name="connsiteX202" fmla="*/ 2954033 w 3240672"/>
                <a:gd name="connsiteY202" fmla="*/ 1482939 h 1629812"/>
                <a:gd name="connsiteX203" fmla="*/ 2946927 w 3240672"/>
                <a:gd name="connsiteY203" fmla="*/ 1478201 h 1629812"/>
                <a:gd name="connsiteX204" fmla="*/ 2906655 w 3240672"/>
                <a:gd name="connsiteY204" fmla="*/ 1473464 h 1629812"/>
                <a:gd name="connsiteX205" fmla="*/ 2897179 w 3240672"/>
                <a:gd name="connsiteY205" fmla="*/ 1471095 h 1629812"/>
                <a:gd name="connsiteX206" fmla="*/ 2795316 w 3240672"/>
                <a:gd name="connsiteY206" fmla="*/ 1475833 h 1629812"/>
                <a:gd name="connsiteX207" fmla="*/ 2721880 w 3240672"/>
                <a:gd name="connsiteY207" fmla="*/ 1473464 h 1629812"/>
                <a:gd name="connsiteX208" fmla="*/ 2662657 w 3240672"/>
                <a:gd name="connsiteY208" fmla="*/ 1471095 h 1629812"/>
                <a:gd name="connsiteX209" fmla="*/ 2660288 w 3240672"/>
                <a:gd name="connsiteY209" fmla="*/ 1447406 h 1629812"/>
                <a:gd name="connsiteX210" fmla="*/ 2399708 w 3240672"/>
                <a:gd name="connsiteY210" fmla="*/ 1435561 h 1629812"/>
                <a:gd name="connsiteX211" fmla="*/ 2397339 w 3240672"/>
                <a:gd name="connsiteY211" fmla="*/ 1409503 h 1629812"/>
                <a:gd name="connsiteX212" fmla="*/ 2385494 w 3240672"/>
                <a:gd name="connsiteY212" fmla="*/ 1407134 h 1629812"/>
                <a:gd name="connsiteX213" fmla="*/ 2364174 w 3240672"/>
                <a:gd name="connsiteY213" fmla="*/ 1402396 h 1629812"/>
                <a:gd name="connsiteX214" fmla="*/ 2352330 w 3240672"/>
                <a:gd name="connsiteY214" fmla="*/ 1385814 h 1629812"/>
                <a:gd name="connsiteX215" fmla="*/ 2347592 w 3240672"/>
                <a:gd name="connsiteY215" fmla="*/ 1378707 h 1629812"/>
                <a:gd name="connsiteX216" fmla="*/ 2340485 w 3240672"/>
                <a:gd name="connsiteY216" fmla="*/ 1376338 h 1629812"/>
                <a:gd name="connsiteX217" fmla="*/ 2316796 w 3240672"/>
                <a:gd name="connsiteY217" fmla="*/ 1373969 h 1629812"/>
                <a:gd name="connsiteX218" fmla="*/ 2295476 w 3240672"/>
                <a:gd name="connsiteY218" fmla="*/ 1371600 h 1629812"/>
                <a:gd name="connsiteX219" fmla="*/ 2274156 w 3240672"/>
                <a:gd name="connsiteY219" fmla="*/ 1366863 h 1629812"/>
                <a:gd name="connsiteX220" fmla="*/ 2264680 w 3240672"/>
                <a:gd name="connsiteY220" fmla="*/ 1362125 h 1629812"/>
                <a:gd name="connsiteX221" fmla="*/ 2217302 w 3240672"/>
                <a:gd name="connsiteY221" fmla="*/ 1357387 h 1629812"/>
                <a:gd name="connsiteX222" fmla="*/ 2148603 w 3240672"/>
                <a:gd name="connsiteY222" fmla="*/ 1355018 h 1629812"/>
                <a:gd name="connsiteX223" fmla="*/ 2110701 w 3240672"/>
                <a:gd name="connsiteY223" fmla="*/ 1350280 h 1629812"/>
                <a:gd name="connsiteX224" fmla="*/ 2101225 w 3240672"/>
                <a:gd name="connsiteY224" fmla="*/ 1347911 h 1629812"/>
                <a:gd name="connsiteX225" fmla="*/ 2094118 w 3240672"/>
                <a:gd name="connsiteY225" fmla="*/ 1345542 h 1629812"/>
                <a:gd name="connsiteX226" fmla="*/ 2060953 w 3240672"/>
                <a:gd name="connsiteY226" fmla="*/ 1343173 h 1629812"/>
                <a:gd name="connsiteX227" fmla="*/ 2049109 w 3240672"/>
                <a:gd name="connsiteY227" fmla="*/ 1340805 h 1629812"/>
                <a:gd name="connsiteX228" fmla="*/ 2039633 w 3240672"/>
                <a:gd name="connsiteY228" fmla="*/ 1338436 h 1629812"/>
                <a:gd name="connsiteX229" fmla="*/ 2032527 w 3240672"/>
                <a:gd name="connsiteY229" fmla="*/ 1326591 h 1629812"/>
                <a:gd name="connsiteX230" fmla="*/ 2023051 w 3240672"/>
                <a:gd name="connsiteY230" fmla="*/ 1312378 h 1629812"/>
                <a:gd name="connsiteX231" fmla="*/ 2018313 w 3240672"/>
                <a:gd name="connsiteY231" fmla="*/ 1295795 h 1629812"/>
                <a:gd name="connsiteX232" fmla="*/ 2013575 w 3240672"/>
                <a:gd name="connsiteY232" fmla="*/ 1288688 h 1629812"/>
                <a:gd name="connsiteX233" fmla="*/ 2006468 w 3240672"/>
                <a:gd name="connsiteY233" fmla="*/ 1286320 h 1629812"/>
                <a:gd name="connsiteX234" fmla="*/ 1982779 w 3240672"/>
                <a:gd name="connsiteY234" fmla="*/ 1283951 h 1629812"/>
                <a:gd name="connsiteX235" fmla="*/ 1978042 w 3240672"/>
                <a:gd name="connsiteY235" fmla="*/ 1276844 h 1629812"/>
                <a:gd name="connsiteX236" fmla="*/ 1947246 w 3240672"/>
                <a:gd name="connsiteY236" fmla="*/ 1269737 h 1629812"/>
                <a:gd name="connsiteX237" fmla="*/ 1944877 w 3240672"/>
                <a:gd name="connsiteY237" fmla="*/ 1262630 h 1629812"/>
                <a:gd name="connsiteX238" fmla="*/ 1937770 w 3240672"/>
                <a:gd name="connsiteY238" fmla="*/ 1260262 h 1629812"/>
                <a:gd name="connsiteX239" fmla="*/ 1918819 w 3240672"/>
                <a:gd name="connsiteY239" fmla="*/ 1253155 h 1629812"/>
                <a:gd name="connsiteX240" fmla="*/ 1911712 w 3240672"/>
                <a:gd name="connsiteY240" fmla="*/ 1246048 h 1629812"/>
                <a:gd name="connsiteX241" fmla="*/ 1902236 w 3240672"/>
                <a:gd name="connsiteY241" fmla="*/ 1243679 h 1629812"/>
                <a:gd name="connsiteX242" fmla="*/ 1878547 w 3240672"/>
                <a:gd name="connsiteY242" fmla="*/ 1238941 h 1629812"/>
                <a:gd name="connsiteX243" fmla="*/ 1854858 w 3240672"/>
                <a:gd name="connsiteY243" fmla="*/ 1229466 h 1629812"/>
                <a:gd name="connsiteX244" fmla="*/ 1838276 w 3240672"/>
                <a:gd name="connsiteY244" fmla="*/ 1227097 h 1629812"/>
                <a:gd name="connsiteX245" fmla="*/ 1812218 w 3240672"/>
                <a:gd name="connsiteY245" fmla="*/ 1222359 h 1629812"/>
                <a:gd name="connsiteX246" fmla="*/ 1795635 w 3240672"/>
                <a:gd name="connsiteY246" fmla="*/ 1217621 h 1629812"/>
                <a:gd name="connsiteX247" fmla="*/ 1764839 w 3240672"/>
                <a:gd name="connsiteY247" fmla="*/ 1215252 h 1629812"/>
                <a:gd name="connsiteX248" fmla="*/ 1755364 w 3240672"/>
                <a:gd name="connsiteY248" fmla="*/ 1210514 h 1629812"/>
                <a:gd name="connsiteX249" fmla="*/ 1745888 w 3240672"/>
                <a:gd name="connsiteY249" fmla="*/ 1208145 h 1629812"/>
                <a:gd name="connsiteX250" fmla="*/ 1722199 w 3240672"/>
                <a:gd name="connsiteY250" fmla="*/ 1189194 h 1629812"/>
                <a:gd name="connsiteX251" fmla="*/ 1715092 w 3240672"/>
                <a:gd name="connsiteY251" fmla="*/ 1170243 h 1629812"/>
                <a:gd name="connsiteX252" fmla="*/ 1703248 w 3240672"/>
                <a:gd name="connsiteY252" fmla="*/ 1165505 h 1629812"/>
                <a:gd name="connsiteX253" fmla="*/ 1696141 w 3240672"/>
                <a:gd name="connsiteY253" fmla="*/ 1163136 h 1629812"/>
                <a:gd name="connsiteX254" fmla="*/ 1689034 w 3240672"/>
                <a:gd name="connsiteY254" fmla="*/ 1158398 h 1629812"/>
                <a:gd name="connsiteX255" fmla="*/ 1679559 w 3240672"/>
                <a:gd name="connsiteY255" fmla="*/ 1156029 h 1629812"/>
                <a:gd name="connsiteX256" fmla="*/ 1658238 w 3240672"/>
                <a:gd name="connsiteY256" fmla="*/ 1144185 h 1629812"/>
                <a:gd name="connsiteX257" fmla="*/ 1648763 w 3240672"/>
                <a:gd name="connsiteY257" fmla="*/ 1132340 h 1629812"/>
                <a:gd name="connsiteX258" fmla="*/ 1634549 w 3240672"/>
                <a:gd name="connsiteY258" fmla="*/ 1125234 h 1629812"/>
                <a:gd name="connsiteX259" fmla="*/ 1625074 w 3240672"/>
                <a:gd name="connsiteY259" fmla="*/ 1111020 h 1629812"/>
                <a:gd name="connsiteX260" fmla="*/ 1622705 w 3240672"/>
                <a:gd name="connsiteY260" fmla="*/ 1103913 h 1629812"/>
                <a:gd name="connsiteX261" fmla="*/ 1613229 w 3240672"/>
                <a:gd name="connsiteY261" fmla="*/ 1099176 h 1629812"/>
                <a:gd name="connsiteX262" fmla="*/ 1608491 w 3240672"/>
                <a:gd name="connsiteY262" fmla="*/ 1092069 h 1629812"/>
                <a:gd name="connsiteX263" fmla="*/ 1596647 w 3240672"/>
                <a:gd name="connsiteY263" fmla="*/ 1070749 h 1629812"/>
                <a:gd name="connsiteX264" fmla="*/ 1582433 w 3240672"/>
                <a:gd name="connsiteY264" fmla="*/ 1061273 h 1629812"/>
                <a:gd name="connsiteX265" fmla="*/ 1563482 w 3240672"/>
                <a:gd name="connsiteY265" fmla="*/ 1056535 h 1629812"/>
                <a:gd name="connsiteX266" fmla="*/ 1549268 w 3240672"/>
                <a:gd name="connsiteY266" fmla="*/ 1044691 h 1629812"/>
                <a:gd name="connsiteX267" fmla="*/ 1535055 w 3240672"/>
                <a:gd name="connsiteY267" fmla="*/ 1028108 h 1629812"/>
                <a:gd name="connsiteX268" fmla="*/ 1525579 w 3240672"/>
                <a:gd name="connsiteY268" fmla="*/ 1006788 h 1629812"/>
                <a:gd name="connsiteX269" fmla="*/ 1518473 w 3240672"/>
                <a:gd name="connsiteY269" fmla="*/ 1002050 h 1629812"/>
                <a:gd name="connsiteX270" fmla="*/ 1499521 w 3240672"/>
                <a:gd name="connsiteY270" fmla="*/ 990206 h 1629812"/>
                <a:gd name="connsiteX271" fmla="*/ 1475832 w 3240672"/>
                <a:gd name="connsiteY271" fmla="*/ 983099 h 1629812"/>
                <a:gd name="connsiteX272" fmla="*/ 1468725 w 3240672"/>
                <a:gd name="connsiteY272" fmla="*/ 980730 h 1629812"/>
                <a:gd name="connsiteX273" fmla="*/ 1454512 w 3240672"/>
                <a:gd name="connsiteY273" fmla="*/ 978361 h 1629812"/>
                <a:gd name="connsiteX274" fmla="*/ 1430823 w 3240672"/>
                <a:gd name="connsiteY274" fmla="*/ 971254 h 1629812"/>
                <a:gd name="connsiteX275" fmla="*/ 1426085 w 3240672"/>
                <a:gd name="connsiteY275" fmla="*/ 964148 h 1629812"/>
                <a:gd name="connsiteX276" fmla="*/ 1423716 w 3240672"/>
                <a:gd name="connsiteY276" fmla="*/ 957041 h 1629812"/>
                <a:gd name="connsiteX277" fmla="*/ 1416609 w 3240672"/>
                <a:gd name="connsiteY277" fmla="*/ 954672 h 1629812"/>
                <a:gd name="connsiteX278" fmla="*/ 1407134 w 3240672"/>
                <a:gd name="connsiteY278" fmla="*/ 947565 h 1629812"/>
                <a:gd name="connsiteX279" fmla="*/ 1373969 w 3240672"/>
                <a:gd name="connsiteY279" fmla="*/ 942827 h 1629812"/>
                <a:gd name="connsiteX280" fmla="*/ 1359756 w 3240672"/>
                <a:gd name="connsiteY280" fmla="*/ 940458 h 1629812"/>
                <a:gd name="connsiteX281" fmla="*/ 1347911 w 3240672"/>
                <a:gd name="connsiteY281" fmla="*/ 926245 h 1629812"/>
                <a:gd name="connsiteX282" fmla="*/ 1345542 w 3240672"/>
                <a:gd name="connsiteY282" fmla="*/ 919138 h 1629812"/>
                <a:gd name="connsiteX283" fmla="*/ 1333698 w 3240672"/>
                <a:gd name="connsiteY283" fmla="*/ 916769 h 1629812"/>
                <a:gd name="connsiteX284" fmla="*/ 1314746 w 3240672"/>
                <a:gd name="connsiteY284" fmla="*/ 907294 h 1629812"/>
                <a:gd name="connsiteX285" fmla="*/ 1305271 w 3240672"/>
                <a:gd name="connsiteY285" fmla="*/ 893080 h 1629812"/>
                <a:gd name="connsiteX286" fmla="*/ 1298164 w 3240672"/>
                <a:gd name="connsiteY286" fmla="*/ 888342 h 1629812"/>
                <a:gd name="connsiteX287" fmla="*/ 1281581 w 3240672"/>
                <a:gd name="connsiteY287" fmla="*/ 883605 h 1629812"/>
                <a:gd name="connsiteX288" fmla="*/ 1269737 w 3240672"/>
                <a:gd name="connsiteY288" fmla="*/ 876498 h 1629812"/>
                <a:gd name="connsiteX289" fmla="*/ 1238941 w 3240672"/>
                <a:gd name="connsiteY289" fmla="*/ 871760 h 1629812"/>
                <a:gd name="connsiteX290" fmla="*/ 1229465 w 3240672"/>
                <a:gd name="connsiteY290" fmla="*/ 869391 h 1629812"/>
                <a:gd name="connsiteX291" fmla="*/ 1222359 w 3240672"/>
                <a:gd name="connsiteY291" fmla="*/ 867022 h 1629812"/>
                <a:gd name="connsiteX292" fmla="*/ 1208145 w 3240672"/>
                <a:gd name="connsiteY292" fmla="*/ 864653 h 1629812"/>
                <a:gd name="connsiteX293" fmla="*/ 1196301 w 3240672"/>
                <a:gd name="connsiteY293" fmla="*/ 864653 h 1629812"/>
                <a:gd name="connsiteX294" fmla="*/ 1179718 w 3240672"/>
                <a:gd name="connsiteY294" fmla="*/ 840964 h 1629812"/>
                <a:gd name="connsiteX295" fmla="*/ 1163136 w 3240672"/>
                <a:gd name="connsiteY295" fmla="*/ 824382 h 1629812"/>
                <a:gd name="connsiteX296" fmla="*/ 1151291 w 3240672"/>
                <a:gd name="connsiteY296" fmla="*/ 810168 h 1629812"/>
                <a:gd name="connsiteX297" fmla="*/ 1144185 w 3240672"/>
                <a:gd name="connsiteY297" fmla="*/ 807799 h 1629812"/>
                <a:gd name="connsiteX298" fmla="*/ 1141816 w 3240672"/>
                <a:gd name="connsiteY298" fmla="*/ 800693 h 1629812"/>
                <a:gd name="connsiteX299" fmla="*/ 1115758 w 3240672"/>
                <a:gd name="connsiteY299" fmla="*/ 786479 h 1629812"/>
                <a:gd name="connsiteX300" fmla="*/ 1108651 w 3240672"/>
                <a:gd name="connsiteY300" fmla="*/ 784110 h 1629812"/>
                <a:gd name="connsiteX301" fmla="*/ 1101544 w 3240672"/>
                <a:gd name="connsiteY301" fmla="*/ 779372 h 1629812"/>
                <a:gd name="connsiteX302" fmla="*/ 1082593 w 3240672"/>
                <a:gd name="connsiteY302" fmla="*/ 769897 h 1629812"/>
                <a:gd name="connsiteX303" fmla="*/ 1068379 w 3240672"/>
                <a:gd name="connsiteY303" fmla="*/ 758052 h 1629812"/>
                <a:gd name="connsiteX304" fmla="*/ 1054166 w 3240672"/>
                <a:gd name="connsiteY304" fmla="*/ 748577 h 1629812"/>
                <a:gd name="connsiteX305" fmla="*/ 1047059 w 3240672"/>
                <a:gd name="connsiteY305" fmla="*/ 743839 h 1629812"/>
                <a:gd name="connsiteX306" fmla="*/ 1039952 w 3240672"/>
                <a:gd name="connsiteY306" fmla="*/ 741470 h 1629812"/>
                <a:gd name="connsiteX307" fmla="*/ 1030477 w 3240672"/>
                <a:gd name="connsiteY307" fmla="*/ 734363 h 1629812"/>
                <a:gd name="connsiteX308" fmla="*/ 1023370 w 3240672"/>
                <a:gd name="connsiteY308" fmla="*/ 727256 h 1629812"/>
                <a:gd name="connsiteX309" fmla="*/ 1009157 w 3240672"/>
                <a:gd name="connsiteY309" fmla="*/ 720150 h 1629812"/>
                <a:gd name="connsiteX310" fmla="*/ 990205 w 3240672"/>
                <a:gd name="connsiteY310" fmla="*/ 713043 h 1629812"/>
                <a:gd name="connsiteX311" fmla="*/ 983099 w 3240672"/>
                <a:gd name="connsiteY311" fmla="*/ 698829 h 1629812"/>
                <a:gd name="connsiteX312" fmla="*/ 975992 w 3240672"/>
                <a:gd name="connsiteY312" fmla="*/ 682247 h 1629812"/>
                <a:gd name="connsiteX313" fmla="*/ 968885 w 3240672"/>
                <a:gd name="connsiteY313" fmla="*/ 679878 h 1629812"/>
                <a:gd name="connsiteX314" fmla="*/ 964147 w 3240672"/>
                <a:gd name="connsiteY314" fmla="*/ 670402 h 1629812"/>
                <a:gd name="connsiteX315" fmla="*/ 957041 w 3240672"/>
                <a:gd name="connsiteY315" fmla="*/ 668034 h 1629812"/>
                <a:gd name="connsiteX316" fmla="*/ 952303 w 3240672"/>
                <a:gd name="connsiteY316" fmla="*/ 658558 h 1629812"/>
                <a:gd name="connsiteX317" fmla="*/ 949934 w 3240672"/>
                <a:gd name="connsiteY317" fmla="*/ 641976 h 1629812"/>
                <a:gd name="connsiteX318" fmla="*/ 930982 w 3240672"/>
                <a:gd name="connsiteY318" fmla="*/ 632500 h 1629812"/>
                <a:gd name="connsiteX319" fmla="*/ 909662 w 3240672"/>
                <a:gd name="connsiteY319" fmla="*/ 608811 h 1629812"/>
                <a:gd name="connsiteX320" fmla="*/ 900187 w 3240672"/>
                <a:gd name="connsiteY320" fmla="*/ 604073 h 1629812"/>
                <a:gd name="connsiteX321" fmla="*/ 893080 w 3240672"/>
                <a:gd name="connsiteY321" fmla="*/ 601704 h 1629812"/>
                <a:gd name="connsiteX322" fmla="*/ 888342 w 3240672"/>
                <a:gd name="connsiteY322" fmla="*/ 594597 h 1629812"/>
                <a:gd name="connsiteX323" fmla="*/ 883604 w 3240672"/>
                <a:gd name="connsiteY323" fmla="*/ 575646 h 1629812"/>
                <a:gd name="connsiteX324" fmla="*/ 876498 w 3240672"/>
                <a:gd name="connsiteY324" fmla="*/ 568539 h 1629812"/>
                <a:gd name="connsiteX325" fmla="*/ 862284 w 3240672"/>
                <a:gd name="connsiteY325" fmla="*/ 559064 h 1629812"/>
                <a:gd name="connsiteX326" fmla="*/ 850439 w 3240672"/>
                <a:gd name="connsiteY326" fmla="*/ 544850 h 1629812"/>
                <a:gd name="connsiteX327" fmla="*/ 833857 w 3240672"/>
                <a:gd name="connsiteY327" fmla="*/ 540112 h 1629812"/>
                <a:gd name="connsiteX328" fmla="*/ 817275 w 3240672"/>
                <a:gd name="connsiteY328" fmla="*/ 535374 h 1629812"/>
                <a:gd name="connsiteX329" fmla="*/ 803061 w 3240672"/>
                <a:gd name="connsiteY329" fmla="*/ 523530 h 1629812"/>
                <a:gd name="connsiteX330" fmla="*/ 793586 w 3240672"/>
                <a:gd name="connsiteY330" fmla="*/ 516423 h 1629812"/>
                <a:gd name="connsiteX331" fmla="*/ 779372 w 3240672"/>
                <a:gd name="connsiteY331" fmla="*/ 514054 h 1629812"/>
                <a:gd name="connsiteX332" fmla="*/ 767528 w 3240672"/>
                <a:gd name="connsiteY332" fmla="*/ 499841 h 1629812"/>
                <a:gd name="connsiteX333" fmla="*/ 765159 w 3240672"/>
                <a:gd name="connsiteY333" fmla="*/ 490365 h 1629812"/>
                <a:gd name="connsiteX334" fmla="*/ 755683 w 3240672"/>
                <a:gd name="connsiteY334" fmla="*/ 485627 h 1629812"/>
                <a:gd name="connsiteX335" fmla="*/ 736732 w 3240672"/>
                <a:gd name="connsiteY335" fmla="*/ 476152 h 1629812"/>
                <a:gd name="connsiteX336" fmla="*/ 722518 w 3240672"/>
                <a:gd name="connsiteY336" fmla="*/ 473783 h 1629812"/>
                <a:gd name="connsiteX337" fmla="*/ 715411 w 3240672"/>
                <a:gd name="connsiteY337" fmla="*/ 471414 h 1629812"/>
                <a:gd name="connsiteX338" fmla="*/ 708305 w 3240672"/>
                <a:gd name="connsiteY338" fmla="*/ 464307 h 1629812"/>
                <a:gd name="connsiteX339" fmla="*/ 691722 w 3240672"/>
                <a:gd name="connsiteY339" fmla="*/ 454831 h 1629812"/>
                <a:gd name="connsiteX340" fmla="*/ 684616 w 3240672"/>
                <a:gd name="connsiteY340" fmla="*/ 447725 h 1629812"/>
                <a:gd name="connsiteX341" fmla="*/ 658558 w 3240672"/>
                <a:gd name="connsiteY341" fmla="*/ 442987 h 1629812"/>
                <a:gd name="connsiteX342" fmla="*/ 639606 w 3240672"/>
                <a:gd name="connsiteY342" fmla="*/ 438249 h 1629812"/>
                <a:gd name="connsiteX343" fmla="*/ 627762 w 3240672"/>
                <a:gd name="connsiteY343" fmla="*/ 424036 h 1629812"/>
                <a:gd name="connsiteX344" fmla="*/ 620655 w 3240672"/>
                <a:gd name="connsiteY344" fmla="*/ 414560 h 1629812"/>
                <a:gd name="connsiteX345" fmla="*/ 604073 w 3240672"/>
                <a:gd name="connsiteY345" fmla="*/ 407453 h 1629812"/>
                <a:gd name="connsiteX346" fmla="*/ 606442 w 3240672"/>
                <a:gd name="connsiteY346" fmla="*/ 379026 h 1629812"/>
                <a:gd name="connsiteX347" fmla="*/ 599335 w 3240672"/>
                <a:gd name="connsiteY347" fmla="*/ 376657 h 1629812"/>
                <a:gd name="connsiteX348" fmla="*/ 589859 w 3240672"/>
                <a:gd name="connsiteY348" fmla="*/ 371920 h 1629812"/>
                <a:gd name="connsiteX349" fmla="*/ 575646 w 3240672"/>
                <a:gd name="connsiteY349" fmla="*/ 357706 h 1629812"/>
                <a:gd name="connsiteX350" fmla="*/ 566170 w 3240672"/>
                <a:gd name="connsiteY350" fmla="*/ 343493 h 1629812"/>
                <a:gd name="connsiteX351" fmla="*/ 563801 w 3240672"/>
                <a:gd name="connsiteY351" fmla="*/ 329279 h 1629812"/>
                <a:gd name="connsiteX352" fmla="*/ 549588 w 3240672"/>
                <a:gd name="connsiteY352" fmla="*/ 319803 h 1629812"/>
                <a:gd name="connsiteX353" fmla="*/ 535374 w 3240672"/>
                <a:gd name="connsiteY353" fmla="*/ 310328 h 1629812"/>
                <a:gd name="connsiteX354" fmla="*/ 528267 w 3240672"/>
                <a:gd name="connsiteY354" fmla="*/ 303221 h 1629812"/>
                <a:gd name="connsiteX355" fmla="*/ 518792 w 3240672"/>
                <a:gd name="connsiteY355" fmla="*/ 300852 h 1629812"/>
                <a:gd name="connsiteX356" fmla="*/ 476151 w 3240672"/>
                <a:gd name="connsiteY356" fmla="*/ 293745 h 1629812"/>
                <a:gd name="connsiteX357" fmla="*/ 473782 w 3240672"/>
                <a:gd name="connsiteY357" fmla="*/ 286639 h 1629812"/>
                <a:gd name="connsiteX358" fmla="*/ 461938 w 3240672"/>
                <a:gd name="connsiteY358" fmla="*/ 255843 h 1629812"/>
                <a:gd name="connsiteX359" fmla="*/ 440618 w 3240672"/>
                <a:gd name="connsiteY359" fmla="*/ 253474 h 1629812"/>
                <a:gd name="connsiteX360" fmla="*/ 433511 w 3240672"/>
                <a:gd name="connsiteY360" fmla="*/ 251105 h 1629812"/>
                <a:gd name="connsiteX361" fmla="*/ 426404 w 3240672"/>
                <a:gd name="connsiteY361" fmla="*/ 236892 h 1629812"/>
                <a:gd name="connsiteX362" fmla="*/ 424035 w 3240672"/>
                <a:gd name="connsiteY362" fmla="*/ 227416 h 1629812"/>
                <a:gd name="connsiteX363" fmla="*/ 416929 w 3240672"/>
                <a:gd name="connsiteY363" fmla="*/ 222678 h 1629812"/>
                <a:gd name="connsiteX364" fmla="*/ 412191 w 3240672"/>
                <a:gd name="connsiteY364" fmla="*/ 215571 h 1629812"/>
                <a:gd name="connsiteX365" fmla="*/ 402715 w 3240672"/>
                <a:gd name="connsiteY365" fmla="*/ 198989 h 1629812"/>
                <a:gd name="connsiteX366" fmla="*/ 395608 w 3240672"/>
                <a:gd name="connsiteY366" fmla="*/ 196620 h 1629812"/>
                <a:gd name="connsiteX367" fmla="*/ 388502 w 3240672"/>
                <a:gd name="connsiteY367" fmla="*/ 189513 h 1629812"/>
                <a:gd name="connsiteX368" fmla="*/ 374288 w 3240672"/>
                <a:gd name="connsiteY368" fmla="*/ 182407 h 1629812"/>
                <a:gd name="connsiteX369" fmla="*/ 362444 w 3240672"/>
                <a:gd name="connsiteY369" fmla="*/ 168193 h 1629812"/>
                <a:gd name="connsiteX370" fmla="*/ 355337 w 3240672"/>
                <a:gd name="connsiteY370" fmla="*/ 163455 h 1629812"/>
                <a:gd name="connsiteX371" fmla="*/ 336386 w 3240672"/>
                <a:gd name="connsiteY371" fmla="*/ 156349 h 1629812"/>
                <a:gd name="connsiteX372" fmla="*/ 331648 w 3240672"/>
                <a:gd name="connsiteY372" fmla="*/ 149242 h 1629812"/>
                <a:gd name="connsiteX373" fmla="*/ 324541 w 3240672"/>
                <a:gd name="connsiteY373" fmla="*/ 146873 h 1629812"/>
                <a:gd name="connsiteX374" fmla="*/ 293745 w 3240672"/>
                <a:gd name="connsiteY374" fmla="*/ 139766 h 1629812"/>
                <a:gd name="connsiteX375" fmla="*/ 284270 w 3240672"/>
                <a:gd name="connsiteY375" fmla="*/ 135028 h 1629812"/>
                <a:gd name="connsiteX376" fmla="*/ 274794 w 3240672"/>
                <a:gd name="connsiteY376" fmla="*/ 132659 h 1629812"/>
                <a:gd name="connsiteX377" fmla="*/ 262949 w 3240672"/>
                <a:gd name="connsiteY377" fmla="*/ 125553 h 1629812"/>
                <a:gd name="connsiteX378" fmla="*/ 255843 w 3240672"/>
                <a:gd name="connsiteY378" fmla="*/ 123184 h 1629812"/>
                <a:gd name="connsiteX379" fmla="*/ 234522 w 3240672"/>
                <a:gd name="connsiteY379" fmla="*/ 118446 h 1629812"/>
                <a:gd name="connsiteX380" fmla="*/ 220309 w 3240672"/>
                <a:gd name="connsiteY380" fmla="*/ 108970 h 1629812"/>
                <a:gd name="connsiteX381" fmla="*/ 215571 w 3240672"/>
                <a:gd name="connsiteY381" fmla="*/ 101864 h 1629812"/>
                <a:gd name="connsiteX382" fmla="*/ 194251 w 3240672"/>
                <a:gd name="connsiteY382" fmla="*/ 94757 h 1629812"/>
                <a:gd name="connsiteX383" fmla="*/ 168193 w 3240672"/>
                <a:gd name="connsiteY383" fmla="*/ 82912 h 1629812"/>
                <a:gd name="connsiteX384" fmla="*/ 161086 w 3240672"/>
                <a:gd name="connsiteY384" fmla="*/ 68699 h 1629812"/>
                <a:gd name="connsiteX385" fmla="*/ 149242 w 3240672"/>
                <a:gd name="connsiteY385" fmla="*/ 47379 h 1629812"/>
                <a:gd name="connsiteX386" fmla="*/ 142135 w 3240672"/>
                <a:gd name="connsiteY386" fmla="*/ 42641 h 1629812"/>
                <a:gd name="connsiteX387" fmla="*/ 120815 w 3240672"/>
                <a:gd name="connsiteY387" fmla="*/ 35534 h 1629812"/>
                <a:gd name="connsiteX388" fmla="*/ 113708 w 3240672"/>
                <a:gd name="connsiteY388" fmla="*/ 33165 h 1629812"/>
                <a:gd name="connsiteX389" fmla="*/ 101863 w 3240672"/>
                <a:gd name="connsiteY389" fmla="*/ 30796 h 1629812"/>
                <a:gd name="connsiteX390" fmla="*/ 82912 w 3240672"/>
                <a:gd name="connsiteY390" fmla="*/ 18952 h 1629812"/>
                <a:gd name="connsiteX391" fmla="*/ 71067 w 3240672"/>
                <a:gd name="connsiteY391" fmla="*/ 14214 h 1629812"/>
                <a:gd name="connsiteX392" fmla="*/ 11845 w 3240672"/>
                <a:gd name="connsiteY392" fmla="*/ 11845 h 1629812"/>
                <a:gd name="connsiteX393" fmla="*/ 0 w 3240672"/>
                <a:gd name="connsiteY393" fmla="*/ 0 h 1629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</a:cxnLst>
              <a:rect l="l" t="t" r="r" b="b"/>
              <a:pathLst>
                <a:path w="3240672" h="1629812">
                  <a:moveTo>
                    <a:pt x="0" y="0"/>
                  </a:moveTo>
                  <a:lnTo>
                    <a:pt x="0" y="0"/>
                  </a:lnTo>
                  <a:cubicBezTo>
                    <a:pt x="2369" y="6317"/>
                    <a:pt x="3876" y="13029"/>
                    <a:pt x="7107" y="18952"/>
                  </a:cubicBezTo>
                  <a:cubicBezTo>
                    <a:pt x="12217" y="28319"/>
                    <a:pt x="21396" y="28232"/>
                    <a:pt x="30796" y="30796"/>
                  </a:cubicBezTo>
                  <a:cubicBezTo>
                    <a:pt x="44900" y="34643"/>
                    <a:pt x="42107" y="33369"/>
                    <a:pt x="61592" y="35534"/>
                  </a:cubicBezTo>
                  <a:cubicBezTo>
                    <a:pt x="62382" y="38693"/>
                    <a:pt x="62155" y="42301"/>
                    <a:pt x="63961" y="45010"/>
                  </a:cubicBezTo>
                  <a:cubicBezTo>
                    <a:pt x="67715" y="50642"/>
                    <a:pt x="77754" y="51085"/>
                    <a:pt x="82912" y="52116"/>
                  </a:cubicBezTo>
                  <a:cubicBezTo>
                    <a:pt x="86071" y="53695"/>
                    <a:pt x="89322" y="55102"/>
                    <a:pt x="92388" y="56854"/>
                  </a:cubicBezTo>
                  <a:cubicBezTo>
                    <a:pt x="94860" y="58267"/>
                    <a:pt x="96819" y="60619"/>
                    <a:pt x="99494" y="61592"/>
                  </a:cubicBezTo>
                  <a:cubicBezTo>
                    <a:pt x="105614" y="63817"/>
                    <a:pt x="118446" y="66330"/>
                    <a:pt x="118446" y="66330"/>
                  </a:cubicBezTo>
                  <a:cubicBezTo>
                    <a:pt x="121604" y="71068"/>
                    <a:pt x="124505" y="75988"/>
                    <a:pt x="127921" y="80543"/>
                  </a:cubicBezTo>
                  <a:cubicBezTo>
                    <a:pt x="130290" y="83702"/>
                    <a:pt x="131815" y="87724"/>
                    <a:pt x="135028" y="90019"/>
                  </a:cubicBezTo>
                  <a:cubicBezTo>
                    <a:pt x="137677" y="91911"/>
                    <a:pt x="141385" y="91452"/>
                    <a:pt x="144504" y="92388"/>
                  </a:cubicBezTo>
                  <a:cubicBezTo>
                    <a:pt x="149287" y="93823"/>
                    <a:pt x="153979" y="95547"/>
                    <a:pt x="158717" y="97126"/>
                  </a:cubicBezTo>
                  <a:cubicBezTo>
                    <a:pt x="161086" y="97916"/>
                    <a:pt x="163683" y="98210"/>
                    <a:pt x="165824" y="99495"/>
                  </a:cubicBezTo>
                  <a:cubicBezTo>
                    <a:pt x="180460" y="108276"/>
                    <a:pt x="173201" y="105484"/>
                    <a:pt x="187144" y="108970"/>
                  </a:cubicBezTo>
                  <a:cubicBezTo>
                    <a:pt x="198199" y="125553"/>
                    <a:pt x="191882" y="120025"/>
                    <a:pt x="203727" y="127922"/>
                  </a:cubicBezTo>
                  <a:cubicBezTo>
                    <a:pt x="216358" y="146870"/>
                    <a:pt x="199780" y="123975"/>
                    <a:pt x="215571" y="139766"/>
                  </a:cubicBezTo>
                  <a:cubicBezTo>
                    <a:pt x="219693" y="143888"/>
                    <a:pt x="226405" y="154885"/>
                    <a:pt x="232153" y="158717"/>
                  </a:cubicBezTo>
                  <a:cubicBezTo>
                    <a:pt x="234231" y="160102"/>
                    <a:pt x="237026" y="159969"/>
                    <a:pt x="239260" y="161086"/>
                  </a:cubicBezTo>
                  <a:cubicBezTo>
                    <a:pt x="241807" y="162359"/>
                    <a:pt x="243998" y="164245"/>
                    <a:pt x="246367" y="165824"/>
                  </a:cubicBezTo>
                  <a:cubicBezTo>
                    <a:pt x="247946" y="168193"/>
                    <a:pt x="248918" y="171108"/>
                    <a:pt x="251105" y="172931"/>
                  </a:cubicBezTo>
                  <a:cubicBezTo>
                    <a:pt x="256651" y="177553"/>
                    <a:pt x="261588" y="177424"/>
                    <a:pt x="267687" y="180038"/>
                  </a:cubicBezTo>
                  <a:cubicBezTo>
                    <a:pt x="296752" y="192495"/>
                    <a:pt x="260485" y="177621"/>
                    <a:pt x="284270" y="189513"/>
                  </a:cubicBezTo>
                  <a:cubicBezTo>
                    <a:pt x="303877" y="199316"/>
                    <a:pt x="278123" y="183047"/>
                    <a:pt x="298483" y="196620"/>
                  </a:cubicBezTo>
                  <a:cubicBezTo>
                    <a:pt x="302513" y="208709"/>
                    <a:pt x="298280" y="199541"/>
                    <a:pt x="307959" y="210834"/>
                  </a:cubicBezTo>
                  <a:cubicBezTo>
                    <a:pt x="315066" y="219126"/>
                    <a:pt x="314275" y="222283"/>
                    <a:pt x="324541" y="227416"/>
                  </a:cubicBezTo>
                  <a:cubicBezTo>
                    <a:pt x="329008" y="229649"/>
                    <a:pt x="334287" y="229921"/>
                    <a:pt x="338754" y="232154"/>
                  </a:cubicBezTo>
                  <a:cubicBezTo>
                    <a:pt x="341913" y="233733"/>
                    <a:pt x="344880" y="235775"/>
                    <a:pt x="348230" y="236892"/>
                  </a:cubicBezTo>
                  <a:cubicBezTo>
                    <a:pt x="352050" y="238165"/>
                    <a:pt x="356144" y="238387"/>
                    <a:pt x="360075" y="239260"/>
                  </a:cubicBezTo>
                  <a:cubicBezTo>
                    <a:pt x="363253" y="239966"/>
                    <a:pt x="366392" y="240839"/>
                    <a:pt x="369550" y="241629"/>
                  </a:cubicBezTo>
                  <a:cubicBezTo>
                    <a:pt x="371919" y="243208"/>
                    <a:pt x="375148" y="243953"/>
                    <a:pt x="376657" y="246367"/>
                  </a:cubicBezTo>
                  <a:cubicBezTo>
                    <a:pt x="379304" y="250602"/>
                    <a:pt x="377863" y="257050"/>
                    <a:pt x="381395" y="260581"/>
                  </a:cubicBezTo>
                  <a:lnTo>
                    <a:pt x="388502" y="267687"/>
                  </a:lnTo>
                  <a:lnTo>
                    <a:pt x="390871" y="303221"/>
                  </a:lnTo>
                  <a:cubicBezTo>
                    <a:pt x="411913" y="311112"/>
                    <a:pt x="405051" y="305557"/>
                    <a:pt x="414560" y="315066"/>
                  </a:cubicBezTo>
                  <a:lnTo>
                    <a:pt x="435880" y="312697"/>
                  </a:lnTo>
                  <a:cubicBezTo>
                    <a:pt x="437459" y="319804"/>
                    <a:pt x="437606" y="327389"/>
                    <a:pt x="440618" y="334017"/>
                  </a:cubicBezTo>
                  <a:cubicBezTo>
                    <a:pt x="441796" y="336609"/>
                    <a:pt x="444940" y="338158"/>
                    <a:pt x="447724" y="338755"/>
                  </a:cubicBezTo>
                  <a:cubicBezTo>
                    <a:pt x="456252" y="340583"/>
                    <a:pt x="465096" y="340334"/>
                    <a:pt x="473782" y="341124"/>
                  </a:cubicBezTo>
                  <a:cubicBezTo>
                    <a:pt x="475361" y="343493"/>
                    <a:pt x="477398" y="345613"/>
                    <a:pt x="478520" y="348230"/>
                  </a:cubicBezTo>
                  <a:cubicBezTo>
                    <a:pt x="481340" y="354810"/>
                    <a:pt x="481977" y="368739"/>
                    <a:pt x="483258" y="374288"/>
                  </a:cubicBezTo>
                  <a:cubicBezTo>
                    <a:pt x="484381" y="379154"/>
                    <a:pt x="485226" y="384346"/>
                    <a:pt x="487996" y="388502"/>
                  </a:cubicBezTo>
                  <a:cubicBezTo>
                    <a:pt x="489575" y="390871"/>
                    <a:pt x="490721" y="393596"/>
                    <a:pt x="492734" y="395609"/>
                  </a:cubicBezTo>
                  <a:cubicBezTo>
                    <a:pt x="494747" y="397622"/>
                    <a:pt x="497524" y="398692"/>
                    <a:pt x="499841" y="400347"/>
                  </a:cubicBezTo>
                  <a:cubicBezTo>
                    <a:pt x="503054" y="402642"/>
                    <a:pt x="506319" y="404884"/>
                    <a:pt x="509316" y="407453"/>
                  </a:cubicBezTo>
                  <a:cubicBezTo>
                    <a:pt x="511860" y="409633"/>
                    <a:pt x="513849" y="412415"/>
                    <a:pt x="516423" y="414560"/>
                  </a:cubicBezTo>
                  <a:cubicBezTo>
                    <a:pt x="536203" y="431044"/>
                    <a:pt x="509885" y="405651"/>
                    <a:pt x="530636" y="426405"/>
                  </a:cubicBezTo>
                  <a:cubicBezTo>
                    <a:pt x="531426" y="428774"/>
                    <a:pt x="530973" y="432060"/>
                    <a:pt x="533005" y="433511"/>
                  </a:cubicBezTo>
                  <a:cubicBezTo>
                    <a:pt x="537069" y="436414"/>
                    <a:pt x="547219" y="438249"/>
                    <a:pt x="547219" y="438249"/>
                  </a:cubicBezTo>
                  <a:lnTo>
                    <a:pt x="561432" y="447725"/>
                  </a:lnTo>
                  <a:cubicBezTo>
                    <a:pt x="563801" y="449304"/>
                    <a:pt x="565777" y="451773"/>
                    <a:pt x="568539" y="452463"/>
                  </a:cubicBezTo>
                  <a:lnTo>
                    <a:pt x="578015" y="454831"/>
                  </a:lnTo>
                  <a:cubicBezTo>
                    <a:pt x="584332" y="459569"/>
                    <a:pt x="592586" y="462475"/>
                    <a:pt x="596966" y="469045"/>
                  </a:cubicBezTo>
                  <a:cubicBezTo>
                    <a:pt x="600125" y="473783"/>
                    <a:pt x="603896" y="478165"/>
                    <a:pt x="606442" y="483258"/>
                  </a:cubicBezTo>
                  <a:cubicBezTo>
                    <a:pt x="608021" y="486417"/>
                    <a:pt x="608918" y="490021"/>
                    <a:pt x="611179" y="492734"/>
                  </a:cubicBezTo>
                  <a:cubicBezTo>
                    <a:pt x="613002" y="494921"/>
                    <a:pt x="616099" y="495649"/>
                    <a:pt x="618286" y="497472"/>
                  </a:cubicBezTo>
                  <a:cubicBezTo>
                    <a:pt x="620860" y="499617"/>
                    <a:pt x="623024" y="502210"/>
                    <a:pt x="625393" y="504579"/>
                  </a:cubicBezTo>
                  <a:cubicBezTo>
                    <a:pt x="626183" y="506948"/>
                    <a:pt x="625996" y="509919"/>
                    <a:pt x="627762" y="511685"/>
                  </a:cubicBezTo>
                  <a:cubicBezTo>
                    <a:pt x="629528" y="513451"/>
                    <a:pt x="632791" y="512669"/>
                    <a:pt x="634868" y="514054"/>
                  </a:cubicBezTo>
                  <a:cubicBezTo>
                    <a:pt x="637656" y="515912"/>
                    <a:pt x="639606" y="518792"/>
                    <a:pt x="641975" y="521161"/>
                  </a:cubicBezTo>
                  <a:cubicBezTo>
                    <a:pt x="642765" y="523530"/>
                    <a:pt x="643131" y="526085"/>
                    <a:pt x="644344" y="528268"/>
                  </a:cubicBezTo>
                  <a:cubicBezTo>
                    <a:pt x="650083" y="538598"/>
                    <a:pt x="660877" y="552715"/>
                    <a:pt x="670402" y="559064"/>
                  </a:cubicBezTo>
                  <a:cubicBezTo>
                    <a:pt x="687403" y="570397"/>
                    <a:pt x="680590" y="564512"/>
                    <a:pt x="691722" y="575646"/>
                  </a:cubicBezTo>
                  <a:cubicBezTo>
                    <a:pt x="696776" y="590807"/>
                    <a:pt x="689827" y="576278"/>
                    <a:pt x="701198" y="585122"/>
                  </a:cubicBezTo>
                  <a:cubicBezTo>
                    <a:pt x="724668" y="603376"/>
                    <a:pt x="705532" y="596865"/>
                    <a:pt x="724887" y="601704"/>
                  </a:cubicBezTo>
                  <a:cubicBezTo>
                    <a:pt x="736055" y="618456"/>
                    <a:pt x="721468" y="598284"/>
                    <a:pt x="739101" y="615917"/>
                  </a:cubicBezTo>
                  <a:cubicBezTo>
                    <a:pt x="741114" y="617930"/>
                    <a:pt x="741695" y="621149"/>
                    <a:pt x="743838" y="623024"/>
                  </a:cubicBezTo>
                  <a:cubicBezTo>
                    <a:pt x="748123" y="626774"/>
                    <a:pt x="754025" y="628473"/>
                    <a:pt x="758052" y="632500"/>
                  </a:cubicBezTo>
                  <a:cubicBezTo>
                    <a:pt x="767656" y="642104"/>
                    <a:pt x="762162" y="638109"/>
                    <a:pt x="774634" y="644344"/>
                  </a:cubicBezTo>
                  <a:cubicBezTo>
                    <a:pt x="795397" y="665107"/>
                    <a:pt x="769988" y="638769"/>
                    <a:pt x="786479" y="658558"/>
                  </a:cubicBezTo>
                  <a:cubicBezTo>
                    <a:pt x="788624" y="661132"/>
                    <a:pt x="791217" y="663296"/>
                    <a:pt x="793586" y="665665"/>
                  </a:cubicBezTo>
                  <a:cubicBezTo>
                    <a:pt x="794375" y="668034"/>
                    <a:pt x="794837" y="670538"/>
                    <a:pt x="795954" y="672771"/>
                  </a:cubicBezTo>
                  <a:cubicBezTo>
                    <a:pt x="802571" y="686007"/>
                    <a:pt x="801354" y="673715"/>
                    <a:pt x="805430" y="694092"/>
                  </a:cubicBezTo>
                  <a:cubicBezTo>
                    <a:pt x="806220" y="698040"/>
                    <a:pt x="797929" y="702383"/>
                    <a:pt x="807799" y="705936"/>
                  </a:cubicBezTo>
                  <a:lnTo>
                    <a:pt x="843333" y="715412"/>
                  </a:lnTo>
                  <a:lnTo>
                    <a:pt x="840964" y="727256"/>
                  </a:lnTo>
                  <a:lnTo>
                    <a:pt x="862284" y="727256"/>
                  </a:lnTo>
                  <a:lnTo>
                    <a:pt x="885973" y="727256"/>
                  </a:lnTo>
                  <a:cubicBezTo>
                    <a:pt x="891501" y="731204"/>
                    <a:pt x="897252" y="734857"/>
                    <a:pt x="902556" y="739101"/>
                  </a:cubicBezTo>
                  <a:cubicBezTo>
                    <a:pt x="909534" y="744684"/>
                    <a:pt x="908694" y="747356"/>
                    <a:pt x="916769" y="750945"/>
                  </a:cubicBezTo>
                  <a:cubicBezTo>
                    <a:pt x="921333" y="752973"/>
                    <a:pt x="930982" y="755683"/>
                    <a:pt x="930982" y="755683"/>
                  </a:cubicBezTo>
                  <a:cubicBezTo>
                    <a:pt x="932561" y="758052"/>
                    <a:pt x="934447" y="760243"/>
                    <a:pt x="935720" y="762790"/>
                  </a:cubicBezTo>
                  <a:cubicBezTo>
                    <a:pt x="936837" y="765024"/>
                    <a:pt x="936704" y="767819"/>
                    <a:pt x="938089" y="769897"/>
                  </a:cubicBezTo>
                  <a:cubicBezTo>
                    <a:pt x="939947" y="772684"/>
                    <a:pt x="942827" y="774634"/>
                    <a:pt x="945196" y="777003"/>
                  </a:cubicBezTo>
                  <a:cubicBezTo>
                    <a:pt x="949366" y="789512"/>
                    <a:pt x="945487" y="782725"/>
                    <a:pt x="961778" y="793586"/>
                  </a:cubicBezTo>
                  <a:lnTo>
                    <a:pt x="968885" y="798324"/>
                  </a:lnTo>
                  <a:cubicBezTo>
                    <a:pt x="973229" y="811353"/>
                    <a:pt x="968644" y="799678"/>
                    <a:pt x="975992" y="812537"/>
                  </a:cubicBezTo>
                  <a:cubicBezTo>
                    <a:pt x="977744" y="815603"/>
                    <a:pt x="978677" y="819139"/>
                    <a:pt x="980730" y="822013"/>
                  </a:cubicBezTo>
                  <a:cubicBezTo>
                    <a:pt x="982677" y="824739"/>
                    <a:pt x="985691" y="826546"/>
                    <a:pt x="987836" y="829120"/>
                  </a:cubicBezTo>
                  <a:cubicBezTo>
                    <a:pt x="989659" y="831307"/>
                    <a:pt x="990995" y="833857"/>
                    <a:pt x="992574" y="836226"/>
                  </a:cubicBezTo>
                  <a:cubicBezTo>
                    <a:pt x="993364" y="840964"/>
                    <a:pt x="991008" y="847685"/>
                    <a:pt x="994943" y="850440"/>
                  </a:cubicBezTo>
                  <a:cubicBezTo>
                    <a:pt x="1000801" y="854541"/>
                    <a:pt x="1009134" y="852261"/>
                    <a:pt x="1016263" y="852809"/>
                  </a:cubicBezTo>
                  <a:cubicBezTo>
                    <a:pt x="1029671" y="853840"/>
                    <a:pt x="1043111" y="854388"/>
                    <a:pt x="1056535" y="855178"/>
                  </a:cubicBezTo>
                  <a:cubicBezTo>
                    <a:pt x="1074399" y="861133"/>
                    <a:pt x="1052380" y="853101"/>
                    <a:pt x="1070748" y="862284"/>
                  </a:cubicBezTo>
                  <a:cubicBezTo>
                    <a:pt x="1074552" y="864186"/>
                    <a:pt x="1078597" y="865569"/>
                    <a:pt x="1082593" y="867022"/>
                  </a:cubicBezTo>
                  <a:cubicBezTo>
                    <a:pt x="1095283" y="871637"/>
                    <a:pt x="1094968" y="871300"/>
                    <a:pt x="1106282" y="874129"/>
                  </a:cubicBezTo>
                  <a:cubicBezTo>
                    <a:pt x="1107861" y="876498"/>
                    <a:pt x="1108797" y="879457"/>
                    <a:pt x="1111020" y="881236"/>
                  </a:cubicBezTo>
                  <a:cubicBezTo>
                    <a:pt x="1112970" y="882796"/>
                    <a:pt x="1115893" y="882488"/>
                    <a:pt x="1118127" y="883605"/>
                  </a:cubicBezTo>
                  <a:cubicBezTo>
                    <a:pt x="1120673" y="884878"/>
                    <a:pt x="1122864" y="886763"/>
                    <a:pt x="1125233" y="888342"/>
                  </a:cubicBezTo>
                  <a:cubicBezTo>
                    <a:pt x="1137868" y="907294"/>
                    <a:pt x="1121285" y="884394"/>
                    <a:pt x="1137078" y="900187"/>
                  </a:cubicBezTo>
                  <a:cubicBezTo>
                    <a:pt x="1140653" y="903762"/>
                    <a:pt x="1142978" y="908456"/>
                    <a:pt x="1146553" y="912031"/>
                  </a:cubicBezTo>
                  <a:cubicBezTo>
                    <a:pt x="1148566" y="914044"/>
                    <a:pt x="1151473" y="914946"/>
                    <a:pt x="1153660" y="916769"/>
                  </a:cubicBezTo>
                  <a:cubicBezTo>
                    <a:pt x="1156234" y="918914"/>
                    <a:pt x="1158193" y="921731"/>
                    <a:pt x="1160767" y="923876"/>
                  </a:cubicBezTo>
                  <a:cubicBezTo>
                    <a:pt x="1166890" y="928978"/>
                    <a:pt x="1167858" y="928609"/>
                    <a:pt x="1174980" y="930983"/>
                  </a:cubicBezTo>
                  <a:cubicBezTo>
                    <a:pt x="1190924" y="946927"/>
                    <a:pt x="1171248" y="929880"/>
                    <a:pt x="1205776" y="942827"/>
                  </a:cubicBezTo>
                  <a:cubicBezTo>
                    <a:pt x="1211108" y="944826"/>
                    <a:pt x="1219990" y="952303"/>
                    <a:pt x="1219990" y="952303"/>
                  </a:cubicBezTo>
                  <a:cubicBezTo>
                    <a:pt x="1222359" y="955462"/>
                    <a:pt x="1224527" y="958781"/>
                    <a:pt x="1227096" y="961779"/>
                  </a:cubicBezTo>
                  <a:cubicBezTo>
                    <a:pt x="1229276" y="964323"/>
                    <a:pt x="1232576" y="965957"/>
                    <a:pt x="1234203" y="968885"/>
                  </a:cubicBezTo>
                  <a:cubicBezTo>
                    <a:pt x="1236629" y="973251"/>
                    <a:pt x="1237730" y="978254"/>
                    <a:pt x="1238941" y="983099"/>
                  </a:cubicBezTo>
                  <a:cubicBezTo>
                    <a:pt x="1239731" y="986257"/>
                    <a:pt x="1239276" y="990032"/>
                    <a:pt x="1241310" y="992574"/>
                  </a:cubicBezTo>
                  <a:cubicBezTo>
                    <a:pt x="1242870" y="994524"/>
                    <a:pt x="1246016" y="994257"/>
                    <a:pt x="1248417" y="994943"/>
                  </a:cubicBezTo>
                  <a:cubicBezTo>
                    <a:pt x="1251547" y="995837"/>
                    <a:pt x="1254665" y="996882"/>
                    <a:pt x="1257892" y="997312"/>
                  </a:cubicBezTo>
                  <a:cubicBezTo>
                    <a:pt x="1266537" y="998465"/>
                    <a:pt x="1275282" y="998718"/>
                    <a:pt x="1283950" y="999681"/>
                  </a:cubicBezTo>
                  <a:cubicBezTo>
                    <a:pt x="1289500" y="1000298"/>
                    <a:pt x="1295005" y="1001260"/>
                    <a:pt x="1300533" y="1002050"/>
                  </a:cubicBezTo>
                  <a:cubicBezTo>
                    <a:pt x="1320153" y="1008591"/>
                    <a:pt x="1288982" y="998314"/>
                    <a:pt x="1324222" y="1009157"/>
                  </a:cubicBezTo>
                  <a:cubicBezTo>
                    <a:pt x="1328995" y="1010626"/>
                    <a:pt x="1338435" y="1013895"/>
                    <a:pt x="1338435" y="1013895"/>
                  </a:cubicBezTo>
                  <a:cubicBezTo>
                    <a:pt x="1340804" y="1016264"/>
                    <a:pt x="1343684" y="1018214"/>
                    <a:pt x="1345542" y="1021001"/>
                  </a:cubicBezTo>
                  <a:cubicBezTo>
                    <a:pt x="1347968" y="1024640"/>
                    <a:pt x="1347487" y="1033064"/>
                    <a:pt x="1352649" y="1035215"/>
                  </a:cubicBezTo>
                  <a:cubicBezTo>
                    <a:pt x="1360082" y="1038312"/>
                    <a:pt x="1368492" y="1038142"/>
                    <a:pt x="1376338" y="1039953"/>
                  </a:cubicBezTo>
                  <a:cubicBezTo>
                    <a:pt x="1383838" y="1041684"/>
                    <a:pt x="1383998" y="1042691"/>
                    <a:pt x="1390551" y="1047059"/>
                  </a:cubicBezTo>
                  <a:cubicBezTo>
                    <a:pt x="1391341" y="1051007"/>
                    <a:pt x="1390073" y="1056057"/>
                    <a:pt x="1392920" y="1058904"/>
                  </a:cubicBezTo>
                  <a:cubicBezTo>
                    <a:pt x="1396451" y="1062435"/>
                    <a:pt x="1407134" y="1063642"/>
                    <a:pt x="1407134" y="1063642"/>
                  </a:cubicBezTo>
                  <a:cubicBezTo>
                    <a:pt x="1409503" y="1066011"/>
                    <a:pt x="1413378" y="1067512"/>
                    <a:pt x="1414241" y="1070749"/>
                  </a:cubicBezTo>
                  <a:cubicBezTo>
                    <a:pt x="1417267" y="1082098"/>
                    <a:pt x="1413483" y="1095294"/>
                    <a:pt x="1418978" y="1106282"/>
                  </a:cubicBezTo>
                  <a:cubicBezTo>
                    <a:pt x="1421651" y="1111628"/>
                    <a:pt x="1424991" y="1115940"/>
                    <a:pt x="1430823" y="1118127"/>
                  </a:cubicBezTo>
                  <a:cubicBezTo>
                    <a:pt x="1434593" y="1119541"/>
                    <a:pt x="1438783" y="1119437"/>
                    <a:pt x="1442667" y="1120496"/>
                  </a:cubicBezTo>
                  <a:cubicBezTo>
                    <a:pt x="1447485" y="1121810"/>
                    <a:pt x="1452143" y="1123655"/>
                    <a:pt x="1456881" y="1125234"/>
                  </a:cubicBezTo>
                  <a:cubicBezTo>
                    <a:pt x="1459250" y="1126024"/>
                    <a:pt x="1461539" y="1127112"/>
                    <a:pt x="1463988" y="1127602"/>
                  </a:cubicBezTo>
                  <a:cubicBezTo>
                    <a:pt x="1467936" y="1128392"/>
                    <a:pt x="1471926" y="1128994"/>
                    <a:pt x="1475832" y="1129971"/>
                  </a:cubicBezTo>
                  <a:cubicBezTo>
                    <a:pt x="1478255" y="1130577"/>
                    <a:pt x="1480490" y="1131850"/>
                    <a:pt x="1482939" y="1132340"/>
                  </a:cubicBezTo>
                  <a:cubicBezTo>
                    <a:pt x="1488414" y="1133435"/>
                    <a:pt x="1493994" y="1133919"/>
                    <a:pt x="1499521" y="1134709"/>
                  </a:cubicBezTo>
                  <a:cubicBezTo>
                    <a:pt x="1507092" y="1137233"/>
                    <a:pt x="1507794" y="1135851"/>
                    <a:pt x="1511366" y="1144185"/>
                  </a:cubicBezTo>
                  <a:cubicBezTo>
                    <a:pt x="1512648" y="1147177"/>
                    <a:pt x="1510534" y="1153067"/>
                    <a:pt x="1513735" y="1153660"/>
                  </a:cubicBezTo>
                  <a:cubicBezTo>
                    <a:pt x="1533937" y="1157401"/>
                    <a:pt x="1554796" y="1155239"/>
                    <a:pt x="1575327" y="1156029"/>
                  </a:cubicBezTo>
                  <a:cubicBezTo>
                    <a:pt x="1580065" y="1156819"/>
                    <a:pt x="1585341" y="1156065"/>
                    <a:pt x="1589540" y="1158398"/>
                  </a:cubicBezTo>
                  <a:cubicBezTo>
                    <a:pt x="1625317" y="1178275"/>
                    <a:pt x="1573921" y="1159826"/>
                    <a:pt x="1603753" y="1172612"/>
                  </a:cubicBezTo>
                  <a:cubicBezTo>
                    <a:pt x="1614395" y="1177173"/>
                    <a:pt x="1611104" y="1172735"/>
                    <a:pt x="1620336" y="1177350"/>
                  </a:cubicBezTo>
                  <a:cubicBezTo>
                    <a:pt x="1622883" y="1178623"/>
                    <a:pt x="1624651" y="1181529"/>
                    <a:pt x="1627443" y="1182087"/>
                  </a:cubicBezTo>
                  <a:cubicBezTo>
                    <a:pt x="1636767" y="1183952"/>
                    <a:pt x="1646394" y="1183666"/>
                    <a:pt x="1655870" y="1184456"/>
                  </a:cubicBezTo>
                  <a:cubicBezTo>
                    <a:pt x="1661650" y="1186383"/>
                    <a:pt x="1665491" y="1186971"/>
                    <a:pt x="1670083" y="1191563"/>
                  </a:cubicBezTo>
                  <a:cubicBezTo>
                    <a:pt x="1676049" y="1197529"/>
                    <a:pt x="1672803" y="1200601"/>
                    <a:pt x="1681928" y="1203408"/>
                  </a:cubicBezTo>
                  <a:cubicBezTo>
                    <a:pt x="1689625" y="1205776"/>
                    <a:pt x="1705617" y="1208145"/>
                    <a:pt x="1705617" y="1208145"/>
                  </a:cubicBezTo>
                  <a:cubicBezTo>
                    <a:pt x="1710355" y="1211304"/>
                    <a:pt x="1714428" y="1215820"/>
                    <a:pt x="1719830" y="1217621"/>
                  </a:cubicBezTo>
                  <a:cubicBezTo>
                    <a:pt x="1728855" y="1220629"/>
                    <a:pt x="1732674" y="1222017"/>
                    <a:pt x="1743519" y="1224728"/>
                  </a:cubicBezTo>
                  <a:cubicBezTo>
                    <a:pt x="1747425" y="1225705"/>
                    <a:pt x="1751458" y="1226120"/>
                    <a:pt x="1755364" y="1227097"/>
                  </a:cubicBezTo>
                  <a:cubicBezTo>
                    <a:pt x="1757787" y="1227703"/>
                    <a:pt x="1760237" y="1228349"/>
                    <a:pt x="1762471" y="1229466"/>
                  </a:cubicBezTo>
                  <a:cubicBezTo>
                    <a:pt x="1765017" y="1230739"/>
                    <a:pt x="1761286" y="1232229"/>
                    <a:pt x="1769577" y="1234203"/>
                  </a:cubicBezTo>
                  <a:lnTo>
                    <a:pt x="1798004" y="1231835"/>
                  </a:lnTo>
                  <a:lnTo>
                    <a:pt x="1798004" y="1253155"/>
                  </a:lnTo>
                  <a:lnTo>
                    <a:pt x="1838276" y="1269737"/>
                  </a:lnTo>
                  <a:lnTo>
                    <a:pt x="1852489" y="1302902"/>
                  </a:lnTo>
                  <a:lnTo>
                    <a:pt x="1866703" y="1310009"/>
                  </a:lnTo>
                  <a:lnTo>
                    <a:pt x="1866703" y="1338436"/>
                  </a:lnTo>
                  <a:lnTo>
                    <a:pt x="1895130" y="1338436"/>
                  </a:lnTo>
                  <a:lnTo>
                    <a:pt x="1895130" y="1357387"/>
                  </a:lnTo>
                  <a:lnTo>
                    <a:pt x="1980410" y="1364494"/>
                  </a:lnTo>
                  <a:cubicBezTo>
                    <a:pt x="1986727" y="1367652"/>
                    <a:pt x="1993576" y="1369919"/>
                    <a:pt x="1999362" y="1373969"/>
                  </a:cubicBezTo>
                  <a:cubicBezTo>
                    <a:pt x="2008679" y="1380490"/>
                    <a:pt x="1998598" y="1382511"/>
                    <a:pt x="2011206" y="1383445"/>
                  </a:cubicBezTo>
                  <a:cubicBezTo>
                    <a:pt x="2030122" y="1384846"/>
                    <a:pt x="2049109" y="1385024"/>
                    <a:pt x="2068060" y="1385814"/>
                  </a:cubicBezTo>
                  <a:cubicBezTo>
                    <a:pt x="2070429" y="1387393"/>
                    <a:pt x="2073388" y="1388329"/>
                    <a:pt x="2075167" y="1390552"/>
                  </a:cubicBezTo>
                  <a:cubicBezTo>
                    <a:pt x="2079738" y="1396265"/>
                    <a:pt x="2073974" y="1400941"/>
                    <a:pt x="2084643" y="1402396"/>
                  </a:cubicBezTo>
                  <a:cubicBezTo>
                    <a:pt x="2099529" y="1404426"/>
                    <a:pt x="2114649" y="1403975"/>
                    <a:pt x="2129652" y="1404765"/>
                  </a:cubicBezTo>
                  <a:cubicBezTo>
                    <a:pt x="2146954" y="1410533"/>
                    <a:pt x="2139020" y="1408292"/>
                    <a:pt x="2153341" y="1411872"/>
                  </a:cubicBezTo>
                  <a:cubicBezTo>
                    <a:pt x="2157862" y="1425434"/>
                    <a:pt x="2152375" y="1416037"/>
                    <a:pt x="2172292" y="1421348"/>
                  </a:cubicBezTo>
                  <a:cubicBezTo>
                    <a:pt x="2178811" y="1423086"/>
                    <a:pt x="2184743" y="1426648"/>
                    <a:pt x="2191244" y="1428454"/>
                  </a:cubicBezTo>
                  <a:cubicBezTo>
                    <a:pt x="2218349" y="1435983"/>
                    <a:pt x="2236336" y="1434165"/>
                    <a:pt x="2267049" y="1435561"/>
                  </a:cubicBezTo>
                  <a:cubicBezTo>
                    <a:pt x="2287865" y="1449439"/>
                    <a:pt x="2275596" y="1444470"/>
                    <a:pt x="2304951" y="1447406"/>
                  </a:cubicBezTo>
                  <a:cubicBezTo>
                    <a:pt x="2312058" y="1448985"/>
                    <a:pt x="2319102" y="1450878"/>
                    <a:pt x="2326272" y="1452143"/>
                  </a:cubicBezTo>
                  <a:cubicBezTo>
                    <a:pt x="2332541" y="1453249"/>
                    <a:pt x="2339406" y="1451926"/>
                    <a:pt x="2345223" y="1454512"/>
                  </a:cubicBezTo>
                  <a:cubicBezTo>
                    <a:pt x="2347505" y="1455526"/>
                    <a:pt x="2346475" y="1459385"/>
                    <a:pt x="2347592" y="1461619"/>
                  </a:cubicBezTo>
                  <a:cubicBezTo>
                    <a:pt x="2348865" y="1464166"/>
                    <a:pt x="2351057" y="1466179"/>
                    <a:pt x="2352330" y="1468726"/>
                  </a:cubicBezTo>
                  <a:cubicBezTo>
                    <a:pt x="2353447" y="1470960"/>
                    <a:pt x="2353139" y="1473883"/>
                    <a:pt x="2354699" y="1475833"/>
                  </a:cubicBezTo>
                  <a:cubicBezTo>
                    <a:pt x="2356477" y="1478056"/>
                    <a:pt x="2359259" y="1479297"/>
                    <a:pt x="2361805" y="1480570"/>
                  </a:cubicBezTo>
                  <a:cubicBezTo>
                    <a:pt x="2368421" y="1483878"/>
                    <a:pt x="2379382" y="1484435"/>
                    <a:pt x="2385494" y="1485308"/>
                  </a:cubicBezTo>
                  <a:cubicBezTo>
                    <a:pt x="2387863" y="1486098"/>
                    <a:pt x="2390651" y="1486117"/>
                    <a:pt x="2392601" y="1487677"/>
                  </a:cubicBezTo>
                  <a:cubicBezTo>
                    <a:pt x="2394824" y="1489456"/>
                    <a:pt x="2395326" y="1492771"/>
                    <a:pt x="2397339" y="1494784"/>
                  </a:cubicBezTo>
                  <a:cubicBezTo>
                    <a:pt x="2400000" y="1497445"/>
                    <a:pt x="2407466" y="1501658"/>
                    <a:pt x="2411552" y="1501891"/>
                  </a:cubicBezTo>
                  <a:cubicBezTo>
                    <a:pt x="2436792" y="1503333"/>
                    <a:pt x="2462089" y="1503470"/>
                    <a:pt x="2487358" y="1504259"/>
                  </a:cubicBezTo>
                  <a:cubicBezTo>
                    <a:pt x="2491306" y="1505049"/>
                    <a:pt x="2495852" y="1504395"/>
                    <a:pt x="2499202" y="1506628"/>
                  </a:cubicBezTo>
                  <a:cubicBezTo>
                    <a:pt x="2501280" y="1508013"/>
                    <a:pt x="2500186" y="1511657"/>
                    <a:pt x="2501571" y="1513735"/>
                  </a:cubicBezTo>
                  <a:cubicBezTo>
                    <a:pt x="2507696" y="1522923"/>
                    <a:pt x="2509994" y="1521105"/>
                    <a:pt x="2520522" y="1523211"/>
                  </a:cubicBezTo>
                  <a:cubicBezTo>
                    <a:pt x="2522891" y="1524790"/>
                    <a:pt x="2525616" y="1525936"/>
                    <a:pt x="2527629" y="1527949"/>
                  </a:cubicBezTo>
                  <a:cubicBezTo>
                    <a:pt x="2529642" y="1529962"/>
                    <a:pt x="2530144" y="1533277"/>
                    <a:pt x="2532367" y="1535055"/>
                  </a:cubicBezTo>
                  <a:cubicBezTo>
                    <a:pt x="2534317" y="1536615"/>
                    <a:pt x="2537006" y="1537044"/>
                    <a:pt x="2539474" y="1537424"/>
                  </a:cubicBezTo>
                  <a:cubicBezTo>
                    <a:pt x="2547317" y="1538631"/>
                    <a:pt x="2535131" y="1536634"/>
                    <a:pt x="2563163" y="1539793"/>
                  </a:cubicBezTo>
                  <a:lnTo>
                    <a:pt x="2695822" y="1542162"/>
                  </a:lnTo>
                  <a:lnTo>
                    <a:pt x="2688715" y="1558744"/>
                  </a:lnTo>
                  <a:lnTo>
                    <a:pt x="2830850" y="1563482"/>
                  </a:lnTo>
                  <a:lnTo>
                    <a:pt x="2833219" y="1589540"/>
                  </a:lnTo>
                  <a:lnTo>
                    <a:pt x="2901917" y="1594278"/>
                  </a:lnTo>
                  <a:lnTo>
                    <a:pt x="2923237" y="1606123"/>
                  </a:lnTo>
                  <a:cubicBezTo>
                    <a:pt x="3038031" y="1613298"/>
                    <a:pt x="2845320" y="1602439"/>
                    <a:pt x="3036945" y="1606123"/>
                  </a:cubicBezTo>
                  <a:cubicBezTo>
                    <a:pt x="3052813" y="1606428"/>
                    <a:pt x="3068530" y="1609281"/>
                    <a:pt x="3084323" y="1610860"/>
                  </a:cubicBezTo>
                  <a:cubicBezTo>
                    <a:pt x="3086692" y="1612439"/>
                    <a:pt x="3088883" y="1614325"/>
                    <a:pt x="3091430" y="1615598"/>
                  </a:cubicBezTo>
                  <a:cubicBezTo>
                    <a:pt x="3093664" y="1616715"/>
                    <a:pt x="3096771" y="1616201"/>
                    <a:pt x="3098537" y="1617967"/>
                  </a:cubicBezTo>
                  <a:cubicBezTo>
                    <a:pt x="3100303" y="1619733"/>
                    <a:pt x="3098874" y="1623623"/>
                    <a:pt x="3100906" y="1625074"/>
                  </a:cubicBezTo>
                  <a:cubicBezTo>
                    <a:pt x="3104970" y="1627977"/>
                    <a:pt x="3115119" y="1629812"/>
                    <a:pt x="3115119" y="1629812"/>
                  </a:cubicBezTo>
                  <a:cubicBezTo>
                    <a:pt x="3147494" y="1629022"/>
                    <a:pt x="3179912" y="1629273"/>
                    <a:pt x="3212245" y="1627443"/>
                  </a:cubicBezTo>
                  <a:cubicBezTo>
                    <a:pt x="3221836" y="1626900"/>
                    <a:pt x="3240672" y="1622705"/>
                    <a:pt x="3240672" y="1622705"/>
                  </a:cubicBezTo>
                  <a:cubicBezTo>
                    <a:pt x="3239882" y="1581644"/>
                    <a:pt x="3239093" y="1540583"/>
                    <a:pt x="3238303" y="1499522"/>
                  </a:cubicBezTo>
                  <a:lnTo>
                    <a:pt x="2949295" y="1504259"/>
                  </a:lnTo>
                  <a:cubicBezTo>
                    <a:pt x="2950874" y="1497152"/>
                    <a:pt x="2954692" y="1490189"/>
                    <a:pt x="2954033" y="1482939"/>
                  </a:cubicBezTo>
                  <a:cubicBezTo>
                    <a:pt x="2953775" y="1480104"/>
                    <a:pt x="2949719" y="1478759"/>
                    <a:pt x="2946927" y="1478201"/>
                  </a:cubicBezTo>
                  <a:cubicBezTo>
                    <a:pt x="2933673" y="1475550"/>
                    <a:pt x="2920079" y="1475043"/>
                    <a:pt x="2906655" y="1473464"/>
                  </a:cubicBezTo>
                  <a:cubicBezTo>
                    <a:pt x="2903496" y="1472674"/>
                    <a:pt x="2900435" y="1471095"/>
                    <a:pt x="2897179" y="1471095"/>
                  </a:cubicBezTo>
                  <a:cubicBezTo>
                    <a:pt x="2815511" y="1471095"/>
                    <a:pt x="2834935" y="1467909"/>
                    <a:pt x="2795316" y="1475833"/>
                  </a:cubicBezTo>
                  <a:cubicBezTo>
                    <a:pt x="2770837" y="1475043"/>
                    <a:pt x="2743200" y="1475833"/>
                    <a:pt x="2721880" y="1473464"/>
                  </a:cubicBezTo>
                  <a:lnTo>
                    <a:pt x="2662657" y="1471095"/>
                  </a:lnTo>
                  <a:lnTo>
                    <a:pt x="2660288" y="1447406"/>
                  </a:lnTo>
                  <a:lnTo>
                    <a:pt x="2399708" y="1435561"/>
                  </a:lnTo>
                  <a:cubicBezTo>
                    <a:pt x="2398918" y="1426875"/>
                    <a:pt x="2401240" y="1417304"/>
                    <a:pt x="2397339" y="1409503"/>
                  </a:cubicBezTo>
                  <a:cubicBezTo>
                    <a:pt x="2395538" y="1405902"/>
                    <a:pt x="2389456" y="1407854"/>
                    <a:pt x="2385494" y="1407134"/>
                  </a:cubicBezTo>
                  <a:cubicBezTo>
                    <a:pt x="2367151" y="1403799"/>
                    <a:pt x="2376704" y="1406573"/>
                    <a:pt x="2364174" y="1402396"/>
                  </a:cubicBezTo>
                  <a:cubicBezTo>
                    <a:pt x="2352999" y="1385636"/>
                    <a:pt x="2367033" y="1406400"/>
                    <a:pt x="2352330" y="1385814"/>
                  </a:cubicBezTo>
                  <a:cubicBezTo>
                    <a:pt x="2350675" y="1383497"/>
                    <a:pt x="2349815" y="1380486"/>
                    <a:pt x="2347592" y="1378707"/>
                  </a:cubicBezTo>
                  <a:cubicBezTo>
                    <a:pt x="2345642" y="1377147"/>
                    <a:pt x="2342953" y="1376718"/>
                    <a:pt x="2340485" y="1376338"/>
                  </a:cubicBezTo>
                  <a:cubicBezTo>
                    <a:pt x="2332642" y="1375131"/>
                    <a:pt x="2324688" y="1374800"/>
                    <a:pt x="2316796" y="1373969"/>
                  </a:cubicBezTo>
                  <a:cubicBezTo>
                    <a:pt x="2309685" y="1373220"/>
                    <a:pt x="2302555" y="1372611"/>
                    <a:pt x="2295476" y="1371600"/>
                  </a:cubicBezTo>
                  <a:cubicBezTo>
                    <a:pt x="2288464" y="1370598"/>
                    <a:pt x="2281049" y="1368586"/>
                    <a:pt x="2274156" y="1366863"/>
                  </a:cubicBezTo>
                  <a:cubicBezTo>
                    <a:pt x="2270997" y="1365284"/>
                    <a:pt x="2267926" y="1363516"/>
                    <a:pt x="2264680" y="1362125"/>
                  </a:cubicBezTo>
                  <a:cubicBezTo>
                    <a:pt x="2250045" y="1355853"/>
                    <a:pt x="2231908" y="1358022"/>
                    <a:pt x="2217302" y="1357387"/>
                  </a:cubicBezTo>
                  <a:lnTo>
                    <a:pt x="2148603" y="1355018"/>
                  </a:lnTo>
                  <a:cubicBezTo>
                    <a:pt x="2132272" y="1353385"/>
                    <a:pt x="2125396" y="1353219"/>
                    <a:pt x="2110701" y="1350280"/>
                  </a:cubicBezTo>
                  <a:cubicBezTo>
                    <a:pt x="2107508" y="1349641"/>
                    <a:pt x="2104356" y="1348805"/>
                    <a:pt x="2101225" y="1347911"/>
                  </a:cubicBezTo>
                  <a:cubicBezTo>
                    <a:pt x="2098824" y="1347225"/>
                    <a:pt x="2096598" y="1345834"/>
                    <a:pt x="2094118" y="1345542"/>
                  </a:cubicBezTo>
                  <a:cubicBezTo>
                    <a:pt x="2083111" y="1344247"/>
                    <a:pt x="2072008" y="1343963"/>
                    <a:pt x="2060953" y="1343173"/>
                  </a:cubicBezTo>
                  <a:cubicBezTo>
                    <a:pt x="2057005" y="1342384"/>
                    <a:pt x="2053039" y="1341678"/>
                    <a:pt x="2049109" y="1340805"/>
                  </a:cubicBezTo>
                  <a:cubicBezTo>
                    <a:pt x="2045931" y="1340099"/>
                    <a:pt x="2042105" y="1340555"/>
                    <a:pt x="2039633" y="1338436"/>
                  </a:cubicBezTo>
                  <a:cubicBezTo>
                    <a:pt x="2036137" y="1335439"/>
                    <a:pt x="2034999" y="1330476"/>
                    <a:pt x="2032527" y="1326591"/>
                  </a:cubicBezTo>
                  <a:cubicBezTo>
                    <a:pt x="2029470" y="1321787"/>
                    <a:pt x="2023051" y="1312378"/>
                    <a:pt x="2023051" y="1312378"/>
                  </a:cubicBezTo>
                  <a:cubicBezTo>
                    <a:pt x="2022292" y="1309342"/>
                    <a:pt x="2020012" y="1299194"/>
                    <a:pt x="2018313" y="1295795"/>
                  </a:cubicBezTo>
                  <a:cubicBezTo>
                    <a:pt x="2017040" y="1293248"/>
                    <a:pt x="2015798" y="1290467"/>
                    <a:pt x="2013575" y="1288688"/>
                  </a:cubicBezTo>
                  <a:cubicBezTo>
                    <a:pt x="2011625" y="1287128"/>
                    <a:pt x="2008936" y="1286700"/>
                    <a:pt x="2006468" y="1286320"/>
                  </a:cubicBezTo>
                  <a:cubicBezTo>
                    <a:pt x="1998625" y="1285114"/>
                    <a:pt x="1990675" y="1284741"/>
                    <a:pt x="1982779" y="1283951"/>
                  </a:cubicBezTo>
                  <a:cubicBezTo>
                    <a:pt x="1981200" y="1281582"/>
                    <a:pt x="1980743" y="1277744"/>
                    <a:pt x="1978042" y="1276844"/>
                  </a:cubicBezTo>
                  <a:cubicBezTo>
                    <a:pt x="1932957" y="1261815"/>
                    <a:pt x="1967614" y="1283317"/>
                    <a:pt x="1947246" y="1269737"/>
                  </a:cubicBezTo>
                  <a:cubicBezTo>
                    <a:pt x="1946456" y="1267368"/>
                    <a:pt x="1946643" y="1264396"/>
                    <a:pt x="1944877" y="1262630"/>
                  </a:cubicBezTo>
                  <a:cubicBezTo>
                    <a:pt x="1943111" y="1260864"/>
                    <a:pt x="1940003" y="1261379"/>
                    <a:pt x="1937770" y="1260262"/>
                  </a:cubicBezTo>
                  <a:cubicBezTo>
                    <a:pt x="1921499" y="1252128"/>
                    <a:pt x="1941676" y="1257727"/>
                    <a:pt x="1918819" y="1253155"/>
                  </a:cubicBezTo>
                  <a:cubicBezTo>
                    <a:pt x="1916450" y="1250786"/>
                    <a:pt x="1914621" y="1247710"/>
                    <a:pt x="1911712" y="1246048"/>
                  </a:cubicBezTo>
                  <a:cubicBezTo>
                    <a:pt x="1908885" y="1244433"/>
                    <a:pt x="1905367" y="1244574"/>
                    <a:pt x="1902236" y="1243679"/>
                  </a:cubicBezTo>
                  <a:cubicBezTo>
                    <a:pt x="1885696" y="1238953"/>
                    <a:pt x="1906852" y="1242985"/>
                    <a:pt x="1878547" y="1238941"/>
                  </a:cubicBezTo>
                  <a:cubicBezTo>
                    <a:pt x="1871225" y="1235280"/>
                    <a:pt x="1863060" y="1230638"/>
                    <a:pt x="1854858" y="1229466"/>
                  </a:cubicBezTo>
                  <a:lnTo>
                    <a:pt x="1838276" y="1227097"/>
                  </a:lnTo>
                  <a:cubicBezTo>
                    <a:pt x="1821977" y="1221664"/>
                    <a:pt x="1841683" y="1227716"/>
                    <a:pt x="1812218" y="1222359"/>
                  </a:cubicBezTo>
                  <a:cubicBezTo>
                    <a:pt x="1796772" y="1219550"/>
                    <a:pt x="1814379" y="1219826"/>
                    <a:pt x="1795635" y="1217621"/>
                  </a:cubicBezTo>
                  <a:cubicBezTo>
                    <a:pt x="1785410" y="1216418"/>
                    <a:pt x="1775104" y="1216042"/>
                    <a:pt x="1764839" y="1215252"/>
                  </a:cubicBezTo>
                  <a:cubicBezTo>
                    <a:pt x="1761681" y="1213673"/>
                    <a:pt x="1758670" y="1211754"/>
                    <a:pt x="1755364" y="1210514"/>
                  </a:cubicBezTo>
                  <a:cubicBezTo>
                    <a:pt x="1752315" y="1209371"/>
                    <a:pt x="1754179" y="1214067"/>
                    <a:pt x="1745888" y="1208145"/>
                  </a:cubicBezTo>
                  <a:lnTo>
                    <a:pt x="1722199" y="1189194"/>
                  </a:lnTo>
                  <a:cubicBezTo>
                    <a:pt x="1719830" y="1182877"/>
                    <a:pt x="1719307" y="1175511"/>
                    <a:pt x="1715092" y="1170243"/>
                  </a:cubicBezTo>
                  <a:cubicBezTo>
                    <a:pt x="1712436" y="1166923"/>
                    <a:pt x="1707229" y="1166998"/>
                    <a:pt x="1703248" y="1165505"/>
                  </a:cubicBezTo>
                  <a:cubicBezTo>
                    <a:pt x="1700910" y="1164628"/>
                    <a:pt x="1698375" y="1164253"/>
                    <a:pt x="1696141" y="1163136"/>
                  </a:cubicBezTo>
                  <a:cubicBezTo>
                    <a:pt x="1693594" y="1161863"/>
                    <a:pt x="1691651" y="1159520"/>
                    <a:pt x="1689034" y="1158398"/>
                  </a:cubicBezTo>
                  <a:cubicBezTo>
                    <a:pt x="1686042" y="1157116"/>
                    <a:pt x="1682717" y="1156819"/>
                    <a:pt x="1679559" y="1156029"/>
                  </a:cubicBezTo>
                  <a:cubicBezTo>
                    <a:pt x="1663267" y="1145169"/>
                    <a:pt x="1670747" y="1148355"/>
                    <a:pt x="1658238" y="1144185"/>
                  </a:cubicBezTo>
                  <a:cubicBezTo>
                    <a:pt x="1637871" y="1130605"/>
                    <a:pt x="1661842" y="1148688"/>
                    <a:pt x="1648763" y="1132340"/>
                  </a:cubicBezTo>
                  <a:cubicBezTo>
                    <a:pt x="1645422" y="1128164"/>
                    <a:pt x="1639232" y="1126794"/>
                    <a:pt x="1634549" y="1125234"/>
                  </a:cubicBezTo>
                  <a:cubicBezTo>
                    <a:pt x="1631391" y="1120496"/>
                    <a:pt x="1626875" y="1116422"/>
                    <a:pt x="1625074" y="1111020"/>
                  </a:cubicBezTo>
                  <a:cubicBezTo>
                    <a:pt x="1624284" y="1108651"/>
                    <a:pt x="1624471" y="1105679"/>
                    <a:pt x="1622705" y="1103913"/>
                  </a:cubicBezTo>
                  <a:cubicBezTo>
                    <a:pt x="1620208" y="1101416"/>
                    <a:pt x="1616388" y="1100755"/>
                    <a:pt x="1613229" y="1099176"/>
                  </a:cubicBezTo>
                  <a:cubicBezTo>
                    <a:pt x="1611650" y="1096807"/>
                    <a:pt x="1609764" y="1094616"/>
                    <a:pt x="1608491" y="1092069"/>
                  </a:cubicBezTo>
                  <a:cubicBezTo>
                    <a:pt x="1604171" y="1083429"/>
                    <a:pt x="1607850" y="1078217"/>
                    <a:pt x="1596647" y="1070749"/>
                  </a:cubicBezTo>
                  <a:cubicBezTo>
                    <a:pt x="1591909" y="1067590"/>
                    <a:pt x="1588017" y="1062390"/>
                    <a:pt x="1582433" y="1061273"/>
                  </a:cubicBezTo>
                  <a:cubicBezTo>
                    <a:pt x="1568140" y="1058414"/>
                    <a:pt x="1574409" y="1060177"/>
                    <a:pt x="1563482" y="1056535"/>
                  </a:cubicBezTo>
                  <a:cubicBezTo>
                    <a:pt x="1542710" y="1035763"/>
                    <a:pt x="1569065" y="1061188"/>
                    <a:pt x="1549268" y="1044691"/>
                  </a:cubicBezTo>
                  <a:cubicBezTo>
                    <a:pt x="1542672" y="1039195"/>
                    <a:pt x="1540280" y="1035075"/>
                    <a:pt x="1535055" y="1028108"/>
                  </a:cubicBezTo>
                  <a:cubicBezTo>
                    <a:pt x="1532709" y="1021070"/>
                    <a:pt x="1531210" y="1012420"/>
                    <a:pt x="1525579" y="1006788"/>
                  </a:cubicBezTo>
                  <a:cubicBezTo>
                    <a:pt x="1523566" y="1004775"/>
                    <a:pt x="1520790" y="1003705"/>
                    <a:pt x="1518473" y="1002050"/>
                  </a:cubicBezTo>
                  <a:cubicBezTo>
                    <a:pt x="1509399" y="995568"/>
                    <a:pt x="1509643" y="994254"/>
                    <a:pt x="1499521" y="990206"/>
                  </a:cubicBezTo>
                  <a:cubicBezTo>
                    <a:pt x="1485441" y="984574"/>
                    <a:pt x="1488052" y="986591"/>
                    <a:pt x="1475832" y="983099"/>
                  </a:cubicBezTo>
                  <a:cubicBezTo>
                    <a:pt x="1473431" y="982413"/>
                    <a:pt x="1471163" y="981272"/>
                    <a:pt x="1468725" y="980730"/>
                  </a:cubicBezTo>
                  <a:cubicBezTo>
                    <a:pt x="1464036" y="979688"/>
                    <a:pt x="1459192" y="979441"/>
                    <a:pt x="1454512" y="978361"/>
                  </a:cubicBezTo>
                  <a:cubicBezTo>
                    <a:pt x="1445700" y="976327"/>
                    <a:pt x="1438965" y="973968"/>
                    <a:pt x="1430823" y="971254"/>
                  </a:cubicBezTo>
                  <a:cubicBezTo>
                    <a:pt x="1429244" y="968885"/>
                    <a:pt x="1427358" y="966694"/>
                    <a:pt x="1426085" y="964148"/>
                  </a:cubicBezTo>
                  <a:cubicBezTo>
                    <a:pt x="1424968" y="961915"/>
                    <a:pt x="1425482" y="958807"/>
                    <a:pt x="1423716" y="957041"/>
                  </a:cubicBezTo>
                  <a:cubicBezTo>
                    <a:pt x="1421950" y="955275"/>
                    <a:pt x="1418978" y="955462"/>
                    <a:pt x="1416609" y="954672"/>
                  </a:cubicBezTo>
                  <a:cubicBezTo>
                    <a:pt x="1413451" y="952303"/>
                    <a:pt x="1410938" y="948622"/>
                    <a:pt x="1407134" y="947565"/>
                  </a:cubicBezTo>
                  <a:cubicBezTo>
                    <a:pt x="1396374" y="944576"/>
                    <a:pt x="1385013" y="944484"/>
                    <a:pt x="1373969" y="942827"/>
                  </a:cubicBezTo>
                  <a:cubicBezTo>
                    <a:pt x="1369219" y="942114"/>
                    <a:pt x="1364494" y="941248"/>
                    <a:pt x="1359756" y="940458"/>
                  </a:cubicBezTo>
                  <a:cubicBezTo>
                    <a:pt x="1350680" y="934408"/>
                    <a:pt x="1352720" y="937466"/>
                    <a:pt x="1347911" y="926245"/>
                  </a:cubicBezTo>
                  <a:cubicBezTo>
                    <a:pt x="1346927" y="923950"/>
                    <a:pt x="1347620" y="920523"/>
                    <a:pt x="1345542" y="919138"/>
                  </a:cubicBezTo>
                  <a:cubicBezTo>
                    <a:pt x="1342192" y="916905"/>
                    <a:pt x="1337646" y="917559"/>
                    <a:pt x="1333698" y="916769"/>
                  </a:cubicBezTo>
                  <a:cubicBezTo>
                    <a:pt x="1319567" y="895575"/>
                    <a:pt x="1343120" y="927157"/>
                    <a:pt x="1314746" y="907294"/>
                  </a:cubicBezTo>
                  <a:cubicBezTo>
                    <a:pt x="1310081" y="904029"/>
                    <a:pt x="1310009" y="896239"/>
                    <a:pt x="1305271" y="893080"/>
                  </a:cubicBezTo>
                  <a:cubicBezTo>
                    <a:pt x="1302902" y="891501"/>
                    <a:pt x="1300711" y="889615"/>
                    <a:pt x="1298164" y="888342"/>
                  </a:cubicBezTo>
                  <a:cubicBezTo>
                    <a:pt x="1294763" y="886641"/>
                    <a:pt x="1284621" y="884365"/>
                    <a:pt x="1281581" y="883605"/>
                  </a:cubicBezTo>
                  <a:cubicBezTo>
                    <a:pt x="1277633" y="881236"/>
                    <a:pt x="1273855" y="878557"/>
                    <a:pt x="1269737" y="876498"/>
                  </a:cubicBezTo>
                  <a:cubicBezTo>
                    <a:pt x="1261200" y="872229"/>
                    <a:pt x="1245733" y="872439"/>
                    <a:pt x="1238941" y="871760"/>
                  </a:cubicBezTo>
                  <a:cubicBezTo>
                    <a:pt x="1235782" y="870970"/>
                    <a:pt x="1232596" y="870286"/>
                    <a:pt x="1229465" y="869391"/>
                  </a:cubicBezTo>
                  <a:cubicBezTo>
                    <a:pt x="1227064" y="868705"/>
                    <a:pt x="1224796" y="867564"/>
                    <a:pt x="1222359" y="867022"/>
                  </a:cubicBezTo>
                  <a:cubicBezTo>
                    <a:pt x="1217670" y="865980"/>
                    <a:pt x="1212929" y="865088"/>
                    <a:pt x="1208145" y="864653"/>
                  </a:cubicBezTo>
                  <a:cubicBezTo>
                    <a:pt x="1204213" y="864296"/>
                    <a:pt x="1200249" y="864653"/>
                    <a:pt x="1196301" y="864653"/>
                  </a:cubicBezTo>
                  <a:lnTo>
                    <a:pt x="1179718" y="840964"/>
                  </a:lnTo>
                  <a:cubicBezTo>
                    <a:pt x="1174191" y="835437"/>
                    <a:pt x="1168365" y="830192"/>
                    <a:pt x="1163136" y="824382"/>
                  </a:cubicBezTo>
                  <a:cubicBezTo>
                    <a:pt x="1156580" y="817098"/>
                    <a:pt x="1160364" y="816217"/>
                    <a:pt x="1151291" y="810168"/>
                  </a:cubicBezTo>
                  <a:cubicBezTo>
                    <a:pt x="1149214" y="808783"/>
                    <a:pt x="1146554" y="808589"/>
                    <a:pt x="1144185" y="807799"/>
                  </a:cubicBezTo>
                  <a:cubicBezTo>
                    <a:pt x="1143395" y="805430"/>
                    <a:pt x="1143582" y="802458"/>
                    <a:pt x="1141816" y="800693"/>
                  </a:cubicBezTo>
                  <a:cubicBezTo>
                    <a:pt x="1134450" y="793327"/>
                    <a:pt x="1125134" y="789995"/>
                    <a:pt x="1115758" y="786479"/>
                  </a:cubicBezTo>
                  <a:cubicBezTo>
                    <a:pt x="1113420" y="785602"/>
                    <a:pt x="1110885" y="785227"/>
                    <a:pt x="1108651" y="784110"/>
                  </a:cubicBezTo>
                  <a:cubicBezTo>
                    <a:pt x="1106104" y="782837"/>
                    <a:pt x="1104091" y="780645"/>
                    <a:pt x="1101544" y="779372"/>
                  </a:cubicBezTo>
                  <a:cubicBezTo>
                    <a:pt x="1078363" y="767782"/>
                    <a:pt x="1099059" y="780874"/>
                    <a:pt x="1082593" y="769897"/>
                  </a:cubicBezTo>
                  <a:cubicBezTo>
                    <a:pt x="1074819" y="758236"/>
                    <a:pt x="1081737" y="766067"/>
                    <a:pt x="1068379" y="758052"/>
                  </a:cubicBezTo>
                  <a:cubicBezTo>
                    <a:pt x="1063496" y="755123"/>
                    <a:pt x="1058904" y="751735"/>
                    <a:pt x="1054166" y="748577"/>
                  </a:cubicBezTo>
                  <a:cubicBezTo>
                    <a:pt x="1051797" y="746998"/>
                    <a:pt x="1049760" y="744739"/>
                    <a:pt x="1047059" y="743839"/>
                  </a:cubicBezTo>
                  <a:lnTo>
                    <a:pt x="1039952" y="741470"/>
                  </a:lnTo>
                  <a:cubicBezTo>
                    <a:pt x="1036794" y="739101"/>
                    <a:pt x="1033475" y="736932"/>
                    <a:pt x="1030477" y="734363"/>
                  </a:cubicBezTo>
                  <a:cubicBezTo>
                    <a:pt x="1027933" y="732183"/>
                    <a:pt x="1025944" y="729401"/>
                    <a:pt x="1023370" y="727256"/>
                  </a:cubicBezTo>
                  <a:cubicBezTo>
                    <a:pt x="1013189" y="718772"/>
                    <a:pt x="1019838" y="725491"/>
                    <a:pt x="1009157" y="720150"/>
                  </a:cubicBezTo>
                  <a:cubicBezTo>
                    <a:pt x="992892" y="712017"/>
                    <a:pt x="1013055" y="717613"/>
                    <a:pt x="990205" y="713043"/>
                  </a:cubicBezTo>
                  <a:cubicBezTo>
                    <a:pt x="985012" y="705253"/>
                    <a:pt x="985551" y="707414"/>
                    <a:pt x="983099" y="698829"/>
                  </a:cubicBezTo>
                  <a:cubicBezTo>
                    <a:pt x="981413" y="692929"/>
                    <a:pt x="981334" y="686521"/>
                    <a:pt x="975992" y="682247"/>
                  </a:cubicBezTo>
                  <a:cubicBezTo>
                    <a:pt x="974042" y="680687"/>
                    <a:pt x="971254" y="680668"/>
                    <a:pt x="968885" y="679878"/>
                  </a:cubicBezTo>
                  <a:cubicBezTo>
                    <a:pt x="967306" y="676719"/>
                    <a:pt x="966644" y="672899"/>
                    <a:pt x="964147" y="670402"/>
                  </a:cubicBezTo>
                  <a:cubicBezTo>
                    <a:pt x="962382" y="668637"/>
                    <a:pt x="958806" y="669799"/>
                    <a:pt x="957041" y="668034"/>
                  </a:cubicBezTo>
                  <a:cubicBezTo>
                    <a:pt x="954544" y="665537"/>
                    <a:pt x="953882" y="661717"/>
                    <a:pt x="952303" y="658558"/>
                  </a:cubicBezTo>
                  <a:cubicBezTo>
                    <a:pt x="951513" y="653031"/>
                    <a:pt x="952202" y="647078"/>
                    <a:pt x="949934" y="641976"/>
                  </a:cubicBezTo>
                  <a:cubicBezTo>
                    <a:pt x="948399" y="638523"/>
                    <a:pt x="931863" y="632852"/>
                    <a:pt x="930982" y="632500"/>
                  </a:cubicBezTo>
                  <a:cubicBezTo>
                    <a:pt x="922357" y="606623"/>
                    <a:pt x="931265" y="612412"/>
                    <a:pt x="909662" y="608811"/>
                  </a:cubicBezTo>
                  <a:cubicBezTo>
                    <a:pt x="906504" y="607232"/>
                    <a:pt x="903433" y="605464"/>
                    <a:pt x="900187" y="604073"/>
                  </a:cubicBezTo>
                  <a:cubicBezTo>
                    <a:pt x="897892" y="603089"/>
                    <a:pt x="895030" y="603264"/>
                    <a:pt x="893080" y="601704"/>
                  </a:cubicBezTo>
                  <a:cubicBezTo>
                    <a:pt x="890857" y="599925"/>
                    <a:pt x="889921" y="596966"/>
                    <a:pt x="888342" y="594597"/>
                  </a:cubicBezTo>
                  <a:cubicBezTo>
                    <a:pt x="888000" y="592888"/>
                    <a:pt x="885685" y="578768"/>
                    <a:pt x="883604" y="575646"/>
                  </a:cubicBezTo>
                  <a:cubicBezTo>
                    <a:pt x="881746" y="572859"/>
                    <a:pt x="879142" y="570596"/>
                    <a:pt x="876498" y="568539"/>
                  </a:cubicBezTo>
                  <a:cubicBezTo>
                    <a:pt x="872003" y="565043"/>
                    <a:pt x="862284" y="559064"/>
                    <a:pt x="862284" y="559064"/>
                  </a:cubicBezTo>
                  <a:cubicBezTo>
                    <a:pt x="858788" y="553819"/>
                    <a:pt x="855911" y="548499"/>
                    <a:pt x="850439" y="544850"/>
                  </a:cubicBezTo>
                  <a:cubicBezTo>
                    <a:pt x="848308" y="543429"/>
                    <a:pt x="835240" y="540507"/>
                    <a:pt x="833857" y="540112"/>
                  </a:cubicBezTo>
                  <a:cubicBezTo>
                    <a:pt x="810057" y="533312"/>
                    <a:pt x="846908" y="542783"/>
                    <a:pt x="817275" y="535374"/>
                  </a:cubicBezTo>
                  <a:cubicBezTo>
                    <a:pt x="809193" y="523252"/>
                    <a:pt x="816802" y="532118"/>
                    <a:pt x="803061" y="523530"/>
                  </a:cubicBezTo>
                  <a:cubicBezTo>
                    <a:pt x="799713" y="521437"/>
                    <a:pt x="797252" y="517889"/>
                    <a:pt x="793586" y="516423"/>
                  </a:cubicBezTo>
                  <a:cubicBezTo>
                    <a:pt x="789126" y="514639"/>
                    <a:pt x="784110" y="514844"/>
                    <a:pt x="779372" y="514054"/>
                  </a:cubicBezTo>
                  <a:cubicBezTo>
                    <a:pt x="770942" y="508434"/>
                    <a:pt x="771535" y="510527"/>
                    <a:pt x="767528" y="499841"/>
                  </a:cubicBezTo>
                  <a:cubicBezTo>
                    <a:pt x="766385" y="496792"/>
                    <a:pt x="767243" y="492866"/>
                    <a:pt x="765159" y="490365"/>
                  </a:cubicBezTo>
                  <a:cubicBezTo>
                    <a:pt x="762898" y="487652"/>
                    <a:pt x="758749" y="487379"/>
                    <a:pt x="755683" y="485627"/>
                  </a:cubicBezTo>
                  <a:cubicBezTo>
                    <a:pt x="745780" y="479969"/>
                    <a:pt x="750110" y="479801"/>
                    <a:pt x="736732" y="476152"/>
                  </a:cubicBezTo>
                  <a:cubicBezTo>
                    <a:pt x="732098" y="474888"/>
                    <a:pt x="727207" y="474825"/>
                    <a:pt x="722518" y="473783"/>
                  </a:cubicBezTo>
                  <a:cubicBezTo>
                    <a:pt x="720080" y="473241"/>
                    <a:pt x="717780" y="472204"/>
                    <a:pt x="715411" y="471414"/>
                  </a:cubicBezTo>
                  <a:cubicBezTo>
                    <a:pt x="713042" y="469045"/>
                    <a:pt x="711031" y="466254"/>
                    <a:pt x="708305" y="464307"/>
                  </a:cubicBezTo>
                  <a:cubicBezTo>
                    <a:pt x="692078" y="452716"/>
                    <a:pt x="705157" y="466027"/>
                    <a:pt x="691722" y="454831"/>
                  </a:cubicBezTo>
                  <a:cubicBezTo>
                    <a:pt x="689149" y="452687"/>
                    <a:pt x="687524" y="449387"/>
                    <a:pt x="684616" y="447725"/>
                  </a:cubicBezTo>
                  <a:cubicBezTo>
                    <a:pt x="680870" y="445585"/>
                    <a:pt x="659247" y="443102"/>
                    <a:pt x="658558" y="442987"/>
                  </a:cubicBezTo>
                  <a:cubicBezTo>
                    <a:pt x="647123" y="441081"/>
                    <a:pt x="648760" y="441300"/>
                    <a:pt x="639606" y="438249"/>
                  </a:cubicBezTo>
                  <a:cubicBezTo>
                    <a:pt x="629134" y="422541"/>
                    <a:pt x="641441" y="439995"/>
                    <a:pt x="627762" y="424036"/>
                  </a:cubicBezTo>
                  <a:cubicBezTo>
                    <a:pt x="625192" y="421038"/>
                    <a:pt x="623653" y="417130"/>
                    <a:pt x="620655" y="414560"/>
                  </a:cubicBezTo>
                  <a:cubicBezTo>
                    <a:pt x="616930" y="411367"/>
                    <a:pt x="608884" y="409057"/>
                    <a:pt x="604073" y="407453"/>
                  </a:cubicBezTo>
                  <a:cubicBezTo>
                    <a:pt x="607361" y="397587"/>
                    <a:pt x="612485" y="389602"/>
                    <a:pt x="606442" y="379026"/>
                  </a:cubicBezTo>
                  <a:cubicBezTo>
                    <a:pt x="605203" y="376858"/>
                    <a:pt x="601630" y="377641"/>
                    <a:pt x="599335" y="376657"/>
                  </a:cubicBezTo>
                  <a:cubicBezTo>
                    <a:pt x="596089" y="375266"/>
                    <a:pt x="593018" y="373499"/>
                    <a:pt x="589859" y="371920"/>
                  </a:cubicBezTo>
                  <a:cubicBezTo>
                    <a:pt x="585121" y="367182"/>
                    <a:pt x="577765" y="364062"/>
                    <a:pt x="575646" y="357706"/>
                  </a:cubicBezTo>
                  <a:cubicBezTo>
                    <a:pt x="572218" y="347421"/>
                    <a:pt x="575043" y="352365"/>
                    <a:pt x="566170" y="343493"/>
                  </a:cubicBezTo>
                  <a:cubicBezTo>
                    <a:pt x="565380" y="338755"/>
                    <a:pt x="565752" y="333668"/>
                    <a:pt x="563801" y="329279"/>
                  </a:cubicBezTo>
                  <a:cubicBezTo>
                    <a:pt x="559664" y="319972"/>
                    <a:pt x="556343" y="323555"/>
                    <a:pt x="549588" y="319803"/>
                  </a:cubicBezTo>
                  <a:cubicBezTo>
                    <a:pt x="544610" y="317038"/>
                    <a:pt x="539400" y="314354"/>
                    <a:pt x="535374" y="310328"/>
                  </a:cubicBezTo>
                  <a:cubicBezTo>
                    <a:pt x="533005" y="307959"/>
                    <a:pt x="531176" y="304883"/>
                    <a:pt x="528267" y="303221"/>
                  </a:cubicBezTo>
                  <a:cubicBezTo>
                    <a:pt x="525440" y="301606"/>
                    <a:pt x="521950" y="301642"/>
                    <a:pt x="518792" y="300852"/>
                  </a:cubicBezTo>
                  <a:cubicBezTo>
                    <a:pt x="497759" y="286830"/>
                    <a:pt x="531408" y="307558"/>
                    <a:pt x="476151" y="293745"/>
                  </a:cubicBezTo>
                  <a:cubicBezTo>
                    <a:pt x="473729" y="293139"/>
                    <a:pt x="473782" y="286639"/>
                    <a:pt x="473782" y="286639"/>
                  </a:cubicBezTo>
                  <a:lnTo>
                    <a:pt x="461938" y="255843"/>
                  </a:lnTo>
                  <a:cubicBezTo>
                    <a:pt x="454831" y="255053"/>
                    <a:pt x="447671" y="254650"/>
                    <a:pt x="440618" y="253474"/>
                  </a:cubicBezTo>
                  <a:cubicBezTo>
                    <a:pt x="438155" y="253063"/>
                    <a:pt x="435461" y="252665"/>
                    <a:pt x="433511" y="251105"/>
                  </a:cubicBezTo>
                  <a:cubicBezTo>
                    <a:pt x="429666" y="248029"/>
                    <a:pt x="427676" y="241342"/>
                    <a:pt x="426404" y="236892"/>
                  </a:cubicBezTo>
                  <a:cubicBezTo>
                    <a:pt x="425509" y="233761"/>
                    <a:pt x="425841" y="230125"/>
                    <a:pt x="424035" y="227416"/>
                  </a:cubicBezTo>
                  <a:cubicBezTo>
                    <a:pt x="422456" y="225047"/>
                    <a:pt x="419298" y="224257"/>
                    <a:pt x="416929" y="222678"/>
                  </a:cubicBezTo>
                  <a:cubicBezTo>
                    <a:pt x="415350" y="220309"/>
                    <a:pt x="413464" y="218118"/>
                    <a:pt x="412191" y="215571"/>
                  </a:cubicBezTo>
                  <a:cubicBezTo>
                    <a:pt x="407805" y="206800"/>
                    <a:pt x="412535" y="207172"/>
                    <a:pt x="402715" y="198989"/>
                  </a:cubicBezTo>
                  <a:cubicBezTo>
                    <a:pt x="400797" y="197390"/>
                    <a:pt x="397977" y="197410"/>
                    <a:pt x="395608" y="196620"/>
                  </a:cubicBezTo>
                  <a:cubicBezTo>
                    <a:pt x="393239" y="194251"/>
                    <a:pt x="391289" y="191371"/>
                    <a:pt x="388502" y="189513"/>
                  </a:cubicBezTo>
                  <a:cubicBezTo>
                    <a:pt x="367127" y="175262"/>
                    <a:pt x="396661" y="201049"/>
                    <a:pt x="374288" y="182407"/>
                  </a:cubicBezTo>
                  <a:cubicBezTo>
                    <a:pt x="351011" y="163011"/>
                    <a:pt x="381069" y="186820"/>
                    <a:pt x="362444" y="168193"/>
                  </a:cubicBezTo>
                  <a:cubicBezTo>
                    <a:pt x="360431" y="166180"/>
                    <a:pt x="357884" y="164728"/>
                    <a:pt x="355337" y="163455"/>
                  </a:cubicBezTo>
                  <a:cubicBezTo>
                    <a:pt x="349667" y="160620"/>
                    <a:pt x="342540" y="158400"/>
                    <a:pt x="336386" y="156349"/>
                  </a:cubicBezTo>
                  <a:cubicBezTo>
                    <a:pt x="334807" y="153980"/>
                    <a:pt x="333871" y="151021"/>
                    <a:pt x="331648" y="149242"/>
                  </a:cubicBezTo>
                  <a:cubicBezTo>
                    <a:pt x="329698" y="147682"/>
                    <a:pt x="326775" y="147990"/>
                    <a:pt x="324541" y="146873"/>
                  </a:cubicBezTo>
                  <a:cubicBezTo>
                    <a:pt x="305119" y="137162"/>
                    <a:pt x="336189" y="144011"/>
                    <a:pt x="293745" y="139766"/>
                  </a:cubicBezTo>
                  <a:cubicBezTo>
                    <a:pt x="290587" y="138187"/>
                    <a:pt x="287576" y="136268"/>
                    <a:pt x="284270" y="135028"/>
                  </a:cubicBezTo>
                  <a:cubicBezTo>
                    <a:pt x="281221" y="133885"/>
                    <a:pt x="277769" y="133981"/>
                    <a:pt x="274794" y="132659"/>
                  </a:cubicBezTo>
                  <a:cubicBezTo>
                    <a:pt x="270586" y="130789"/>
                    <a:pt x="267067" y="127612"/>
                    <a:pt x="262949" y="125553"/>
                  </a:cubicBezTo>
                  <a:cubicBezTo>
                    <a:pt x="260716" y="124436"/>
                    <a:pt x="258265" y="123790"/>
                    <a:pt x="255843" y="123184"/>
                  </a:cubicBezTo>
                  <a:cubicBezTo>
                    <a:pt x="248780" y="121418"/>
                    <a:pt x="241629" y="120025"/>
                    <a:pt x="234522" y="118446"/>
                  </a:cubicBezTo>
                  <a:cubicBezTo>
                    <a:pt x="229784" y="115287"/>
                    <a:pt x="223468" y="113708"/>
                    <a:pt x="220309" y="108970"/>
                  </a:cubicBezTo>
                  <a:cubicBezTo>
                    <a:pt x="218730" y="106601"/>
                    <a:pt x="217758" y="103686"/>
                    <a:pt x="215571" y="101864"/>
                  </a:cubicBezTo>
                  <a:cubicBezTo>
                    <a:pt x="208527" y="95995"/>
                    <a:pt x="202680" y="97056"/>
                    <a:pt x="194251" y="94757"/>
                  </a:cubicBezTo>
                  <a:cubicBezTo>
                    <a:pt x="179109" y="90627"/>
                    <a:pt x="181148" y="90686"/>
                    <a:pt x="168193" y="82912"/>
                  </a:cubicBezTo>
                  <a:cubicBezTo>
                    <a:pt x="162238" y="65048"/>
                    <a:pt x="170272" y="87071"/>
                    <a:pt x="161086" y="68699"/>
                  </a:cubicBezTo>
                  <a:cubicBezTo>
                    <a:pt x="156766" y="60059"/>
                    <a:pt x="160445" y="54847"/>
                    <a:pt x="149242" y="47379"/>
                  </a:cubicBezTo>
                  <a:cubicBezTo>
                    <a:pt x="146873" y="45800"/>
                    <a:pt x="144763" y="43736"/>
                    <a:pt x="142135" y="42641"/>
                  </a:cubicBezTo>
                  <a:cubicBezTo>
                    <a:pt x="135220" y="39760"/>
                    <a:pt x="127922" y="37903"/>
                    <a:pt x="120815" y="35534"/>
                  </a:cubicBezTo>
                  <a:cubicBezTo>
                    <a:pt x="118446" y="34744"/>
                    <a:pt x="116157" y="33655"/>
                    <a:pt x="113708" y="33165"/>
                  </a:cubicBezTo>
                  <a:lnTo>
                    <a:pt x="101863" y="30796"/>
                  </a:lnTo>
                  <a:cubicBezTo>
                    <a:pt x="92207" y="23554"/>
                    <a:pt x="93554" y="23682"/>
                    <a:pt x="82912" y="18952"/>
                  </a:cubicBezTo>
                  <a:cubicBezTo>
                    <a:pt x="79026" y="17225"/>
                    <a:pt x="75298" y="14637"/>
                    <a:pt x="71067" y="14214"/>
                  </a:cubicBezTo>
                  <a:cubicBezTo>
                    <a:pt x="51409" y="12248"/>
                    <a:pt x="31586" y="12635"/>
                    <a:pt x="11845" y="11845"/>
                  </a:cubicBezTo>
                  <a:cubicBezTo>
                    <a:pt x="3269" y="6128"/>
                    <a:pt x="1974" y="1974"/>
                    <a:pt x="0" y="0"/>
                  </a:cubicBezTo>
                  <a:close/>
                </a:path>
              </a:pathLst>
            </a:custGeom>
            <a:solidFill>
              <a:srgbClr val="E9F4F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066270" y="1453922"/>
              <a:ext cx="3913562" cy="1512820"/>
              <a:chOff x="5066270" y="1458097"/>
              <a:chExt cx="3913562" cy="1512820"/>
            </a:xfrm>
          </p:grpSpPr>
          <p:sp>
            <p:nvSpPr>
              <p:cNvPr id="34" name="Freeform 33"/>
              <p:cNvSpPr/>
              <p:nvPr/>
            </p:nvSpPr>
            <p:spPr>
              <a:xfrm>
                <a:off x="5066270" y="1458097"/>
                <a:ext cx="2317775" cy="1371600"/>
              </a:xfrm>
              <a:custGeom>
                <a:avLst/>
                <a:gdLst>
                  <a:gd name="connsiteX0" fmla="*/ 2317775 w 2317775"/>
                  <a:gd name="connsiteY0" fmla="*/ 1371600 h 1371600"/>
                  <a:gd name="connsiteX1" fmla="*/ 2167728 w 2317775"/>
                  <a:gd name="connsiteY1" fmla="*/ 1371600 h 1371600"/>
                  <a:gd name="connsiteX2" fmla="*/ 2167728 w 2317775"/>
                  <a:gd name="connsiteY2" fmla="*/ 1359244 h 1371600"/>
                  <a:gd name="connsiteX3" fmla="*/ 2093588 w 2317775"/>
                  <a:gd name="connsiteY3" fmla="*/ 1359244 h 1371600"/>
                  <a:gd name="connsiteX4" fmla="*/ 2093588 w 2317775"/>
                  <a:gd name="connsiteY4" fmla="*/ 1325704 h 1371600"/>
                  <a:gd name="connsiteX5" fmla="*/ 2079466 w 2317775"/>
                  <a:gd name="connsiteY5" fmla="*/ 1325704 h 1371600"/>
                  <a:gd name="connsiteX6" fmla="*/ 2079466 w 2317775"/>
                  <a:gd name="connsiteY6" fmla="*/ 1313347 h 1371600"/>
                  <a:gd name="connsiteX7" fmla="*/ 2068874 w 2317775"/>
                  <a:gd name="connsiteY7" fmla="*/ 1313347 h 1371600"/>
                  <a:gd name="connsiteX8" fmla="*/ 2068874 w 2317775"/>
                  <a:gd name="connsiteY8" fmla="*/ 1288634 h 1371600"/>
                  <a:gd name="connsiteX9" fmla="*/ 2001795 w 2317775"/>
                  <a:gd name="connsiteY9" fmla="*/ 1288634 h 1371600"/>
                  <a:gd name="connsiteX10" fmla="*/ 2001795 w 2317775"/>
                  <a:gd name="connsiteY10" fmla="*/ 1276277 h 1371600"/>
                  <a:gd name="connsiteX11" fmla="*/ 1970020 w 2317775"/>
                  <a:gd name="connsiteY11" fmla="*/ 1276277 h 1371600"/>
                  <a:gd name="connsiteX12" fmla="*/ 1970020 w 2317775"/>
                  <a:gd name="connsiteY12" fmla="*/ 1263920 h 1371600"/>
                  <a:gd name="connsiteX13" fmla="*/ 1947072 w 2317775"/>
                  <a:gd name="connsiteY13" fmla="*/ 1263920 h 1371600"/>
                  <a:gd name="connsiteX14" fmla="*/ 1947072 w 2317775"/>
                  <a:gd name="connsiteY14" fmla="*/ 1249798 h 1371600"/>
                  <a:gd name="connsiteX15" fmla="*/ 1908237 w 2317775"/>
                  <a:gd name="connsiteY15" fmla="*/ 1249798 h 1371600"/>
                  <a:gd name="connsiteX16" fmla="*/ 1908237 w 2317775"/>
                  <a:gd name="connsiteY16" fmla="*/ 1242737 h 1371600"/>
                  <a:gd name="connsiteX17" fmla="*/ 1857044 w 2317775"/>
                  <a:gd name="connsiteY17" fmla="*/ 1242737 h 1371600"/>
                  <a:gd name="connsiteX18" fmla="*/ 1857044 w 2317775"/>
                  <a:gd name="connsiteY18" fmla="*/ 1230380 h 1371600"/>
                  <a:gd name="connsiteX19" fmla="*/ 1807617 w 2317775"/>
                  <a:gd name="connsiteY19" fmla="*/ 1230380 h 1371600"/>
                  <a:gd name="connsiteX20" fmla="*/ 1807617 w 2317775"/>
                  <a:gd name="connsiteY20" fmla="*/ 1214493 h 1371600"/>
                  <a:gd name="connsiteX21" fmla="*/ 1770547 w 2317775"/>
                  <a:gd name="connsiteY21" fmla="*/ 1214493 h 1371600"/>
                  <a:gd name="connsiteX22" fmla="*/ 1770547 w 2317775"/>
                  <a:gd name="connsiteY22" fmla="*/ 1195075 h 1371600"/>
                  <a:gd name="connsiteX23" fmla="*/ 1759955 w 2317775"/>
                  <a:gd name="connsiteY23" fmla="*/ 1195075 h 1371600"/>
                  <a:gd name="connsiteX24" fmla="*/ 1759955 w 2317775"/>
                  <a:gd name="connsiteY24" fmla="*/ 1179188 h 1371600"/>
                  <a:gd name="connsiteX25" fmla="*/ 1754660 w 2317775"/>
                  <a:gd name="connsiteY25" fmla="*/ 1179188 h 1371600"/>
                  <a:gd name="connsiteX26" fmla="*/ 1754660 w 2317775"/>
                  <a:gd name="connsiteY26" fmla="*/ 1168596 h 1371600"/>
                  <a:gd name="connsiteX27" fmla="*/ 1717589 w 2317775"/>
                  <a:gd name="connsiteY27" fmla="*/ 1168596 h 1371600"/>
                  <a:gd name="connsiteX28" fmla="*/ 1717589 w 2317775"/>
                  <a:gd name="connsiteY28" fmla="*/ 1150944 h 1371600"/>
                  <a:gd name="connsiteX29" fmla="*/ 1696406 w 2317775"/>
                  <a:gd name="connsiteY29" fmla="*/ 1150944 h 1371600"/>
                  <a:gd name="connsiteX30" fmla="*/ 1696406 w 2317775"/>
                  <a:gd name="connsiteY30" fmla="*/ 1147413 h 1371600"/>
                  <a:gd name="connsiteX31" fmla="*/ 1687580 w 2317775"/>
                  <a:gd name="connsiteY31" fmla="*/ 1147413 h 1371600"/>
                  <a:gd name="connsiteX32" fmla="*/ 1687580 w 2317775"/>
                  <a:gd name="connsiteY32" fmla="*/ 1129761 h 1371600"/>
                  <a:gd name="connsiteX33" fmla="*/ 1668162 w 2317775"/>
                  <a:gd name="connsiteY33" fmla="*/ 1129761 h 1371600"/>
                  <a:gd name="connsiteX34" fmla="*/ 1668162 w 2317775"/>
                  <a:gd name="connsiteY34" fmla="*/ 1113874 h 1371600"/>
                  <a:gd name="connsiteX35" fmla="*/ 1655806 w 2317775"/>
                  <a:gd name="connsiteY35" fmla="*/ 1113874 h 1371600"/>
                  <a:gd name="connsiteX36" fmla="*/ 1655806 w 2317775"/>
                  <a:gd name="connsiteY36" fmla="*/ 1092691 h 1371600"/>
                  <a:gd name="connsiteX37" fmla="*/ 1634623 w 2317775"/>
                  <a:gd name="connsiteY37" fmla="*/ 1092691 h 1371600"/>
                  <a:gd name="connsiteX38" fmla="*/ 1634623 w 2317775"/>
                  <a:gd name="connsiteY38" fmla="*/ 1066212 h 1371600"/>
                  <a:gd name="connsiteX39" fmla="*/ 1616970 w 2317775"/>
                  <a:gd name="connsiteY39" fmla="*/ 1066212 h 1371600"/>
                  <a:gd name="connsiteX40" fmla="*/ 1602848 w 2317775"/>
                  <a:gd name="connsiteY40" fmla="*/ 1066212 h 1371600"/>
                  <a:gd name="connsiteX41" fmla="*/ 1602848 w 2317775"/>
                  <a:gd name="connsiteY41" fmla="*/ 1059151 h 1371600"/>
                  <a:gd name="connsiteX42" fmla="*/ 1592257 w 2317775"/>
                  <a:gd name="connsiteY42" fmla="*/ 1059151 h 1371600"/>
                  <a:gd name="connsiteX43" fmla="*/ 1578135 w 2317775"/>
                  <a:gd name="connsiteY43" fmla="*/ 1057386 h 1371600"/>
                  <a:gd name="connsiteX44" fmla="*/ 1578135 w 2317775"/>
                  <a:gd name="connsiteY44" fmla="*/ 1032672 h 1371600"/>
                  <a:gd name="connsiteX45" fmla="*/ 1564013 w 2317775"/>
                  <a:gd name="connsiteY45" fmla="*/ 1032672 h 1371600"/>
                  <a:gd name="connsiteX46" fmla="*/ 1564013 w 2317775"/>
                  <a:gd name="connsiteY46" fmla="*/ 1007959 h 1371600"/>
                  <a:gd name="connsiteX47" fmla="*/ 1544595 w 2317775"/>
                  <a:gd name="connsiteY47" fmla="*/ 1007959 h 1371600"/>
                  <a:gd name="connsiteX48" fmla="*/ 1544595 w 2317775"/>
                  <a:gd name="connsiteY48" fmla="*/ 1006193 h 1371600"/>
                  <a:gd name="connsiteX49" fmla="*/ 1512820 w 2317775"/>
                  <a:gd name="connsiteY49" fmla="*/ 1006193 h 1371600"/>
                  <a:gd name="connsiteX50" fmla="*/ 1511055 w 2317775"/>
                  <a:gd name="connsiteY50" fmla="*/ 995602 h 1371600"/>
                  <a:gd name="connsiteX51" fmla="*/ 1473985 w 2317775"/>
                  <a:gd name="connsiteY51" fmla="*/ 995602 h 1371600"/>
                  <a:gd name="connsiteX52" fmla="*/ 1473985 w 2317775"/>
                  <a:gd name="connsiteY52" fmla="*/ 988541 h 1371600"/>
                  <a:gd name="connsiteX53" fmla="*/ 1461628 w 2317775"/>
                  <a:gd name="connsiteY53" fmla="*/ 986776 h 1371600"/>
                  <a:gd name="connsiteX54" fmla="*/ 1459863 w 2317775"/>
                  <a:gd name="connsiteY54" fmla="*/ 965593 h 1371600"/>
                  <a:gd name="connsiteX55" fmla="*/ 1445741 w 2317775"/>
                  <a:gd name="connsiteY55" fmla="*/ 963827 h 1371600"/>
                  <a:gd name="connsiteX56" fmla="*/ 1442210 w 2317775"/>
                  <a:gd name="connsiteY56" fmla="*/ 963827 h 1371600"/>
                  <a:gd name="connsiteX57" fmla="*/ 1408671 w 2317775"/>
                  <a:gd name="connsiteY57" fmla="*/ 963827 h 1371600"/>
                  <a:gd name="connsiteX58" fmla="*/ 1406905 w 2317775"/>
                  <a:gd name="connsiteY58" fmla="*/ 958532 h 1371600"/>
                  <a:gd name="connsiteX59" fmla="*/ 1405140 w 2317775"/>
                  <a:gd name="connsiteY59" fmla="*/ 949705 h 1371600"/>
                  <a:gd name="connsiteX60" fmla="*/ 1391018 w 2317775"/>
                  <a:gd name="connsiteY60" fmla="*/ 947940 h 1371600"/>
                  <a:gd name="connsiteX61" fmla="*/ 1389253 w 2317775"/>
                  <a:gd name="connsiteY61" fmla="*/ 940879 h 1371600"/>
                  <a:gd name="connsiteX62" fmla="*/ 1387488 w 2317775"/>
                  <a:gd name="connsiteY62" fmla="*/ 935583 h 1371600"/>
                  <a:gd name="connsiteX63" fmla="*/ 1375131 w 2317775"/>
                  <a:gd name="connsiteY63" fmla="*/ 933818 h 1371600"/>
                  <a:gd name="connsiteX64" fmla="*/ 1364539 w 2317775"/>
                  <a:gd name="connsiteY64" fmla="*/ 926757 h 1371600"/>
                  <a:gd name="connsiteX65" fmla="*/ 1357478 w 2317775"/>
                  <a:gd name="connsiteY65" fmla="*/ 917931 h 1371600"/>
                  <a:gd name="connsiteX66" fmla="*/ 1343356 w 2317775"/>
                  <a:gd name="connsiteY66" fmla="*/ 916166 h 1371600"/>
                  <a:gd name="connsiteX67" fmla="*/ 1341591 w 2317775"/>
                  <a:gd name="connsiteY67" fmla="*/ 898513 h 1371600"/>
                  <a:gd name="connsiteX68" fmla="*/ 1332765 w 2317775"/>
                  <a:gd name="connsiteY68" fmla="*/ 896748 h 1371600"/>
                  <a:gd name="connsiteX69" fmla="*/ 1332765 w 2317775"/>
                  <a:gd name="connsiteY69" fmla="*/ 886156 h 1371600"/>
                  <a:gd name="connsiteX70" fmla="*/ 1267450 w 2317775"/>
                  <a:gd name="connsiteY70" fmla="*/ 886156 h 1371600"/>
                  <a:gd name="connsiteX71" fmla="*/ 1265685 w 2317775"/>
                  <a:gd name="connsiteY71" fmla="*/ 877330 h 1371600"/>
                  <a:gd name="connsiteX72" fmla="*/ 1256859 w 2317775"/>
                  <a:gd name="connsiteY72" fmla="*/ 880861 h 1371600"/>
                  <a:gd name="connsiteX73" fmla="*/ 1256859 w 2317775"/>
                  <a:gd name="connsiteY73" fmla="*/ 880861 h 1371600"/>
                  <a:gd name="connsiteX74" fmla="*/ 1255094 w 2317775"/>
                  <a:gd name="connsiteY74" fmla="*/ 868504 h 1371600"/>
                  <a:gd name="connsiteX75" fmla="*/ 1233911 w 2317775"/>
                  <a:gd name="connsiteY75" fmla="*/ 868504 h 1371600"/>
                  <a:gd name="connsiteX76" fmla="*/ 1233911 w 2317775"/>
                  <a:gd name="connsiteY76" fmla="*/ 849086 h 1371600"/>
                  <a:gd name="connsiteX77" fmla="*/ 1219789 w 2317775"/>
                  <a:gd name="connsiteY77" fmla="*/ 847321 h 1371600"/>
                  <a:gd name="connsiteX78" fmla="*/ 1203901 w 2317775"/>
                  <a:gd name="connsiteY78" fmla="*/ 845556 h 1371600"/>
                  <a:gd name="connsiteX79" fmla="*/ 1202136 w 2317775"/>
                  <a:gd name="connsiteY79" fmla="*/ 838495 h 1371600"/>
                  <a:gd name="connsiteX80" fmla="*/ 1207432 w 2317775"/>
                  <a:gd name="connsiteY80" fmla="*/ 833199 h 1371600"/>
                  <a:gd name="connsiteX81" fmla="*/ 1195075 w 2317775"/>
                  <a:gd name="connsiteY81" fmla="*/ 822607 h 1371600"/>
                  <a:gd name="connsiteX82" fmla="*/ 1179188 w 2317775"/>
                  <a:gd name="connsiteY82" fmla="*/ 820842 h 1371600"/>
                  <a:gd name="connsiteX83" fmla="*/ 1177423 w 2317775"/>
                  <a:gd name="connsiteY83" fmla="*/ 813781 h 1371600"/>
                  <a:gd name="connsiteX84" fmla="*/ 1170362 w 2317775"/>
                  <a:gd name="connsiteY84" fmla="*/ 804955 h 1371600"/>
                  <a:gd name="connsiteX85" fmla="*/ 1156240 w 2317775"/>
                  <a:gd name="connsiteY85" fmla="*/ 803189 h 1371600"/>
                  <a:gd name="connsiteX86" fmla="*/ 1152709 w 2317775"/>
                  <a:gd name="connsiteY86" fmla="*/ 792598 h 1371600"/>
                  <a:gd name="connsiteX87" fmla="*/ 1140352 w 2317775"/>
                  <a:gd name="connsiteY87" fmla="*/ 782006 h 1371600"/>
                  <a:gd name="connsiteX88" fmla="*/ 1126230 w 2317775"/>
                  <a:gd name="connsiteY88" fmla="*/ 774945 h 1371600"/>
                  <a:gd name="connsiteX89" fmla="*/ 1124465 w 2317775"/>
                  <a:gd name="connsiteY89" fmla="*/ 766119 h 1371600"/>
                  <a:gd name="connsiteX90" fmla="*/ 1113874 w 2317775"/>
                  <a:gd name="connsiteY90" fmla="*/ 764354 h 1371600"/>
                  <a:gd name="connsiteX91" fmla="*/ 1108578 w 2317775"/>
                  <a:gd name="connsiteY91" fmla="*/ 762589 h 1371600"/>
                  <a:gd name="connsiteX92" fmla="*/ 1092691 w 2317775"/>
                  <a:gd name="connsiteY92" fmla="*/ 760823 h 1371600"/>
                  <a:gd name="connsiteX93" fmla="*/ 1090925 w 2317775"/>
                  <a:gd name="connsiteY93" fmla="*/ 751997 h 1371600"/>
                  <a:gd name="connsiteX94" fmla="*/ 1073273 w 2317775"/>
                  <a:gd name="connsiteY94" fmla="*/ 751997 h 1371600"/>
                  <a:gd name="connsiteX95" fmla="*/ 1075038 w 2317775"/>
                  <a:gd name="connsiteY95" fmla="*/ 730814 h 1371600"/>
                  <a:gd name="connsiteX96" fmla="*/ 1050325 w 2317775"/>
                  <a:gd name="connsiteY96" fmla="*/ 732579 h 1371600"/>
                  <a:gd name="connsiteX97" fmla="*/ 1048559 w 2317775"/>
                  <a:gd name="connsiteY97" fmla="*/ 718457 h 1371600"/>
                  <a:gd name="connsiteX98" fmla="*/ 1034437 w 2317775"/>
                  <a:gd name="connsiteY98" fmla="*/ 718457 h 1371600"/>
                  <a:gd name="connsiteX99" fmla="*/ 1030907 w 2317775"/>
                  <a:gd name="connsiteY99" fmla="*/ 693744 h 1371600"/>
                  <a:gd name="connsiteX100" fmla="*/ 1020315 w 2317775"/>
                  <a:gd name="connsiteY100" fmla="*/ 691979 h 1371600"/>
                  <a:gd name="connsiteX101" fmla="*/ 1022081 w 2317775"/>
                  <a:gd name="connsiteY101" fmla="*/ 683152 h 1371600"/>
                  <a:gd name="connsiteX102" fmla="*/ 1006193 w 2317775"/>
                  <a:gd name="connsiteY102" fmla="*/ 683152 h 1371600"/>
                  <a:gd name="connsiteX103" fmla="*/ 1006193 w 2317775"/>
                  <a:gd name="connsiteY103" fmla="*/ 661969 h 1371600"/>
                  <a:gd name="connsiteX104" fmla="*/ 993837 w 2317775"/>
                  <a:gd name="connsiteY104" fmla="*/ 665500 h 1371600"/>
                  <a:gd name="connsiteX105" fmla="*/ 993837 w 2317775"/>
                  <a:gd name="connsiteY105" fmla="*/ 665500 h 1371600"/>
                  <a:gd name="connsiteX106" fmla="*/ 993837 w 2317775"/>
                  <a:gd name="connsiteY106" fmla="*/ 660204 h 1371600"/>
                  <a:gd name="connsiteX107" fmla="*/ 976184 w 2317775"/>
                  <a:gd name="connsiteY107" fmla="*/ 660204 h 1371600"/>
                  <a:gd name="connsiteX108" fmla="*/ 976184 w 2317775"/>
                  <a:gd name="connsiteY108" fmla="*/ 626664 h 1371600"/>
                  <a:gd name="connsiteX109" fmla="*/ 949705 w 2317775"/>
                  <a:gd name="connsiteY109" fmla="*/ 626664 h 1371600"/>
                  <a:gd name="connsiteX110" fmla="*/ 947940 w 2317775"/>
                  <a:gd name="connsiteY110" fmla="*/ 600186 h 1371600"/>
                  <a:gd name="connsiteX111" fmla="*/ 940879 w 2317775"/>
                  <a:gd name="connsiteY111" fmla="*/ 600186 h 1371600"/>
                  <a:gd name="connsiteX112" fmla="*/ 939114 w 2317775"/>
                  <a:gd name="connsiteY112" fmla="*/ 584298 h 1371600"/>
                  <a:gd name="connsiteX113" fmla="*/ 932053 w 2317775"/>
                  <a:gd name="connsiteY113" fmla="*/ 584298 h 1371600"/>
                  <a:gd name="connsiteX114" fmla="*/ 924992 w 2317775"/>
                  <a:gd name="connsiteY114" fmla="*/ 586064 h 1371600"/>
                  <a:gd name="connsiteX115" fmla="*/ 924992 w 2317775"/>
                  <a:gd name="connsiteY115" fmla="*/ 571942 h 1371600"/>
                  <a:gd name="connsiteX116" fmla="*/ 898513 w 2317775"/>
                  <a:gd name="connsiteY116" fmla="*/ 571942 h 1371600"/>
                  <a:gd name="connsiteX117" fmla="*/ 900278 w 2317775"/>
                  <a:gd name="connsiteY117" fmla="*/ 563115 h 1371600"/>
                  <a:gd name="connsiteX118" fmla="*/ 884391 w 2317775"/>
                  <a:gd name="connsiteY118" fmla="*/ 561350 h 1371600"/>
                  <a:gd name="connsiteX119" fmla="*/ 882626 w 2317775"/>
                  <a:gd name="connsiteY119" fmla="*/ 550759 h 1371600"/>
                  <a:gd name="connsiteX120" fmla="*/ 859677 w 2317775"/>
                  <a:gd name="connsiteY120" fmla="*/ 548993 h 1371600"/>
                  <a:gd name="connsiteX121" fmla="*/ 861443 w 2317775"/>
                  <a:gd name="connsiteY121" fmla="*/ 543698 h 1371600"/>
                  <a:gd name="connsiteX122" fmla="*/ 864973 w 2317775"/>
                  <a:gd name="connsiteY122" fmla="*/ 538402 h 1371600"/>
                  <a:gd name="connsiteX123" fmla="*/ 859677 w 2317775"/>
                  <a:gd name="connsiteY123" fmla="*/ 536637 h 1371600"/>
                  <a:gd name="connsiteX124" fmla="*/ 842025 w 2317775"/>
                  <a:gd name="connsiteY124" fmla="*/ 534871 h 1371600"/>
                  <a:gd name="connsiteX125" fmla="*/ 826138 w 2317775"/>
                  <a:gd name="connsiteY125" fmla="*/ 529576 h 1371600"/>
                  <a:gd name="connsiteX126" fmla="*/ 827903 w 2317775"/>
                  <a:gd name="connsiteY126" fmla="*/ 524280 h 1371600"/>
                  <a:gd name="connsiteX127" fmla="*/ 826138 w 2317775"/>
                  <a:gd name="connsiteY127" fmla="*/ 511923 h 1371600"/>
                  <a:gd name="connsiteX128" fmla="*/ 810250 w 2317775"/>
                  <a:gd name="connsiteY128" fmla="*/ 510158 h 1371600"/>
                  <a:gd name="connsiteX129" fmla="*/ 785537 w 2317775"/>
                  <a:gd name="connsiteY129" fmla="*/ 501332 h 1371600"/>
                  <a:gd name="connsiteX130" fmla="*/ 782006 w 2317775"/>
                  <a:gd name="connsiteY130" fmla="*/ 494271 h 1371600"/>
                  <a:gd name="connsiteX131" fmla="*/ 766119 w 2317775"/>
                  <a:gd name="connsiteY131" fmla="*/ 492505 h 1371600"/>
                  <a:gd name="connsiteX132" fmla="*/ 753762 w 2317775"/>
                  <a:gd name="connsiteY132" fmla="*/ 490740 h 1371600"/>
                  <a:gd name="connsiteX133" fmla="*/ 755528 w 2317775"/>
                  <a:gd name="connsiteY133" fmla="*/ 485444 h 1371600"/>
                  <a:gd name="connsiteX134" fmla="*/ 737875 w 2317775"/>
                  <a:gd name="connsiteY134" fmla="*/ 476618 h 1371600"/>
                  <a:gd name="connsiteX135" fmla="*/ 732579 w 2317775"/>
                  <a:gd name="connsiteY135" fmla="*/ 474853 h 1371600"/>
                  <a:gd name="connsiteX136" fmla="*/ 730814 w 2317775"/>
                  <a:gd name="connsiteY136" fmla="*/ 469557 h 1371600"/>
                  <a:gd name="connsiteX137" fmla="*/ 725518 w 2317775"/>
                  <a:gd name="connsiteY137" fmla="*/ 467792 h 1371600"/>
                  <a:gd name="connsiteX138" fmla="*/ 704335 w 2317775"/>
                  <a:gd name="connsiteY138" fmla="*/ 466027 h 1371600"/>
                  <a:gd name="connsiteX139" fmla="*/ 706101 w 2317775"/>
                  <a:gd name="connsiteY139" fmla="*/ 453670 h 1371600"/>
                  <a:gd name="connsiteX140" fmla="*/ 695509 w 2317775"/>
                  <a:gd name="connsiteY140" fmla="*/ 451905 h 1371600"/>
                  <a:gd name="connsiteX141" fmla="*/ 676091 w 2317775"/>
                  <a:gd name="connsiteY141" fmla="*/ 450139 h 1371600"/>
                  <a:gd name="connsiteX142" fmla="*/ 674326 w 2317775"/>
                  <a:gd name="connsiteY142" fmla="*/ 428956 h 1371600"/>
                  <a:gd name="connsiteX143" fmla="*/ 660204 w 2317775"/>
                  <a:gd name="connsiteY143" fmla="*/ 428956 h 1371600"/>
                  <a:gd name="connsiteX144" fmla="*/ 660204 w 2317775"/>
                  <a:gd name="connsiteY144" fmla="*/ 393651 h 1371600"/>
                  <a:gd name="connsiteX145" fmla="*/ 640786 w 2317775"/>
                  <a:gd name="connsiteY145" fmla="*/ 395417 h 1371600"/>
                  <a:gd name="connsiteX146" fmla="*/ 639021 w 2317775"/>
                  <a:gd name="connsiteY146" fmla="*/ 386590 h 1371600"/>
                  <a:gd name="connsiteX147" fmla="*/ 621369 w 2317775"/>
                  <a:gd name="connsiteY147" fmla="*/ 386590 h 1371600"/>
                  <a:gd name="connsiteX148" fmla="*/ 621369 w 2317775"/>
                  <a:gd name="connsiteY148" fmla="*/ 383060 h 1371600"/>
                  <a:gd name="connsiteX149" fmla="*/ 614308 w 2317775"/>
                  <a:gd name="connsiteY149" fmla="*/ 361877 h 1371600"/>
                  <a:gd name="connsiteX150" fmla="*/ 612542 w 2317775"/>
                  <a:gd name="connsiteY150" fmla="*/ 356581 h 1371600"/>
                  <a:gd name="connsiteX151" fmla="*/ 607247 w 2317775"/>
                  <a:gd name="connsiteY151" fmla="*/ 354816 h 1371600"/>
                  <a:gd name="connsiteX152" fmla="*/ 603716 w 2317775"/>
                  <a:gd name="connsiteY152" fmla="*/ 349520 h 1371600"/>
                  <a:gd name="connsiteX153" fmla="*/ 598420 w 2317775"/>
                  <a:gd name="connsiteY153" fmla="*/ 345989 h 1371600"/>
                  <a:gd name="connsiteX154" fmla="*/ 596655 w 2317775"/>
                  <a:gd name="connsiteY154" fmla="*/ 340694 h 1371600"/>
                  <a:gd name="connsiteX155" fmla="*/ 582533 w 2317775"/>
                  <a:gd name="connsiteY155" fmla="*/ 335398 h 1371600"/>
                  <a:gd name="connsiteX156" fmla="*/ 580768 w 2317775"/>
                  <a:gd name="connsiteY156" fmla="*/ 328337 h 1371600"/>
                  <a:gd name="connsiteX157" fmla="*/ 557820 w 2317775"/>
                  <a:gd name="connsiteY157" fmla="*/ 323041 h 1371600"/>
                  <a:gd name="connsiteX158" fmla="*/ 531341 w 2317775"/>
                  <a:gd name="connsiteY158" fmla="*/ 305389 h 1371600"/>
                  <a:gd name="connsiteX159" fmla="*/ 529576 w 2317775"/>
                  <a:gd name="connsiteY159" fmla="*/ 300093 h 1371600"/>
                  <a:gd name="connsiteX160" fmla="*/ 527810 w 2317775"/>
                  <a:gd name="connsiteY160" fmla="*/ 293032 h 1371600"/>
                  <a:gd name="connsiteX161" fmla="*/ 510158 w 2317775"/>
                  <a:gd name="connsiteY161" fmla="*/ 287736 h 1371600"/>
                  <a:gd name="connsiteX162" fmla="*/ 508393 w 2317775"/>
                  <a:gd name="connsiteY162" fmla="*/ 282440 h 1371600"/>
                  <a:gd name="connsiteX163" fmla="*/ 506627 w 2317775"/>
                  <a:gd name="connsiteY163" fmla="*/ 270084 h 1371600"/>
                  <a:gd name="connsiteX164" fmla="*/ 496036 w 2317775"/>
                  <a:gd name="connsiteY164" fmla="*/ 266553 h 1371600"/>
                  <a:gd name="connsiteX165" fmla="*/ 490740 w 2317775"/>
                  <a:gd name="connsiteY165" fmla="*/ 264788 h 1371600"/>
                  <a:gd name="connsiteX166" fmla="*/ 483679 w 2317775"/>
                  <a:gd name="connsiteY166" fmla="*/ 252431 h 1371600"/>
                  <a:gd name="connsiteX167" fmla="*/ 474853 w 2317775"/>
                  <a:gd name="connsiteY167" fmla="*/ 250666 h 1371600"/>
                  <a:gd name="connsiteX168" fmla="*/ 471322 w 2317775"/>
                  <a:gd name="connsiteY168" fmla="*/ 245370 h 1371600"/>
                  <a:gd name="connsiteX169" fmla="*/ 460731 w 2317775"/>
                  <a:gd name="connsiteY169" fmla="*/ 240074 h 1371600"/>
                  <a:gd name="connsiteX170" fmla="*/ 455435 w 2317775"/>
                  <a:gd name="connsiteY170" fmla="*/ 222422 h 1371600"/>
                  <a:gd name="connsiteX171" fmla="*/ 450139 w 2317775"/>
                  <a:gd name="connsiteY171" fmla="*/ 218891 h 1371600"/>
                  <a:gd name="connsiteX172" fmla="*/ 444844 w 2317775"/>
                  <a:gd name="connsiteY172" fmla="*/ 217126 h 1371600"/>
                  <a:gd name="connsiteX173" fmla="*/ 443078 w 2317775"/>
                  <a:gd name="connsiteY173" fmla="*/ 211830 h 1371600"/>
                  <a:gd name="connsiteX174" fmla="*/ 441313 w 2317775"/>
                  <a:gd name="connsiteY174" fmla="*/ 203004 h 1371600"/>
                  <a:gd name="connsiteX175" fmla="*/ 427191 w 2317775"/>
                  <a:gd name="connsiteY175" fmla="*/ 197708 h 1371600"/>
                  <a:gd name="connsiteX176" fmla="*/ 416599 w 2317775"/>
                  <a:gd name="connsiteY176" fmla="*/ 192413 h 1371600"/>
                  <a:gd name="connsiteX177" fmla="*/ 406008 w 2317775"/>
                  <a:gd name="connsiteY177" fmla="*/ 190647 h 1371600"/>
                  <a:gd name="connsiteX178" fmla="*/ 406008 w 2317775"/>
                  <a:gd name="connsiteY178" fmla="*/ 180056 h 1371600"/>
                  <a:gd name="connsiteX179" fmla="*/ 393651 w 2317775"/>
                  <a:gd name="connsiteY179" fmla="*/ 178291 h 1371600"/>
                  <a:gd name="connsiteX180" fmla="*/ 384825 w 2317775"/>
                  <a:gd name="connsiteY180" fmla="*/ 165934 h 1371600"/>
                  <a:gd name="connsiteX181" fmla="*/ 379529 w 2317775"/>
                  <a:gd name="connsiteY181" fmla="*/ 162403 h 1371600"/>
                  <a:gd name="connsiteX182" fmla="*/ 349520 w 2317775"/>
                  <a:gd name="connsiteY182" fmla="*/ 157108 h 1371600"/>
                  <a:gd name="connsiteX183" fmla="*/ 337163 w 2317775"/>
                  <a:gd name="connsiteY183" fmla="*/ 144751 h 1371600"/>
                  <a:gd name="connsiteX184" fmla="*/ 331867 w 2317775"/>
                  <a:gd name="connsiteY184" fmla="*/ 142986 h 1371600"/>
                  <a:gd name="connsiteX185" fmla="*/ 324806 w 2317775"/>
                  <a:gd name="connsiteY185" fmla="*/ 141220 h 1371600"/>
                  <a:gd name="connsiteX186" fmla="*/ 300093 w 2317775"/>
                  <a:gd name="connsiteY186" fmla="*/ 135925 h 1371600"/>
                  <a:gd name="connsiteX187" fmla="*/ 287736 w 2317775"/>
                  <a:gd name="connsiteY187" fmla="*/ 134159 h 1371600"/>
                  <a:gd name="connsiteX188" fmla="*/ 285971 w 2317775"/>
                  <a:gd name="connsiteY188" fmla="*/ 128864 h 1371600"/>
                  <a:gd name="connsiteX189" fmla="*/ 280675 w 2317775"/>
                  <a:gd name="connsiteY189" fmla="*/ 123568 h 1371600"/>
                  <a:gd name="connsiteX190" fmla="*/ 264788 w 2317775"/>
                  <a:gd name="connsiteY190" fmla="*/ 114742 h 1371600"/>
                  <a:gd name="connsiteX191" fmla="*/ 261257 w 2317775"/>
                  <a:gd name="connsiteY191" fmla="*/ 109446 h 1371600"/>
                  <a:gd name="connsiteX192" fmla="*/ 259492 w 2317775"/>
                  <a:gd name="connsiteY192" fmla="*/ 104150 h 1371600"/>
                  <a:gd name="connsiteX193" fmla="*/ 248901 w 2317775"/>
                  <a:gd name="connsiteY193" fmla="*/ 100620 h 1371600"/>
                  <a:gd name="connsiteX194" fmla="*/ 233013 w 2317775"/>
                  <a:gd name="connsiteY194" fmla="*/ 97089 h 1371600"/>
                  <a:gd name="connsiteX195" fmla="*/ 225952 w 2317775"/>
                  <a:gd name="connsiteY195" fmla="*/ 93559 h 1371600"/>
                  <a:gd name="connsiteX196" fmla="*/ 220657 w 2317775"/>
                  <a:gd name="connsiteY196" fmla="*/ 91793 h 1371600"/>
                  <a:gd name="connsiteX197" fmla="*/ 218891 w 2317775"/>
                  <a:gd name="connsiteY197" fmla="*/ 86498 h 1371600"/>
                  <a:gd name="connsiteX198" fmla="*/ 217126 w 2317775"/>
                  <a:gd name="connsiteY198" fmla="*/ 74141 h 1371600"/>
                  <a:gd name="connsiteX199" fmla="*/ 211830 w 2317775"/>
                  <a:gd name="connsiteY199" fmla="*/ 72376 h 1371600"/>
                  <a:gd name="connsiteX200" fmla="*/ 197708 w 2317775"/>
                  <a:gd name="connsiteY200" fmla="*/ 70610 h 1371600"/>
                  <a:gd name="connsiteX201" fmla="*/ 195943 w 2317775"/>
                  <a:gd name="connsiteY201" fmla="*/ 61784 h 1371600"/>
                  <a:gd name="connsiteX202" fmla="*/ 165934 w 2317775"/>
                  <a:gd name="connsiteY202" fmla="*/ 54723 h 1371600"/>
                  <a:gd name="connsiteX203" fmla="*/ 164169 w 2317775"/>
                  <a:gd name="connsiteY203" fmla="*/ 49427 h 1371600"/>
                  <a:gd name="connsiteX204" fmla="*/ 146516 w 2317775"/>
                  <a:gd name="connsiteY204" fmla="*/ 44132 h 1371600"/>
                  <a:gd name="connsiteX205" fmla="*/ 148281 w 2317775"/>
                  <a:gd name="connsiteY205" fmla="*/ 38836 h 1371600"/>
                  <a:gd name="connsiteX206" fmla="*/ 121803 w 2317775"/>
                  <a:gd name="connsiteY206" fmla="*/ 37071 h 1371600"/>
                  <a:gd name="connsiteX207" fmla="*/ 121803 w 2317775"/>
                  <a:gd name="connsiteY207" fmla="*/ 37071 h 1371600"/>
                  <a:gd name="connsiteX208" fmla="*/ 120037 w 2317775"/>
                  <a:gd name="connsiteY208" fmla="*/ 24714 h 1371600"/>
                  <a:gd name="connsiteX209" fmla="*/ 102385 w 2317775"/>
                  <a:gd name="connsiteY209" fmla="*/ 24714 h 1371600"/>
                  <a:gd name="connsiteX210" fmla="*/ 102385 w 2317775"/>
                  <a:gd name="connsiteY210" fmla="*/ 24714 h 1371600"/>
                  <a:gd name="connsiteX211" fmla="*/ 100620 w 2317775"/>
                  <a:gd name="connsiteY211" fmla="*/ 21183 h 1371600"/>
                  <a:gd name="connsiteX212" fmla="*/ 84732 w 2317775"/>
                  <a:gd name="connsiteY212" fmla="*/ 21183 h 1371600"/>
                  <a:gd name="connsiteX213" fmla="*/ 84732 w 2317775"/>
                  <a:gd name="connsiteY213" fmla="*/ 21183 h 1371600"/>
                  <a:gd name="connsiteX214" fmla="*/ 84732 w 2317775"/>
                  <a:gd name="connsiteY214" fmla="*/ 12357 h 1371600"/>
                  <a:gd name="connsiteX215" fmla="*/ 22949 w 2317775"/>
                  <a:gd name="connsiteY215" fmla="*/ 12357 h 1371600"/>
                  <a:gd name="connsiteX216" fmla="*/ 22949 w 2317775"/>
                  <a:gd name="connsiteY216" fmla="*/ 0 h 1371600"/>
                  <a:gd name="connsiteX217" fmla="*/ 0 w 2317775"/>
                  <a:gd name="connsiteY217" fmla="*/ 3531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</a:cxnLst>
                <a:rect l="l" t="t" r="r" b="b"/>
                <a:pathLst>
                  <a:path w="2317775" h="1371600">
                    <a:moveTo>
                      <a:pt x="2317775" y="1371600"/>
                    </a:moveTo>
                    <a:lnTo>
                      <a:pt x="2167728" y="1371600"/>
                    </a:lnTo>
                    <a:lnTo>
                      <a:pt x="2167728" y="1359244"/>
                    </a:lnTo>
                    <a:lnTo>
                      <a:pt x="2093588" y="1359244"/>
                    </a:lnTo>
                    <a:lnTo>
                      <a:pt x="2093588" y="1325704"/>
                    </a:lnTo>
                    <a:lnTo>
                      <a:pt x="2079466" y="1325704"/>
                    </a:lnTo>
                    <a:lnTo>
                      <a:pt x="2079466" y="1313347"/>
                    </a:lnTo>
                    <a:lnTo>
                      <a:pt x="2068874" y="1313347"/>
                    </a:lnTo>
                    <a:lnTo>
                      <a:pt x="2068874" y="1288634"/>
                    </a:lnTo>
                    <a:lnTo>
                      <a:pt x="2001795" y="1288634"/>
                    </a:lnTo>
                    <a:lnTo>
                      <a:pt x="2001795" y="1276277"/>
                    </a:lnTo>
                    <a:lnTo>
                      <a:pt x="1970020" y="1276277"/>
                    </a:lnTo>
                    <a:lnTo>
                      <a:pt x="1970020" y="1263920"/>
                    </a:lnTo>
                    <a:lnTo>
                      <a:pt x="1947072" y="1263920"/>
                    </a:lnTo>
                    <a:lnTo>
                      <a:pt x="1947072" y="1249798"/>
                    </a:lnTo>
                    <a:lnTo>
                      <a:pt x="1908237" y="1249798"/>
                    </a:lnTo>
                    <a:lnTo>
                      <a:pt x="1908237" y="1242737"/>
                    </a:lnTo>
                    <a:lnTo>
                      <a:pt x="1857044" y="1242737"/>
                    </a:lnTo>
                    <a:lnTo>
                      <a:pt x="1857044" y="1230380"/>
                    </a:lnTo>
                    <a:lnTo>
                      <a:pt x="1807617" y="1230380"/>
                    </a:lnTo>
                    <a:lnTo>
                      <a:pt x="1807617" y="1214493"/>
                    </a:lnTo>
                    <a:lnTo>
                      <a:pt x="1770547" y="1214493"/>
                    </a:lnTo>
                    <a:lnTo>
                      <a:pt x="1770547" y="1195075"/>
                    </a:lnTo>
                    <a:lnTo>
                      <a:pt x="1759955" y="1195075"/>
                    </a:lnTo>
                    <a:lnTo>
                      <a:pt x="1759955" y="1179188"/>
                    </a:lnTo>
                    <a:lnTo>
                      <a:pt x="1754660" y="1179188"/>
                    </a:lnTo>
                    <a:lnTo>
                      <a:pt x="1754660" y="1168596"/>
                    </a:lnTo>
                    <a:lnTo>
                      <a:pt x="1717589" y="1168596"/>
                    </a:lnTo>
                    <a:lnTo>
                      <a:pt x="1717589" y="1150944"/>
                    </a:lnTo>
                    <a:lnTo>
                      <a:pt x="1696406" y="1150944"/>
                    </a:lnTo>
                    <a:lnTo>
                      <a:pt x="1696406" y="1147413"/>
                    </a:lnTo>
                    <a:lnTo>
                      <a:pt x="1687580" y="1147413"/>
                    </a:lnTo>
                    <a:lnTo>
                      <a:pt x="1687580" y="1129761"/>
                    </a:lnTo>
                    <a:lnTo>
                      <a:pt x="1668162" y="1129761"/>
                    </a:lnTo>
                    <a:lnTo>
                      <a:pt x="1668162" y="1113874"/>
                    </a:lnTo>
                    <a:lnTo>
                      <a:pt x="1655806" y="1113874"/>
                    </a:lnTo>
                    <a:lnTo>
                      <a:pt x="1655806" y="1092691"/>
                    </a:lnTo>
                    <a:lnTo>
                      <a:pt x="1634623" y="1092691"/>
                    </a:lnTo>
                    <a:lnTo>
                      <a:pt x="1634623" y="1066212"/>
                    </a:lnTo>
                    <a:lnTo>
                      <a:pt x="1616970" y="1066212"/>
                    </a:lnTo>
                    <a:lnTo>
                      <a:pt x="1602848" y="1066212"/>
                    </a:lnTo>
                    <a:lnTo>
                      <a:pt x="1602848" y="1059151"/>
                    </a:lnTo>
                    <a:lnTo>
                      <a:pt x="1592257" y="1059151"/>
                    </a:lnTo>
                    <a:lnTo>
                      <a:pt x="1578135" y="1057386"/>
                    </a:lnTo>
                    <a:lnTo>
                      <a:pt x="1578135" y="1032672"/>
                    </a:lnTo>
                    <a:lnTo>
                      <a:pt x="1564013" y="1032672"/>
                    </a:lnTo>
                    <a:lnTo>
                      <a:pt x="1564013" y="1007959"/>
                    </a:lnTo>
                    <a:lnTo>
                      <a:pt x="1544595" y="1007959"/>
                    </a:lnTo>
                    <a:lnTo>
                      <a:pt x="1544595" y="1006193"/>
                    </a:lnTo>
                    <a:lnTo>
                      <a:pt x="1512820" y="1006193"/>
                    </a:lnTo>
                    <a:lnTo>
                      <a:pt x="1511055" y="995602"/>
                    </a:lnTo>
                    <a:lnTo>
                      <a:pt x="1473985" y="995602"/>
                    </a:lnTo>
                    <a:lnTo>
                      <a:pt x="1473985" y="988541"/>
                    </a:lnTo>
                    <a:lnTo>
                      <a:pt x="1461628" y="986776"/>
                    </a:lnTo>
                    <a:lnTo>
                      <a:pt x="1459863" y="965593"/>
                    </a:lnTo>
                    <a:lnTo>
                      <a:pt x="1445741" y="963827"/>
                    </a:lnTo>
                    <a:lnTo>
                      <a:pt x="1442210" y="963827"/>
                    </a:lnTo>
                    <a:cubicBezTo>
                      <a:pt x="1431928" y="964970"/>
                      <a:pt x="1418882" y="967540"/>
                      <a:pt x="1408671" y="963827"/>
                    </a:cubicBezTo>
                    <a:cubicBezTo>
                      <a:pt x="1406922" y="963191"/>
                      <a:pt x="1407356" y="960337"/>
                      <a:pt x="1406905" y="958532"/>
                    </a:cubicBezTo>
                    <a:cubicBezTo>
                      <a:pt x="1406177" y="955621"/>
                      <a:pt x="1407637" y="951369"/>
                      <a:pt x="1405140" y="949705"/>
                    </a:cubicBezTo>
                    <a:cubicBezTo>
                      <a:pt x="1401193" y="947073"/>
                      <a:pt x="1395725" y="948528"/>
                      <a:pt x="1391018" y="947940"/>
                    </a:cubicBezTo>
                    <a:cubicBezTo>
                      <a:pt x="1390430" y="945586"/>
                      <a:pt x="1389919" y="943212"/>
                      <a:pt x="1389253" y="940879"/>
                    </a:cubicBezTo>
                    <a:cubicBezTo>
                      <a:pt x="1388742" y="939090"/>
                      <a:pt x="1389152" y="936415"/>
                      <a:pt x="1387488" y="935583"/>
                    </a:cubicBezTo>
                    <a:cubicBezTo>
                      <a:pt x="1383766" y="933722"/>
                      <a:pt x="1379250" y="934406"/>
                      <a:pt x="1375131" y="933818"/>
                    </a:cubicBezTo>
                    <a:cubicBezTo>
                      <a:pt x="1369579" y="931968"/>
                      <a:pt x="1368317" y="932424"/>
                      <a:pt x="1364539" y="926757"/>
                    </a:cubicBezTo>
                    <a:cubicBezTo>
                      <a:pt x="1361372" y="922007"/>
                      <a:pt x="1360714" y="913812"/>
                      <a:pt x="1357478" y="917931"/>
                    </a:cubicBezTo>
                    <a:lnTo>
                      <a:pt x="1343356" y="916166"/>
                    </a:lnTo>
                    <a:lnTo>
                      <a:pt x="1341591" y="898513"/>
                    </a:lnTo>
                    <a:lnTo>
                      <a:pt x="1332765" y="896748"/>
                    </a:lnTo>
                    <a:lnTo>
                      <a:pt x="1332765" y="886156"/>
                    </a:lnTo>
                    <a:lnTo>
                      <a:pt x="1267450" y="886156"/>
                    </a:lnTo>
                    <a:lnTo>
                      <a:pt x="1265685" y="877330"/>
                    </a:lnTo>
                    <a:lnTo>
                      <a:pt x="1256859" y="880861"/>
                    </a:lnTo>
                    <a:lnTo>
                      <a:pt x="1256859" y="880861"/>
                    </a:lnTo>
                    <a:lnTo>
                      <a:pt x="1255094" y="868504"/>
                    </a:lnTo>
                    <a:lnTo>
                      <a:pt x="1233911" y="868504"/>
                    </a:lnTo>
                    <a:lnTo>
                      <a:pt x="1233911" y="849086"/>
                    </a:lnTo>
                    <a:lnTo>
                      <a:pt x="1219789" y="847321"/>
                    </a:lnTo>
                    <a:cubicBezTo>
                      <a:pt x="1214493" y="846733"/>
                      <a:pt x="1208667" y="847939"/>
                      <a:pt x="1203901" y="845556"/>
                    </a:cubicBezTo>
                    <a:cubicBezTo>
                      <a:pt x="1201731" y="844471"/>
                      <a:pt x="1200959" y="840849"/>
                      <a:pt x="1202136" y="838495"/>
                    </a:cubicBezTo>
                    <a:lnTo>
                      <a:pt x="1207432" y="833199"/>
                    </a:lnTo>
                    <a:cubicBezTo>
                      <a:pt x="1203313" y="829668"/>
                      <a:pt x="1200045" y="824782"/>
                      <a:pt x="1195075" y="822607"/>
                    </a:cubicBezTo>
                    <a:cubicBezTo>
                      <a:pt x="1190194" y="820471"/>
                      <a:pt x="1183954" y="823225"/>
                      <a:pt x="1179188" y="820842"/>
                    </a:cubicBezTo>
                    <a:cubicBezTo>
                      <a:pt x="1177018" y="819757"/>
                      <a:pt x="1179139" y="815497"/>
                      <a:pt x="1177423" y="813781"/>
                    </a:cubicBezTo>
                    <a:cubicBezTo>
                      <a:pt x="1168079" y="804437"/>
                      <a:pt x="1170362" y="821242"/>
                      <a:pt x="1170362" y="804955"/>
                    </a:cubicBezTo>
                    <a:lnTo>
                      <a:pt x="1156240" y="803189"/>
                    </a:lnTo>
                    <a:lnTo>
                      <a:pt x="1152709" y="792598"/>
                    </a:lnTo>
                    <a:cubicBezTo>
                      <a:pt x="1148590" y="789067"/>
                      <a:pt x="1145322" y="784181"/>
                      <a:pt x="1140352" y="782006"/>
                    </a:cubicBezTo>
                    <a:cubicBezTo>
                      <a:pt x="1124299" y="774983"/>
                      <a:pt x="1122192" y="787060"/>
                      <a:pt x="1126230" y="774945"/>
                    </a:cubicBezTo>
                    <a:cubicBezTo>
                      <a:pt x="1125642" y="772003"/>
                      <a:pt x="1126743" y="768072"/>
                      <a:pt x="1124465" y="766119"/>
                    </a:cubicBezTo>
                    <a:cubicBezTo>
                      <a:pt x="1121748" y="763790"/>
                      <a:pt x="1117368" y="765130"/>
                      <a:pt x="1113874" y="764354"/>
                    </a:cubicBezTo>
                    <a:cubicBezTo>
                      <a:pt x="1112058" y="763950"/>
                      <a:pt x="1110637" y="759058"/>
                      <a:pt x="1108578" y="762589"/>
                    </a:cubicBezTo>
                    <a:lnTo>
                      <a:pt x="1092691" y="760823"/>
                    </a:lnTo>
                    <a:lnTo>
                      <a:pt x="1090925" y="751997"/>
                    </a:lnTo>
                    <a:lnTo>
                      <a:pt x="1073273" y="751997"/>
                    </a:lnTo>
                    <a:lnTo>
                      <a:pt x="1075038" y="730814"/>
                    </a:lnTo>
                    <a:lnTo>
                      <a:pt x="1050325" y="732579"/>
                    </a:lnTo>
                    <a:lnTo>
                      <a:pt x="1048559" y="718457"/>
                    </a:lnTo>
                    <a:lnTo>
                      <a:pt x="1034437" y="718457"/>
                    </a:lnTo>
                    <a:lnTo>
                      <a:pt x="1030907" y="693744"/>
                    </a:lnTo>
                    <a:lnTo>
                      <a:pt x="1020315" y="691979"/>
                    </a:lnTo>
                    <a:lnTo>
                      <a:pt x="1022081" y="683152"/>
                    </a:lnTo>
                    <a:lnTo>
                      <a:pt x="1006193" y="683152"/>
                    </a:lnTo>
                    <a:lnTo>
                      <a:pt x="1006193" y="661969"/>
                    </a:lnTo>
                    <a:lnTo>
                      <a:pt x="993837" y="665500"/>
                    </a:lnTo>
                    <a:lnTo>
                      <a:pt x="993837" y="665500"/>
                    </a:lnTo>
                    <a:lnTo>
                      <a:pt x="993837" y="660204"/>
                    </a:lnTo>
                    <a:lnTo>
                      <a:pt x="976184" y="660204"/>
                    </a:lnTo>
                    <a:lnTo>
                      <a:pt x="976184" y="626664"/>
                    </a:lnTo>
                    <a:lnTo>
                      <a:pt x="949705" y="626664"/>
                    </a:lnTo>
                    <a:lnTo>
                      <a:pt x="947940" y="600186"/>
                    </a:lnTo>
                    <a:lnTo>
                      <a:pt x="940879" y="600186"/>
                    </a:lnTo>
                    <a:lnTo>
                      <a:pt x="939114" y="584298"/>
                    </a:lnTo>
                    <a:lnTo>
                      <a:pt x="932053" y="584298"/>
                    </a:lnTo>
                    <a:lnTo>
                      <a:pt x="924992" y="586064"/>
                    </a:lnTo>
                    <a:lnTo>
                      <a:pt x="924992" y="571942"/>
                    </a:lnTo>
                    <a:lnTo>
                      <a:pt x="898513" y="571942"/>
                    </a:lnTo>
                    <a:lnTo>
                      <a:pt x="900278" y="563115"/>
                    </a:lnTo>
                    <a:cubicBezTo>
                      <a:pt x="894982" y="562527"/>
                      <a:pt x="889157" y="563733"/>
                      <a:pt x="884391" y="561350"/>
                    </a:cubicBezTo>
                    <a:cubicBezTo>
                      <a:pt x="871439" y="554874"/>
                      <a:pt x="904730" y="556653"/>
                      <a:pt x="882626" y="550759"/>
                    </a:cubicBezTo>
                    <a:cubicBezTo>
                      <a:pt x="875213" y="548782"/>
                      <a:pt x="867327" y="549582"/>
                      <a:pt x="859677" y="548993"/>
                    </a:cubicBezTo>
                    <a:cubicBezTo>
                      <a:pt x="860266" y="547228"/>
                      <a:pt x="860611" y="545362"/>
                      <a:pt x="861443" y="543698"/>
                    </a:cubicBezTo>
                    <a:cubicBezTo>
                      <a:pt x="862392" y="541800"/>
                      <a:pt x="865488" y="540460"/>
                      <a:pt x="864973" y="538402"/>
                    </a:cubicBezTo>
                    <a:cubicBezTo>
                      <a:pt x="864522" y="536597"/>
                      <a:pt x="862619" y="536931"/>
                      <a:pt x="859677" y="536637"/>
                    </a:cubicBezTo>
                    <a:lnTo>
                      <a:pt x="842025" y="534871"/>
                    </a:lnTo>
                    <a:cubicBezTo>
                      <a:pt x="836729" y="533106"/>
                      <a:pt x="830604" y="532925"/>
                      <a:pt x="826138" y="529576"/>
                    </a:cubicBezTo>
                    <a:cubicBezTo>
                      <a:pt x="824649" y="528460"/>
                      <a:pt x="827903" y="526141"/>
                      <a:pt x="827903" y="524280"/>
                    </a:cubicBezTo>
                    <a:cubicBezTo>
                      <a:pt x="827903" y="520119"/>
                      <a:pt x="829387" y="514522"/>
                      <a:pt x="826138" y="511923"/>
                    </a:cubicBezTo>
                    <a:cubicBezTo>
                      <a:pt x="821977" y="508594"/>
                      <a:pt x="815546" y="510746"/>
                      <a:pt x="810250" y="510158"/>
                    </a:cubicBezTo>
                    <a:cubicBezTo>
                      <a:pt x="804480" y="492844"/>
                      <a:pt x="810429" y="499257"/>
                      <a:pt x="785537" y="501332"/>
                    </a:cubicBezTo>
                    <a:cubicBezTo>
                      <a:pt x="784360" y="498978"/>
                      <a:pt x="784402" y="495360"/>
                      <a:pt x="782006" y="494271"/>
                    </a:cubicBezTo>
                    <a:cubicBezTo>
                      <a:pt x="777155" y="492066"/>
                      <a:pt x="771406" y="493166"/>
                      <a:pt x="766119" y="492505"/>
                    </a:cubicBezTo>
                    <a:cubicBezTo>
                      <a:pt x="761990" y="491989"/>
                      <a:pt x="757881" y="491328"/>
                      <a:pt x="753762" y="490740"/>
                    </a:cubicBezTo>
                    <a:cubicBezTo>
                      <a:pt x="754351" y="488975"/>
                      <a:pt x="755528" y="487305"/>
                      <a:pt x="755528" y="485444"/>
                    </a:cubicBezTo>
                    <a:cubicBezTo>
                      <a:pt x="755528" y="475705"/>
                      <a:pt x="745425" y="478506"/>
                      <a:pt x="737875" y="476618"/>
                    </a:cubicBezTo>
                    <a:cubicBezTo>
                      <a:pt x="736070" y="476167"/>
                      <a:pt x="734344" y="475441"/>
                      <a:pt x="732579" y="474853"/>
                    </a:cubicBezTo>
                    <a:cubicBezTo>
                      <a:pt x="731991" y="473088"/>
                      <a:pt x="732130" y="470873"/>
                      <a:pt x="730814" y="469557"/>
                    </a:cubicBezTo>
                    <a:cubicBezTo>
                      <a:pt x="729498" y="468241"/>
                      <a:pt x="727362" y="468038"/>
                      <a:pt x="725518" y="467792"/>
                    </a:cubicBezTo>
                    <a:cubicBezTo>
                      <a:pt x="718495" y="466856"/>
                      <a:pt x="711396" y="466615"/>
                      <a:pt x="704335" y="466027"/>
                    </a:cubicBezTo>
                    <a:cubicBezTo>
                      <a:pt x="706253" y="463150"/>
                      <a:pt x="711764" y="457715"/>
                      <a:pt x="706101" y="453670"/>
                    </a:cubicBezTo>
                    <a:cubicBezTo>
                      <a:pt x="703188" y="451590"/>
                      <a:pt x="699628" y="455141"/>
                      <a:pt x="695509" y="451905"/>
                    </a:cubicBezTo>
                    <a:lnTo>
                      <a:pt x="676091" y="450139"/>
                    </a:lnTo>
                    <a:lnTo>
                      <a:pt x="674326" y="428956"/>
                    </a:lnTo>
                    <a:lnTo>
                      <a:pt x="660204" y="428956"/>
                    </a:lnTo>
                    <a:lnTo>
                      <a:pt x="660204" y="393651"/>
                    </a:lnTo>
                    <a:lnTo>
                      <a:pt x="640786" y="395417"/>
                    </a:lnTo>
                    <a:lnTo>
                      <a:pt x="639021" y="386590"/>
                    </a:lnTo>
                    <a:lnTo>
                      <a:pt x="621369" y="386590"/>
                    </a:lnTo>
                    <a:lnTo>
                      <a:pt x="621369" y="383060"/>
                    </a:lnTo>
                    <a:lnTo>
                      <a:pt x="614308" y="361877"/>
                    </a:lnTo>
                    <a:cubicBezTo>
                      <a:pt x="613719" y="360112"/>
                      <a:pt x="614307" y="357169"/>
                      <a:pt x="612542" y="356581"/>
                    </a:cubicBezTo>
                    <a:lnTo>
                      <a:pt x="607247" y="354816"/>
                    </a:lnTo>
                    <a:cubicBezTo>
                      <a:pt x="606070" y="353051"/>
                      <a:pt x="605216" y="351020"/>
                      <a:pt x="603716" y="349520"/>
                    </a:cubicBezTo>
                    <a:cubicBezTo>
                      <a:pt x="602216" y="348020"/>
                      <a:pt x="599745" y="347646"/>
                      <a:pt x="598420" y="345989"/>
                    </a:cubicBezTo>
                    <a:cubicBezTo>
                      <a:pt x="597258" y="344536"/>
                      <a:pt x="597817" y="342147"/>
                      <a:pt x="596655" y="340694"/>
                    </a:cubicBezTo>
                    <a:cubicBezTo>
                      <a:pt x="593191" y="336364"/>
                      <a:pt x="587319" y="336355"/>
                      <a:pt x="582533" y="335398"/>
                    </a:cubicBezTo>
                    <a:cubicBezTo>
                      <a:pt x="581945" y="333044"/>
                      <a:pt x="582114" y="330356"/>
                      <a:pt x="580768" y="328337"/>
                    </a:cubicBezTo>
                    <a:cubicBezTo>
                      <a:pt x="576633" y="322134"/>
                      <a:pt x="560636" y="323323"/>
                      <a:pt x="557820" y="323041"/>
                    </a:cubicBezTo>
                    <a:cubicBezTo>
                      <a:pt x="552412" y="301411"/>
                      <a:pt x="559085" y="309657"/>
                      <a:pt x="531341" y="305389"/>
                    </a:cubicBezTo>
                    <a:cubicBezTo>
                      <a:pt x="530753" y="303624"/>
                      <a:pt x="530087" y="301882"/>
                      <a:pt x="529576" y="300093"/>
                    </a:cubicBezTo>
                    <a:cubicBezTo>
                      <a:pt x="528909" y="297760"/>
                      <a:pt x="529363" y="294896"/>
                      <a:pt x="527810" y="293032"/>
                    </a:cubicBezTo>
                    <a:cubicBezTo>
                      <a:pt x="524499" y="289059"/>
                      <a:pt x="513891" y="288358"/>
                      <a:pt x="510158" y="287736"/>
                    </a:cubicBezTo>
                    <a:cubicBezTo>
                      <a:pt x="509570" y="285971"/>
                      <a:pt x="508393" y="284301"/>
                      <a:pt x="508393" y="282440"/>
                    </a:cubicBezTo>
                    <a:cubicBezTo>
                      <a:pt x="508393" y="276555"/>
                      <a:pt x="514664" y="276112"/>
                      <a:pt x="506627" y="270084"/>
                    </a:cubicBezTo>
                    <a:cubicBezTo>
                      <a:pt x="503650" y="267851"/>
                      <a:pt x="499566" y="267730"/>
                      <a:pt x="496036" y="266553"/>
                    </a:cubicBezTo>
                    <a:lnTo>
                      <a:pt x="490740" y="264788"/>
                    </a:lnTo>
                    <a:cubicBezTo>
                      <a:pt x="490283" y="263874"/>
                      <a:pt x="485427" y="253430"/>
                      <a:pt x="483679" y="252431"/>
                    </a:cubicBezTo>
                    <a:cubicBezTo>
                      <a:pt x="481074" y="250942"/>
                      <a:pt x="477795" y="251254"/>
                      <a:pt x="474853" y="250666"/>
                    </a:cubicBezTo>
                    <a:cubicBezTo>
                      <a:pt x="473676" y="248901"/>
                      <a:pt x="472822" y="246870"/>
                      <a:pt x="471322" y="245370"/>
                    </a:cubicBezTo>
                    <a:cubicBezTo>
                      <a:pt x="467901" y="241949"/>
                      <a:pt x="465037" y="241510"/>
                      <a:pt x="460731" y="240074"/>
                    </a:cubicBezTo>
                    <a:cubicBezTo>
                      <a:pt x="459696" y="233864"/>
                      <a:pt x="459712" y="227554"/>
                      <a:pt x="455435" y="222422"/>
                    </a:cubicBezTo>
                    <a:cubicBezTo>
                      <a:pt x="454077" y="220792"/>
                      <a:pt x="452037" y="219840"/>
                      <a:pt x="450139" y="218891"/>
                    </a:cubicBezTo>
                    <a:cubicBezTo>
                      <a:pt x="448475" y="218059"/>
                      <a:pt x="446609" y="217714"/>
                      <a:pt x="444844" y="217126"/>
                    </a:cubicBezTo>
                    <a:cubicBezTo>
                      <a:pt x="444255" y="215361"/>
                      <a:pt x="443529" y="213635"/>
                      <a:pt x="443078" y="211830"/>
                    </a:cubicBezTo>
                    <a:cubicBezTo>
                      <a:pt x="442350" y="208919"/>
                      <a:pt x="442802" y="205609"/>
                      <a:pt x="441313" y="203004"/>
                    </a:cubicBezTo>
                    <a:cubicBezTo>
                      <a:pt x="438968" y="198900"/>
                      <a:pt x="430394" y="198349"/>
                      <a:pt x="427191" y="197708"/>
                    </a:cubicBezTo>
                    <a:cubicBezTo>
                      <a:pt x="422429" y="194534"/>
                      <a:pt x="422081" y="193632"/>
                      <a:pt x="416599" y="192413"/>
                    </a:cubicBezTo>
                    <a:cubicBezTo>
                      <a:pt x="413105" y="191636"/>
                      <a:pt x="408337" y="193365"/>
                      <a:pt x="406008" y="190647"/>
                    </a:cubicBezTo>
                    <a:cubicBezTo>
                      <a:pt x="403711" y="187966"/>
                      <a:pt x="406008" y="183586"/>
                      <a:pt x="406008" y="180056"/>
                    </a:cubicBezTo>
                    <a:lnTo>
                      <a:pt x="393651" y="178291"/>
                    </a:lnTo>
                    <a:cubicBezTo>
                      <a:pt x="390709" y="174172"/>
                      <a:pt x="388188" y="169717"/>
                      <a:pt x="384825" y="165934"/>
                    </a:cubicBezTo>
                    <a:cubicBezTo>
                      <a:pt x="383415" y="164348"/>
                      <a:pt x="381468" y="163265"/>
                      <a:pt x="379529" y="162403"/>
                    </a:cubicBezTo>
                    <a:cubicBezTo>
                      <a:pt x="368040" y="157297"/>
                      <a:pt x="363443" y="158374"/>
                      <a:pt x="349520" y="157108"/>
                    </a:cubicBezTo>
                    <a:cubicBezTo>
                      <a:pt x="332229" y="153648"/>
                      <a:pt x="347616" y="159384"/>
                      <a:pt x="337163" y="144751"/>
                    </a:cubicBezTo>
                    <a:cubicBezTo>
                      <a:pt x="336081" y="143237"/>
                      <a:pt x="333656" y="143497"/>
                      <a:pt x="331867" y="142986"/>
                    </a:cubicBezTo>
                    <a:cubicBezTo>
                      <a:pt x="329534" y="142319"/>
                      <a:pt x="327160" y="141809"/>
                      <a:pt x="324806" y="141220"/>
                    </a:cubicBezTo>
                    <a:cubicBezTo>
                      <a:pt x="313847" y="133914"/>
                      <a:pt x="322408" y="138405"/>
                      <a:pt x="300093" y="135925"/>
                    </a:cubicBezTo>
                    <a:cubicBezTo>
                      <a:pt x="295958" y="135465"/>
                      <a:pt x="291855" y="134748"/>
                      <a:pt x="287736" y="134159"/>
                    </a:cubicBezTo>
                    <a:cubicBezTo>
                      <a:pt x="287148" y="132394"/>
                      <a:pt x="287003" y="130412"/>
                      <a:pt x="285971" y="128864"/>
                    </a:cubicBezTo>
                    <a:cubicBezTo>
                      <a:pt x="284586" y="126787"/>
                      <a:pt x="282646" y="125101"/>
                      <a:pt x="280675" y="123568"/>
                    </a:cubicBezTo>
                    <a:cubicBezTo>
                      <a:pt x="271570" y="116486"/>
                      <a:pt x="272779" y="117405"/>
                      <a:pt x="264788" y="114742"/>
                    </a:cubicBezTo>
                    <a:cubicBezTo>
                      <a:pt x="263611" y="112977"/>
                      <a:pt x="262206" y="111344"/>
                      <a:pt x="261257" y="109446"/>
                    </a:cubicBezTo>
                    <a:cubicBezTo>
                      <a:pt x="260425" y="107782"/>
                      <a:pt x="261006" y="105232"/>
                      <a:pt x="259492" y="104150"/>
                    </a:cubicBezTo>
                    <a:cubicBezTo>
                      <a:pt x="256464" y="101987"/>
                      <a:pt x="252511" y="101523"/>
                      <a:pt x="248901" y="100620"/>
                    </a:cubicBezTo>
                    <a:cubicBezTo>
                      <a:pt x="238929" y="98126"/>
                      <a:pt x="244219" y="99330"/>
                      <a:pt x="233013" y="97089"/>
                    </a:cubicBezTo>
                    <a:cubicBezTo>
                      <a:pt x="230659" y="95912"/>
                      <a:pt x="228371" y="94596"/>
                      <a:pt x="225952" y="93559"/>
                    </a:cubicBezTo>
                    <a:cubicBezTo>
                      <a:pt x="224242" y="92826"/>
                      <a:pt x="221973" y="93109"/>
                      <a:pt x="220657" y="91793"/>
                    </a:cubicBezTo>
                    <a:cubicBezTo>
                      <a:pt x="219341" y="90477"/>
                      <a:pt x="219480" y="88263"/>
                      <a:pt x="218891" y="86498"/>
                    </a:cubicBezTo>
                    <a:cubicBezTo>
                      <a:pt x="218303" y="82379"/>
                      <a:pt x="218987" y="77863"/>
                      <a:pt x="217126" y="74141"/>
                    </a:cubicBezTo>
                    <a:cubicBezTo>
                      <a:pt x="216294" y="72477"/>
                      <a:pt x="213661" y="72709"/>
                      <a:pt x="211830" y="72376"/>
                    </a:cubicBezTo>
                    <a:cubicBezTo>
                      <a:pt x="207163" y="71527"/>
                      <a:pt x="202415" y="71199"/>
                      <a:pt x="197708" y="70610"/>
                    </a:cubicBezTo>
                    <a:cubicBezTo>
                      <a:pt x="197120" y="67668"/>
                      <a:pt x="196671" y="64695"/>
                      <a:pt x="195943" y="61784"/>
                    </a:cubicBezTo>
                    <a:cubicBezTo>
                      <a:pt x="192401" y="47614"/>
                      <a:pt x="189924" y="56222"/>
                      <a:pt x="165934" y="54723"/>
                    </a:cubicBezTo>
                    <a:cubicBezTo>
                      <a:pt x="165346" y="52958"/>
                      <a:pt x="165331" y="50880"/>
                      <a:pt x="164169" y="49427"/>
                    </a:cubicBezTo>
                    <a:cubicBezTo>
                      <a:pt x="160026" y="44249"/>
                      <a:pt x="151922" y="44904"/>
                      <a:pt x="146516" y="44132"/>
                    </a:cubicBezTo>
                    <a:cubicBezTo>
                      <a:pt x="147104" y="42367"/>
                      <a:pt x="160343" y="25891"/>
                      <a:pt x="148281" y="38836"/>
                    </a:cubicBezTo>
                    <a:lnTo>
                      <a:pt x="121803" y="37071"/>
                    </a:lnTo>
                    <a:lnTo>
                      <a:pt x="121803" y="37071"/>
                    </a:lnTo>
                    <a:lnTo>
                      <a:pt x="120037" y="24714"/>
                    </a:lnTo>
                    <a:lnTo>
                      <a:pt x="102385" y="24714"/>
                    </a:lnTo>
                    <a:lnTo>
                      <a:pt x="102385" y="24714"/>
                    </a:lnTo>
                    <a:lnTo>
                      <a:pt x="100620" y="21183"/>
                    </a:lnTo>
                    <a:lnTo>
                      <a:pt x="84732" y="21183"/>
                    </a:lnTo>
                    <a:lnTo>
                      <a:pt x="84732" y="21183"/>
                    </a:lnTo>
                    <a:lnTo>
                      <a:pt x="84732" y="12357"/>
                    </a:lnTo>
                    <a:lnTo>
                      <a:pt x="22949" y="12357"/>
                    </a:lnTo>
                    <a:lnTo>
                      <a:pt x="22949" y="0"/>
                    </a:lnTo>
                    <a:lnTo>
                      <a:pt x="0" y="3531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7385810" y="2827932"/>
                <a:ext cx="1594022" cy="142985"/>
              </a:xfrm>
              <a:custGeom>
                <a:avLst/>
                <a:gdLst>
                  <a:gd name="connsiteX0" fmla="*/ 1594022 w 1594022"/>
                  <a:gd name="connsiteY0" fmla="*/ 142985 h 142985"/>
                  <a:gd name="connsiteX1" fmla="*/ 672561 w 1594022"/>
                  <a:gd name="connsiteY1" fmla="*/ 142985 h 142985"/>
                  <a:gd name="connsiteX2" fmla="*/ 672561 w 1594022"/>
                  <a:gd name="connsiteY2" fmla="*/ 111211 h 142985"/>
                  <a:gd name="connsiteX3" fmla="*/ 383059 w 1594022"/>
                  <a:gd name="connsiteY3" fmla="*/ 111211 h 142985"/>
                  <a:gd name="connsiteX4" fmla="*/ 383059 w 1594022"/>
                  <a:gd name="connsiteY4" fmla="*/ 86497 h 142985"/>
                  <a:gd name="connsiteX5" fmla="*/ 112976 w 1594022"/>
                  <a:gd name="connsiteY5" fmla="*/ 86497 h 142985"/>
                  <a:gd name="connsiteX6" fmla="*/ 109446 w 1594022"/>
                  <a:gd name="connsiteY6" fmla="*/ 68845 h 142985"/>
                  <a:gd name="connsiteX7" fmla="*/ 109446 w 1594022"/>
                  <a:gd name="connsiteY7" fmla="*/ 45897 h 142985"/>
                  <a:gd name="connsiteX8" fmla="*/ 90028 w 1594022"/>
                  <a:gd name="connsiteY8" fmla="*/ 45897 h 142985"/>
                  <a:gd name="connsiteX9" fmla="*/ 90028 w 1594022"/>
                  <a:gd name="connsiteY9" fmla="*/ 31775 h 142985"/>
                  <a:gd name="connsiteX10" fmla="*/ 49427 w 1594022"/>
                  <a:gd name="connsiteY10" fmla="*/ 31775 h 142985"/>
                  <a:gd name="connsiteX11" fmla="*/ 49427 w 1594022"/>
                  <a:gd name="connsiteY11" fmla="*/ 15887 h 142985"/>
                  <a:gd name="connsiteX12" fmla="*/ 0 w 1594022"/>
                  <a:gd name="connsiteY12" fmla="*/ 15887 h 142985"/>
                  <a:gd name="connsiteX13" fmla="*/ 0 w 1594022"/>
                  <a:gd name="connsiteY13" fmla="*/ 0 h 14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94022" h="142985">
                    <a:moveTo>
                      <a:pt x="1594022" y="142985"/>
                    </a:moveTo>
                    <a:lnTo>
                      <a:pt x="672561" y="142985"/>
                    </a:lnTo>
                    <a:lnTo>
                      <a:pt x="672561" y="111211"/>
                    </a:lnTo>
                    <a:lnTo>
                      <a:pt x="383059" y="111211"/>
                    </a:lnTo>
                    <a:lnTo>
                      <a:pt x="383059" y="86497"/>
                    </a:lnTo>
                    <a:lnTo>
                      <a:pt x="112976" y="86497"/>
                    </a:lnTo>
                    <a:cubicBezTo>
                      <a:pt x="111119" y="69783"/>
                      <a:pt x="114979" y="74378"/>
                      <a:pt x="109446" y="68845"/>
                    </a:cubicBezTo>
                    <a:lnTo>
                      <a:pt x="109446" y="45897"/>
                    </a:lnTo>
                    <a:lnTo>
                      <a:pt x="90028" y="45897"/>
                    </a:lnTo>
                    <a:lnTo>
                      <a:pt x="90028" y="31775"/>
                    </a:lnTo>
                    <a:lnTo>
                      <a:pt x="49427" y="31775"/>
                    </a:lnTo>
                    <a:lnTo>
                      <a:pt x="49427" y="15887"/>
                    </a:lnTo>
                    <a:lnTo>
                      <a:pt x="0" y="15887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053013" y="1482725"/>
              <a:ext cx="3919537" cy="1733550"/>
              <a:chOff x="5053013" y="1482725"/>
              <a:chExt cx="3919537" cy="1733550"/>
            </a:xfrm>
          </p:grpSpPr>
          <p:sp>
            <p:nvSpPr>
              <p:cNvPr id="32" name="Freeform 31"/>
              <p:cNvSpPr/>
              <p:nvPr/>
            </p:nvSpPr>
            <p:spPr>
              <a:xfrm>
                <a:off x="5053013" y="1482725"/>
                <a:ext cx="1897062" cy="1249363"/>
              </a:xfrm>
              <a:custGeom>
                <a:avLst/>
                <a:gdLst>
                  <a:gd name="connsiteX0" fmla="*/ 0 w 1897062"/>
                  <a:gd name="connsiteY0" fmla="*/ 0 h 1249363"/>
                  <a:gd name="connsiteX1" fmla="*/ 63500 w 1897062"/>
                  <a:gd name="connsiteY1" fmla="*/ 0 h 1249363"/>
                  <a:gd name="connsiteX2" fmla="*/ 63500 w 1897062"/>
                  <a:gd name="connsiteY2" fmla="*/ 19050 h 1249363"/>
                  <a:gd name="connsiteX3" fmla="*/ 96837 w 1897062"/>
                  <a:gd name="connsiteY3" fmla="*/ 19050 h 1249363"/>
                  <a:gd name="connsiteX4" fmla="*/ 96837 w 1897062"/>
                  <a:gd name="connsiteY4" fmla="*/ 28575 h 1249363"/>
                  <a:gd name="connsiteX5" fmla="*/ 127000 w 1897062"/>
                  <a:gd name="connsiteY5" fmla="*/ 28575 h 1249363"/>
                  <a:gd name="connsiteX6" fmla="*/ 127000 w 1897062"/>
                  <a:gd name="connsiteY6" fmla="*/ 39688 h 1249363"/>
                  <a:gd name="connsiteX7" fmla="*/ 144462 w 1897062"/>
                  <a:gd name="connsiteY7" fmla="*/ 39688 h 1249363"/>
                  <a:gd name="connsiteX8" fmla="*/ 144462 w 1897062"/>
                  <a:gd name="connsiteY8" fmla="*/ 52388 h 1249363"/>
                  <a:gd name="connsiteX9" fmla="*/ 171450 w 1897062"/>
                  <a:gd name="connsiteY9" fmla="*/ 52388 h 1249363"/>
                  <a:gd name="connsiteX10" fmla="*/ 176212 w 1897062"/>
                  <a:gd name="connsiteY10" fmla="*/ 57150 h 1249363"/>
                  <a:gd name="connsiteX11" fmla="*/ 193675 w 1897062"/>
                  <a:gd name="connsiteY11" fmla="*/ 57150 h 1249363"/>
                  <a:gd name="connsiteX12" fmla="*/ 193675 w 1897062"/>
                  <a:gd name="connsiteY12" fmla="*/ 88900 h 1249363"/>
                  <a:gd name="connsiteX13" fmla="*/ 249237 w 1897062"/>
                  <a:gd name="connsiteY13" fmla="*/ 88900 h 1249363"/>
                  <a:gd name="connsiteX14" fmla="*/ 249237 w 1897062"/>
                  <a:gd name="connsiteY14" fmla="*/ 103188 h 1249363"/>
                  <a:gd name="connsiteX15" fmla="*/ 269875 w 1897062"/>
                  <a:gd name="connsiteY15" fmla="*/ 103188 h 1249363"/>
                  <a:gd name="connsiteX16" fmla="*/ 269875 w 1897062"/>
                  <a:gd name="connsiteY16" fmla="*/ 123825 h 1249363"/>
                  <a:gd name="connsiteX17" fmla="*/ 285750 w 1897062"/>
                  <a:gd name="connsiteY17" fmla="*/ 123825 h 1249363"/>
                  <a:gd name="connsiteX18" fmla="*/ 285750 w 1897062"/>
                  <a:gd name="connsiteY18" fmla="*/ 155575 h 1249363"/>
                  <a:gd name="connsiteX19" fmla="*/ 298450 w 1897062"/>
                  <a:gd name="connsiteY19" fmla="*/ 155575 h 1249363"/>
                  <a:gd name="connsiteX20" fmla="*/ 298450 w 1897062"/>
                  <a:gd name="connsiteY20" fmla="*/ 166688 h 1249363"/>
                  <a:gd name="connsiteX21" fmla="*/ 325437 w 1897062"/>
                  <a:gd name="connsiteY21" fmla="*/ 166688 h 1249363"/>
                  <a:gd name="connsiteX22" fmla="*/ 325437 w 1897062"/>
                  <a:gd name="connsiteY22" fmla="*/ 192088 h 1249363"/>
                  <a:gd name="connsiteX23" fmla="*/ 360362 w 1897062"/>
                  <a:gd name="connsiteY23" fmla="*/ 192088 h 1249363"/>
                  <a:gd name="connsiteX24" fmla="*/ 360362 w 1897062"/>
                  <a:gd name="connsiteY24" fmla="*/ 215900 h 1249363"/>
                  <a:gd name="connsiteX25" fmla="*/ 396875 w 1897062"/>
                  <a:gd name="connsiteY25" fmla="*/ 215900 h 1249363"/>
                  <a:gd name="connsiteX26" fmla="*/ 396875 w 1897062"/>
                  <a:gd name="connsiteY26" fmla="*/ 227013 h 1249363"/>
                  <a:gd name="connsiteX27" fmla="*/ 411162 w 1897062"/>
                  <a:gd name="connsiteY27" fmla="*/ 227013 h 1249363"/>
                  <a:gd name="connsiteX28" fmla="*/ 411162 w 1897062"/>
                  <a:gd name="connsiteY28" fmla="*/ 233363 h 1249363"/>
                  <a:gd name="connsiteX29" fmla="*/ 436562 w 1897062"/>
                  <a:gd name="connsiteY29" fmla="*/ 233363 h 1249363"/>
                  <a:gd name="connsiteX30" fmla="*/ 436562 w 1897062"/>
                  <a:gd name="connsiteY30" fmla="*/ 292100 h 1249363"/>
                  <a:gd name="connsiteX31" fmla="*/ 482600 w 1897062"/>
                  <a:gd name="connsiteY31" fmla="*/ 292100 h 1249363"/>
                  <a:gd name="connsiteX32" fmla="*/ 482600 w 1897062"/>
                  <a:gd name="connsiteY32" fmla="*/ 306388 h 1249363"/>
                  <a:gd name="connsiteX33" fmla="*/ 506412 w 1897062"/>
                  <a:gd name="connsiteY33" fmla="*/ 306388 h 1249363"/>
                  <a:gd name="connsiteX34" fmla="*/ 506412 w 1897062"/>
                  <a:gd name="connsiteY34" fmla="*/ 336550 h 1249363"/>
                  <a:gd name="connsiteX35" fmla="*/ 520700 w 1897062"/>
                  <a:gd name="connsiteY35" fmla="*/ 336550 h 1249363"/>
                  <a:gd name="connsiteX36" fmla="*/ 520700 w 1897062"/>
                  <a:gd name="connsiteY36" fmla="*/ 361950 h 1249363"/>
                  <a:gd name="connsiteX37" fmla="*/ 547687 w 1897062"/>
                  <a:gd name="connsiteY37" fmla="*/ 361950 h 1249363"/>
                  <a:gd name="connsiteX38" fmla="*/ 547687 w 1897062"/>
                  <a:gd name="connsiteY38" fmla="*/ 396875 h 1249363"/>
                  <a:gd name="connsiteX39" fmla="*/ 555625 w 1897062"/>
                  <a:gd name="connsiteY39" fmla="*/ 396875 h 1249363"/>
                  <a:gd name="connsiteX40" fmla="*/ 555625 w 1897062"/>
                  <a:gd name="connsiteY40" fmla="*/ 407988 h 1249363"/>
                  <a:gd name="connsiteX41" fmla="*/ 595312 w 1897062"/>
                  <a:gd name="connsiteY41" fmla="*/ 407988 h 1249363"/>
                  <a:gd name="connsiteX42" fmla="*/ 595312 w 1897062"/>
                  <a:gd name="connsiteY42" fmla="*/ 434975 h 1249363"/>
                  <a:gd name="connsiteX43" fmla="*/ 628650 w 1897062"/>
                  <a:gd name="connsiteY43" fmla="*/ 434975 h 1249363"/>
                  <a:gd name="connsiteX44" fmla="*/ 628650 w 1897062"/>
                  <a:gd name="connsiteY44" fmla="*/ 450850 h 1249363"/>
                  <a:gd name="connsiteX45" fmla="*/ 654050 w 1897062"/>
                  <a:gd name="connsiteY45" fmla="*/ 450850 h 1249363"/>
                  <a:gd name="connsiteX46" fmla="*/ 654050 w 1897062"/>
                  <a:gd name="connsiteY46" fmla="*/ 473075 h 1249363"/>
                  <a:gd name="connsiteX47" fmla="*/ 681037 w 1897062"/>
                  <a:gd name="connsiteY47" fmla="*/ 473075 h 1249363"/>
                  <a:gd name="connsiteX48" fmla="*/ 681037 w 1897062"/>
                  <a:gd name="connsiteY48" fmla="*/ 498475 h 1249363"/>
                  <a:gd name="connsiteX49" fmla="*/ 698500 w 1897062"/>
                  <a:gd name="connsiteY49" fmla="*/ 498475 h 1249363"/>
                  <a:gd name="connsiteX50" fmla="*/ 698500 w 1897062"/>
                  <a:gd name="connsiteY50" fmla="*/ 522288 h 1249363"/>
                  <a:gd name="connsiteX51" fmla="*/ 720725 w 1897062"/>
                  <a:gd name="connsiteY51" fmla="*/ 522288 h 1249363"/>
                  <a:gd name="connsiteX52" fmla="*/ 720725 w 1897062"/>
                  <a:gd name="connsiteY52" fmla="*/ 560388 h 1249363"/>
                  <a:gd name="connsiteX53" fmla="*/ 752475 w 1897062"/>
                  <a:gd name="connsiteY53" fmla="*/ 560388 h 1249363"/>
                  <a:gd name="connsiteX54" fmla="*/ 752475 w 1897062"/>
                  <a:gd name="connsiteY54" fmla="*/ 560388 h 1249363"/>
                  <a:gd name="connsiteX55" fmla="*/ 752475 w 1897062"/>
                  <a:gd name="connsiteY55" fmla="*/ 571500 h 1249363"/>
                  <a:gd name="connsiteX56" fmla="*/ 769937 w 1897062"/>
                  <a:gd name="connsiteY56" fmla="*/ 571500 h 1249363"/>
                  <a:gd name="connsiteX57" fmla="*/ 769937 w 1897062"/>
                  <a:gd name="connsiteY57" fmla="*/ 585788 h 1249363"/>
                  <a:gd name="connsiteX58" fmla="*/ 782637 w 1897062"/>
                  <a:gd name="connsiteY58" fmla="*/ 585788 h 1249363"/>
                  <a:gd name="connsiteX59" fmla="*/ 782637 w 1897062"/>
                  <a:gd name="connsiteY59" fmla="*/ 614363 h 1249363"/>
                  <a:gd name="connsiteX60" fmla="*/ 798512 w 1897062"/>
                  <a:gd name="connsiteY60" fmla="*/ 614363 h 1249363"/>
                  <a:gd name="connsiteX61" fmla="*/ 798512 w 1897062"/>
                  <a:gd name="connsiteY61" fmla="*/ 628650 h 1249363"/>
                  <a:gd name="connsiteX62" fmla="*/ 823912 w 1897062"/>
                  <a:gd name="connsiteY62" fmla="*/ 628650 h 1249363"/>
                  <a:gd name="connsiteX63" fmla="*/ 823912 w 1897062"/>
                  <a:gd name="connsiteY63" fmla="*/ 641350 h 1249363"/>
                  <a:gd name="connsiteX64" fmla="*/ 842962 w 1897062"/>
                  <a:gd name="connsiteY64" fmla="*/ 641350 h 1249363"/>
                  <a:gd name="connsiteX65" fmla="*/ 842962 w 1897062"/>
                  <a:gd name="connsiteY65" fmla="*/ 658813 h 1249363"/>
                  <a:gd name="connsiteX66" fmla="*/ 855662 w 1897062"/>
                  <a:gd name="connsiteY66" fmla="*/ 658813 h 1249363"/>
                  <a:gd name="connsiteX67" fmla="*/ 855662 w 1897062"/>
                  <a:gd name="connsiteY67" fmla="*/ 681038 h 1249363"/>
                  <a:gd name="connsiteX68" fmla="*/ 855662 w 1897062"/>
                  <a:gd name="connsiteY68" fmla="*/ 681038 h 1249363"/>
                  <a:gd name="connsiteX69" fmla="*/ 863600 w 1897062"/>
                  <a:gd name="connsiteY69" fmla="*/ 681038 h 1249363"/>
                  <a:gd name="connsiteX70" fmla="*/ 863600 w 1897062"/>
                  <a:gd name="connsiteY70" fmla="*/ 701675 h 1249363"/>
                  <a:gd name="connsiteX71" fmla="*/ 900112 w 1897062"/>
                  <a:gd name="connsiteY71" fmla="*/ 701675 h 1249363"/>
                  <a:gd name="connsiteX72" fmla="*/ 900112 w 1897062"/>
                  <a:gd name="connsiteY72" fmla="*/ 714375 h 1249363"/>
                  <a:gd name="connsiteX73" fmla="*/ 931862 w 1897062"/>
                  <a:gd name="connsiteY73" fmla="*/ 714375 h 1249363"/>
                  <a:gd name="connsiteX74" fmla="*/ 931862 w 1897062"/>
                  <a:gd name="connsiteY74" fmla="*/ 714375 h 1249363"/>
                  <a:gd name="connsiteX75" fmla="*/ 931862 w 1897062"/>
                  <a:gd name="connsiteY75" fmla="*/ 723900 h 1249363"/>
                  <a:gd name="connsiteX76" fmla="*/ 971550 w 1897062"/>
                  <a:gd name="connsiteY76" fmla="*/ 723900 h 1249363"/>
                  <a:gd name="connsiteX77" fmla="*/ 971550 w 1897062"/>
                  <a:gd name="connsiteY77" fmla="*/ 738188 h 1249363"/>
                  <a:gd name="connsiteX78" fmla="*/ 982662 w 1897062"/>
                  <a:gd name="connsiteY78" fmla="*/ 738188 h 1249363"/>
                  <a:gd name="connsiteX79" fmla="*/ 982662 w 1897062"/>
                  <a:gd name="connsiteY79" fmla="*/ 752475 h 1249363"/>
                  <a:gd name="connsiteX80" fmla="*/ 1011237 w 1897062"/>
                  <a:gd name="connsiteY80" fmla="*/ 752475 h 1249363"/>
                  <a:gd name="connsiteX81" fmla="*/ 1011237 w 1897062"/>
                  <a:gd name="connsiteY81" fmla="*/ 781050 h 1249363"/>
                  <a:gd name="connsiteX82" fmla="*/ 1020762 w 1897062"/>
                  <a:gd name="connsiteY82" fmla="*/ 781050 h 1249363"/>
                  <a:gd name="connsiteX83" fmla="*/ 1020762 w 1897062"/>
                  <a:gd name="connsiteY83" fmla="*/ 795338 h 1249363"/>
                  <a:gd name="connsiteX84" fmla="*/ 1035050 w 1897062"/>
                  <a:gd name="connsiteY84" fmla="*/ 795338 h 1249363"/>
                  <a:gd name="connsiteX85" fmla="*/ 1035050 w 1897062"/>
                  <a:gd name="connsiteY85" fmla="*/ 836613 h 1249363"/>
                  <a:gd name="connsiteX86" fmla="*/ 1052512 w 1897062"/>
                  <a:gd name="connsiteY86" fmla="*/ 836613 h 1249363"/>
                  <a:gd name="connsiteX87" fmla="*/ 1052512 w 1897062"/>
                  <a:gd name="connsiteY87" fmla="*/ 850900 h 1249363"/>
                  <a:gd name="connsiteX88" fmla="*/ 1120775 w 1897062"/>
                  <a:gd name="connsiteY88" fmla="*/ 850900 h 1249363"/>
                  <a:gd name="connsiteX89" fmla="*/ 1120775 w 1897062"/>
                  <a:gd name="connsiteY89" fmla="*/ 860425 h 1249363"/>
                  <a:gd name="connsiteX90" fmla="*/ 1152525 w 1897062"/>
                  <a:gd name="connsiteY90" fmla="*/ 860425 h 1249363"/>
                  <a:gd name="connsiteX91" fmla="*/ 1152525 w 1897062"/>
                  <a:gd name="connsiteY91" fmla="*/ 868363 h 1249363"/>
                  <a:gd name="connsiteX92" fmla="*/ 1169987 w 1897062"/>
                  <a:gd name="connsiteY92" fmla="*/ 868363 h 1249363"/>
                  <a:gd name="connsiteX93" fmla="*/ 1169987 w 1897062"/>
                  <a:gd name="connsiteY93" fmla="*/ 892175 h 1249363"/>
                  <a:gd name="connsiteX94" fmla="*/ 1187450 w 1897062"/>
                  <a:gd name="connsiteY94" fmla="*/ 892175 h 1249363"/>
                  <a:gd name="connsiteX95" fmla="*/ 1187450 w 1897062"/>
                  <a:gd name="connsiteY95" fmla="*/ 909638 h 1249363"/>
                  <a:gd name="connsiteX96" fmla="*/ 1206500 w 1897062"/>
                  <a:gd name="connsiteY96" fmla="*/ 909638 h 1249363"/>
                  <a:gd name="connsiteX97" fmla="*/ 1216025 w 1897062"/>
                  <a:gd name="connsiteY97" fmla="*/ 909638 h 1249363"/>
                  <a:gd name="connsiteX98" fmla="*/ 1216025 w 1897062"/>
                  <a:gd name="connsiteY98" fmla="*/ 909638 h 1249363"/>
                  <a:gd name="connsiteX99" fmla="*/ 1216025 w 1897062"/>
                  <a:gd name="connsiteY99" fmla="*/ 919163 h 1249363"/>
                  <a:gd name="connsiteX100" fmla="*/ 1239837 w 1897062"/>
                  <a:gd name="connsiteY100" fmla="*/ 919163 h 1249363"/>
                  <a:gd name="connsiteX101" fmla="*/ 1239837 w 1897062"/>
                  <a:gd name="connsiteY101" fmla="*/ 928688 h 1249363"/>
                  <a:gd name="connsiteX102" fmla="*/ 1258887 w 1897062"/>
                  <a:gd name="connsiteY102" fmla="*/ 928688 h 1249363"/>
                  <a:gd name="connsiteX103" fmla="*/ 1258887 w 1897062"/>
                  <a:gd name="connsiteY103" fmla="*/ 930275 h 1249363"/>
                  <a:gd name="connsiteX104" fmla="*/ 1285875 w 1897062"/>
                  <a:gd name="connsiteY104" fmla="*/ 930275 h 1249363"/>
                  <a:gd name="connsiteX105" fmla="*/ 1285875 w 1897062"/>
                  <a:gd name="connsiteY105" fmla="*/ 971550 h 1249363"/>
                  <a:gd name="connsiteX106" fmla="*/ 1300162 w 1897062"/>
                  <a:gd name="connsiteY106" fmla="*/ 971550 h 1249363"/>
                  <a:gd name="connsiteX107" fmla="*/ 1300162 w 1897062"/>
                  <a:gd name="connsiteY107" fmla="*/ 981075 h 1249363"/>
                  <a:gd name="connsiteX108" fmla="*/ 1346200 w 1897062"/>
                  <a:gd name="connsiteY108" fmla="*/ 981075 h 1249363"/>
                  <a:gd name="connsiteX109" fmla="*/ 1346200 w 1897062"/>
                  <a:gd name="connsiteY109" fmla="*/ 992188 h 1249363"/>
                  <a:gd name="connsiteX110" fmla="*/ 1379537 w 1897062"/>
                  <a:gd name="connsiteY110" fmla="*/ 992188 h 1249363"/>
                  <a:gd name="connsiteX111" fmla="*/ 1379537 w 1897062"/>
                  <a:gd name="connsiteY111" fmla="*/ 1004888 h 1249363"/>
                  <a:gd name="connsiteX112" fmla="*/ 1404937 w 1897062"/>
                  <a:gd name="connsiteY112" fmla="*/ 1004888 h 1249363"/>
                  <a:gd name="connsiteX113" fmla="*/ 1404937 w 1897062"/>
                  <a:gd name="connsiteY113" fmla="*/ 1004888 h 1249363"/>
                  <a:gd name="connsiteX114" fmla="*/ 1404937 w 1897062"/>
                  <a:gd name="connsiteY114" fmla="*/ 1020763 h 1249363"/>
                  <a:gd name="connsiteX115" fmla="*/ 1435100 w 1897062"/>
                  <a:gd name="connsiteY115" fmla="*/ 1020763 h 1249363"/>
                  <a:gd name="connsiteX116" fmla="*/ 1435100 w 1897062"/>
                  <a:gd name="connsiteY116" fmla="*/ 1030288 h 1249363"/>
                  <a:gd name="connsiteX117" fmla="*/ 1435100 w 1897062"/>
                  <a:gd name="connsiteY117" fmla="*/ 1039813 h 1249363"/>
                  <a:gd name="connsiteX118" fmla="*/ 1446212 w 1897062"/>
                  <a:gd name="connsiteY118" fmla="*/ 1039813 h 1249363"/>
                  <a:gd name="connsiteX119" fmla="*/ 1446212 w 1897062"/>
                  <a:gd name="connsiteY119" fmla="*/ 1052513 h 1249363"/>
                  <a:gd name="connsiteX120" fmla="*/ 1479550 w 1897062"/>
                  <a:gd name="connsiteY120" fmla="*/ 1052513 h 1249363"/>
                  <a:gd name="connsiteX121" fmla="*/ 1479550 w 1897062"/>
                  <a:gd name="connsiteY121" fmla="*/ 1098550 h 1249363"/>
                  <a:gd name="connsiteX122" fmla="*/ 1498600 w 1897062"/>
                  <a:gd name="connsiteY122" fmla="*/ 1098550 h 1249363"/>
                  <a:gd name="connsiteX123" fmla="*/ 1498600 w 1897062"/>
                  <a:gd name="connsiteY123" fmla="*/ 1116013 h 1249363"/>
                  <a:gd name="connsiteX124" fmla="*/ 1554162 w 1897062"/>
                  <a:gd name="connsiteY124" fmla="*/ 1116013 h 1249363"/>
                  <a:gd name="connsiteX125" fmla="*/ 1554162 w 1897062"/>
                  <a:gd name="connsiteY125" fmla="*/ 1138238 h 1249363"/>
                  <a:gd name="connsiteX126" fmla="*/ 1604962 w 1897062"/>
                  <a:gd name="connsiteY126" fmla="*/ 1138238 h 1249363"/>
                  <a:gd name="connsiteX127" fmla="*/ 1604962 w 1897062"/>
                  <a:gd name="connsiteY127" fmla="*/ 1155700 h 1249363"/>
                  <a:gd name="connsiteX128" fmla="*/ 1689100 w 1897062"/>
                  <a:gd name="connsiteY128" fmla="*/ 1155700 h 1249363"/>
                  <a:gd name="connsiteX129" fmla="*/ 1689100 w 1897062"/>
                  <a:gd name="connsiteY129" fmla="*/ 1173163 h 1249363"/>
                  <a:gd name="connsiteX130" fmla="*/ 1722437 w 1897062"/>
                  <a:gd name="connsiteY130" fmla="*/ 1173163 h 1249363"/>
                  <a:gd name="connsiteX131" fmla="*/ 1725612 w 1897062"/>
                  <a:gd name="connsiteY131" fmla="*/ 1176338 h 1249363"/>
                  <a:gd name="connsiteX132" fmla="*/ 1744662 w 1897062"/>
                  <a:gd name="connsiteY132" fmla="*/ 1176338 h 1249363"/>
                  <a:gd name="connsiteX133" fmla="*/ 1744662 w 1897062"/>
                  <a:gd name="connsiteY133" fmla="*/ 1206500 h 1249363"/>
                  <a:gd name="connsiteX134" fmla="*/ 1790700 w 1897062"/>
                  <a:gd name="connsiteY134" fmla="*/ 1206500 h 1249363"/>
                  <a:gd name="connsiteX135" fmla="*/ 1790700 w 1897062"/>
                  <a:gd name="connsiteY135" fmla="*/ 1206500 h 1249363"/>
                  <a:gd name="connsiteX136" fmla="*/ 1790700 w 1897062"/>
                  <a:gd name="connsiteY136" fmla="*/ 1214438 h 1249363"/>
                  <a:gd name="connsiteX137" fmla="*/ 1863725 w 1897062"/>
                  <a:gd name="connsiteY137" fmla="*/ 1214438 h 1249363"/>
                  <a:gd name="connsiteX138" fmla="*/ 1863725 w 1897062"/>
                  <a:gd name="connsiteY138" fmla="*/ 1249363 h 1249363"/>
                  <a:gd name="connsiteX139" fmla="*/ 1897062 w 1897062"/>
                  <a:gd name="connsiteY139" fmla="*/ 1249363 h 124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897062" h="1249363">
                    <a:moveTo>
                      <a:pt x="0" y="0"/>
                    </a:moveTo>
                    <a:lnTo>
                      <a:pt x="63500" y="0"/>
                    </a:lnTo>
                    <a:lnTo>
                      <a:pt x="63500" y="19050"/>
                    </a:lnTo>
                    <a:lnTo>
                      <a:pt x="96837" y="19050"/>
                    </a:lnTo>
                    <a:lnTo>
                      <a:pt x="96837" y="28575"/>
                    </a:lnTo>
                    <a:lnTo>
                      <a:pt x="127000" y="28575"/>
                    </a:lnTo>
                    <a:lnTo>
                      <a:pt x="127000" y="39688"/>
                    </a:lnTo>
                    <a:lnTo>
                      <a:pt x="144462" y="39688"/>
                    </a:lnTo>
                    <a:lnTo>
                      <a:pt x="144462" y="52388"/>
                    </a:lnTo>
                    <a:lnTo>
                      <a:pt x="171450" y="52388"/>
                    </a:lnTo>
                    <a:lnTo>
                      <a:pt x="176212" y="57150"/>
                    </a:lnTo>
                    <a:lnTo>
                      <a:pt x="193675" y="57150"/>
                    </a:lnTo>
                    <a:lnTo>
                      <a:pt x="193675" y="88900"/>
                    </a:lnTo>
                    <a:lnTo>
                      <a:pt x="249237" y="88900"/>
                    </a:lnTo>
                    <a:lnTo>
                      <a:pt x="249237" y="103188"/>
                    </a:lnTo>
                    <a:lnTo>
                      <a:pt x="269875" y="103188"/>
                    </a:lnTo>
                    <a:lnTo>
                      <a:pt x="269875" y="123825"/>
                    </a:lnTo>
                    <a:lnTo>
                      <a:pt x="285750" y="123825"/>
                    </a:lnTo>
                    <a:lnTo>
                      <a:pt x="285750" y="155575"/>
                    </a:lnTo>
                    <a:lnTo>
                      <a:pt x="298450" y="155575"/>
                    </a:lnTo>
                    <a:lnTo>
                      <a:pt x="298450" y="166688"/>
                    </a:lnTo>
                    <a:lnTo>
                      <a:pt x="325437" y="166688"/>
                    </a:lnTo>
                    <a:lnTo>
                      <a:pt x="325437" y="192088"/>
                    </a:lnTo>
                    <a:lnTo>
                      <a:pt x="360362" y="192088"/>
                    </a:lnTo>
                    <a:lnTo>
                      <a:pt x="360362" y="215900"/>
                    </a:lnTo>
                    <a:lnTo>
                      <a:pt x="396875" y="215900"/>
                    </a:lnTo>
                    <a:lnTo>
                      <a:pt x="396875" y="227013"/>
                    </a:lnTo>
                    <a:lnTo>
                      <a:pt x="411162" y="227013"/>
                    </a:lnTo>
                    <a:lnTo>
                      <a:pt x="411162" y="233363"/>
                    </a:lnTo>
                    <a:lnTo>
                      <a:pt x="436562" y="233363"/>
                    </a:lnTo>
                    <a:lnTo>
                      <a:pt x="436562" y="292100"/>
                    </a:lnTo>
                    <a:lnTo>
                      <a:pt x="482600" y="292100"/>
                    </a:lnTo>
                    <a:lnTo>
                      <a:pt x="482600" y="306388"/>
                    </a:lnTo>
                    <a:lnTo>
                      <a:pt x="506412" y="306388"/>
                    </a:lnTo>
                    <a:lnTo>
                      <a:pt x="506412" y="336550"/>
                    </a:lnTo>
                    <a:lnTo>
                      <a:pt x="520700" y="336550"/>
                    </a:lnTo>
                    <a:lnTo>
                      <a:pt x="520700" y="361950"/>
                    </a:lnTo>
                    <a:lnTo>
                      <a:pt x="547687" y="361950"/>
                    </a:lnTo>
                    <a:lnTo>
                      <a:pt x="547687" y="396875"/>
                    </a:lnTo>
                    <a:lnTo>
                      <a:pt x="555625" y="396875"/>
                    </a:lnTo>
                    <a:lnTo>
                      <a:pt x="555625" y="407988"/>
                    </a:lnTo>
                    <a:lnTo>
                      <a:pt x="595312" y="407988"/>
                    </a:lnTo>
                    <a:lnTo>
                      <a:pt x="595312" y="434975"/>
                    </a:lnTo>
                    <a:lnTo>
                      <a:pt x="628650" y="434975"/>
                    </a:lnTo>
                    <a:lnTo>
                      <a:pt x="628650" y="450850"/>
                    </a:lnTo>
                    <a:lnTo>
                      <a:pt x="654050" y="450850"/>
                    </a:lnTo>
                    <a:lnTo>
                      <a:pt x="654050" y="473075"/>
                    </a:lnTo>
                    <a:lnTo>
                      <a:pt x="681037" y="473075"/>
                    </a:lnTo>
                    <a:lnTo>
                      <a:pt x="681037" y="498475"/>
                    </a:lnTo>
                    <a:lnTo>
                      <a:pt x="698500" y="498475"/>
                    </a:lnTo>
                    <a:lnTo>
                      <a:pt x="698500" y="522288"/>
                    </a:lnTo>
                    <a:lnTo>
                      <a:pt x="720725" y="522288"/>
                    </a:lnTo>
                    <a:lnTo>
                      <a:pt x="720725" y="560388"/>
                    </a:lnTo>
                    <a:lnTo>
                      <a:pt x="752475" y="560388"/>
                    </a:lnTo>
                    <a:lnTo>
                      <a:pt x="752475" y="560388"/>
                    </a:lnTo>
                    <a:lnTo>
                      <a:pt x="752475" y="571500"/>
                    </a:lnTo>
                    <a:lnTo>
                      <a:pt x="769937" y="571500"/>
                    </a:lnTo>
                    <a:lnTo>
                      <a:pt x="769937" y="585788"/>
                    </a:lnTo>
                    <a:lnTo>
                      <a:pt x="782637" y="585788"/>
                    </a:lnTo>
                    <a:lnTo>
                      <a:pt x="782637" y="614363"/>
                    </a:lnTo>
                    <a:lnTo>
                      <a:pt x="798512" y="614363"/>
                    </a:lnTo>
                    <a:lnTo>
                      <a:pt x="798512" y="628650"/>
                    </a:lnTo>
                    <a:lnTo>
                      <a:pt x="823912" y="628650"/>
                    </a:lnTo>
                    <a:lnTo>
                      <a:pt x="823912" y="641350"/>
                    </a:lnTo>
                    <a:lnTo>
                      <a:pt x="842962" y="641350"/>
                    </a:lnTo>
                    <a:lnTo>
                      <a:pt x="842962" y="658813"/>
                    </a:lnTo>
                    <a:lnTo>
                      <a:pt x="855662" y="658813"/>
                    </a:lnTo>
                    <a:lnTo>
                      <a:pt x="855662" y="681038"/>
                    </a:lnTo>
                    <a:lnTo>
                      <a:pt x="855662" y="681038"/>
                    </a:lnTo>
                    <a:lnTo>
                      <a:pt x="863600" y="681038"/>
                    </a:lnTo>
                    <a:lnTo>
                      <a:pt x="863600" y="701675"/>
                    </a:lnTo>
                    <a:lnTo>
                      <a:pt x="900112" y="701675"/>
                    </a:lnTo>
                    <a:lnTo>
                      <a:pt x="900112" y="714375"/>
                    </a:lnTo>
                    <a:lnTo>
                      <a:pt x="931862" y="714375"/>
                    </a:lnTo>
                    <a:lnTo>
                      <a:pt x="931862" y="714375"/>
                    </a:lnTo>
                    <a:lnTo>
                      <a:pt x="931862" y="723900"/>
                    </a:lnTo>
                    <a:lnTo>
                      <a:pt x="971550" y="723900"/>
                    </a:lnTo>
                    <a:lnTo>
                      <a:pt x="971550" y="738188"/>
                    </a:lnTo>
                    <a:lnTo>
                      <a:pt x="982662" y="738188"/>
                    </a:lnTo>
                    <a:lnTo>
                      <a:pt x="982662" y="752475"/>
                    </a:lnTo>
                    <a:lnTo>
                      <a:pt x="1011237" y="752475"/>
                    </a:lnTo>
                    <a:lnTo>
                      <a:pt x="1011237" y="781050"/>
                    </a:lnTo>
                    <a:lnTo>
                      <a:pt x="1020762" y="781050"/>
                    </a:lnTo>
                    <a:lnTo>
                      <a:pt x="1020762" y="795338"/>
                    </a:lnTo>
                    <a:lnTo>
                      <a:pt x="1035050" y="795338"/>
                    </a:lnTo>
                    <a:lnTo>
                      <a:pt x="1035050" y="836613"/>
                    </a:lnTo>
                    <a:lnTo>
                      <a:pt x="1052512" y="836613"/>
                    </a:lnTo>
                    <a:lnTo>
                      <a:pt x="1052512" y="850900"/>
                    </a:lnTo>
                    <a:lnTo>
                      <a:pt x="1120775" y="850900"/>
                    </a:lnTo>
                    <a:lnTo>
                      <a:pt x="1120775" y="860425"/>
                    </a:lnTo>
                    <a:lnTo>
                      <a:pt x="1152525" y="860425"/>
                    </a:lnTo>
                    <a:lnTo>
                      <a:pt x="1152525" y="868363"/>
                    </a:lnTo>
                    <a:lnTo>
                      <a:pt x="1169987" y="868363"/>
                    </a:lnTo>
                    <a:lnTo>
                      <a:pt x="1169987" y="892175"/>
                    </a:lnTo>
                    <a:lnTo>
                      <a:pt x="1187450" y="892175"/>
                    </a:lnTo>
                    <a:lnTo>
                      <a:pt x="1187450" y="909638"/>
                    </a:lnTo>
                    <a:lnTo>
                      <a:pt x="1206500" y="909638"/>
                    </a:lnTo>
                    <a:lnTo>
                      <a:pt x="1216025" y="909638"/>
                    </a:lnTo>
                    <a:lnTo>
                      <a:pt x="1216025" y="909638"/>
                    </a:lnTo>
                    <a:lnTo>
                      <a:pt x="1216025" y="919163"/>
                    </a:lnTo>
                    <a:lnTo>
                      <a:pt x="1239837" y="919163"/>
                    </a:lnTo>
                    <a:lnTo>
                      <a:pt x="1239837" y="928688"/>
                    </a:lnTo>
                    <a:lnTo>
                      <a:pt x="1258887" y="928688"/>
                    </a:lnTo>
                    <a:lnTo>
                      <a:pt x="1258887" y="930275"/>
                    </a:lnTo>
                    <a:lnTo>
                      <a:pt x="1285875" y="930275"/>
                    </a:lnTo>
                    <a:lnTo>
                      <a:pt x="1285875" y="971550"/>
                    </a:lnTo>
                    <a:lnTo>
                      <a:pt x="1300162" y="971550"/>
                    </a:lnTo>
                    <a:lnTo>
                      <a:pt x="1300162" y="981075"/>
                    </a:lnTo>
                    <a:lnTo>
                      <a:pt x="1346200" y="981075"/>
                    </a:lnTo>
                    <a:lnTo>
                      <a:pt x="1346200" y="992188"/>
                    </a:lnTo>
                    <a:lnTo>
                      <a:pt x="1379537" y="992188"/>
                    </a:lnTo>
                    <a:lnTo>
                      <a:pt x="1379537" y="1004888"/>
                    </a:lnTo>
                    <a:lnTo>
                      <a:pt x="1404937" y="1004888"/>
                    </a:lnTo>
                    <a:lnTo>
                      <a:pt x="1404937" y="1004888"/>
                    </a:lnTo>
                    <a:lnTo>
                      <a:pt x="1404937" y="1020763"/>
                    </a:lnTo>
                    <a:lnTo>
                      <a:pt x="1435100" y="1020763"/>
                    </a:lnTo>
                    <a:lnTo>
                      <a:pt x="1435100" y="1030288"/>
                    </a:lnTo>
                    <a:lnTo>
                      <a:pt x="1435100" y="1039813"/>
                    </a:lnTo>
                    <a:lnTo>
                      <a:pt x="1446212" y="1039813"/>
                    </a:lnTo>
                    <a:lnTo>
                      <a:pt x="1446212" y="1052513"/>
                    </a:lnTo>
                    <a:lnTo>
                      <a:pt x="1479550" y="1052513"/>
                    </a:lnTo>
                    <a:lnTo>
                      <a:pt x="1479550" y="1098550"/>
                    </a:lnTo>
                    <a:lnTo>
                      <a:pt x="1498600" y="1098550"/>
                    </a:lnTo>
                    <a:lnTo>
                      <a:pt x="1498600" y="1116013"/>
                    </a:lnTo>
                    <a:lnTo>
                      <a:pt x="1554162" y="1116013"/>
                    </a:lnTo>
                    <a:lnTo>
                      <a:pt x="1554162" y="1138238"/>
                    </a:lnTo>
                    <a:lnTo>
                      <a:pt x="1604962" y="1138238"/>
                    </a:lnTo>
                    <a:lnTo>
                      <a:pt x="1604962" y="1155700"/>
                    </a:lnTo>
                    <a:lnTo>
                      <a:pt x="1689100" y="1155700"/>
                    </a:lnTo>
                    <a:lnTo>
                      <a:pt x="1689100" y="1173163"/>
                    </a:lnTo>
                    <a:lnTo>
                      <a:pt x="1722437" y="1173163"/>
                    </a:lnTo>
                    <a:lnTo>
                      <a:pt x="1725612" y="1176338"/>
                    </a:lnTo>
                    <a:lnTo>
                      <a:pt x="1744662" y="1176338"/>
                    </a:lnTo>
                    <a:lnTo>
                      <a:pt x="1744662" y="1206500"/>
                    </a:lnTo>
                    <a:lnTo>
                      <a:pt x="1790700" y="1206500"/>
                    </a:lnTo>
                    <a:lnTo>
                      <a:pt x="1790700" y="1206500"/>
                    </a:lnTo>
                    <a:lnTo>
                      <a:pt x="1790700" y="1214438"/>
                    </a:lnTo>
                    <a:lnTo>
                      <a:pt x="1863725" y="1214438"/>
                    </a:lnTo>
                    <a:lnTo>
                      <a:pt x="1863725" y="1249363"/>
                    </a:lnTo>
                    <a:lnTo>
                      <a:pt x="1897062" y="1249363"/>
                    </a:lnTo>
                  </a:path>
                </a:pathLst>
              </a:cu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6951663" y="2725738"/>
                <a:ext cx="2020887" cy="490537"/>
              </a:xfrm>
              <a:custGeom>
                <a:avLst/>
                <a:gdLst>
                  <a:gd name="connsiteX0" fmla="*/ 2020887 w 2020887"/>
                  <a:gd name="connsiteY0" fmla="*/ 490537 h 490537"/>
                  <a:gd name="connsiteX1" fmla="*/ 1697037 w 2020887"/>
                  <a:gd name="connsiteY1" fmla="*/ 490537 h 490537"/>
                  <a:gd name="connsiteX2" fmla="*/ 1697037 w 2020887"/>
                  <a:gd name="connsiteY2" fmla="*/ 441325 h 490537"/>
                  <a:gd name="connsiteX3" fmla="*/ 1533525 w 2020887"/>
                  <a:gd name="connsiteY3" fmla="*/ 441325 h 490537"/>
                  <a:gd name="connsiteX4" fmla="*/ 1533525 w 2020887"/>
                  <a:gd name="connsiteY4" fmla="*/ 412750 h 490537"/>
                  <a:gd name="connsiteX5" fmla="*/ 1393825 w 2020887"/>
                  <a:gd name="connsiteY5" fmla="*/ 412750 h 490537"/>
                  <a:gd name="connsiteX6" fmla="*/ 1393825 w 2020887"/>
                  <a:gd name="connsiteY6" fmla="*/ 368300 h 490537"/>
                  <a:gd name="connsiteX7" fmla="*/ 1254125 w 2020887"/>
                  <a:gd name="connsiteY7" fmla="*/ 368300 h 490537"/>
                  <a:gd name="connsiteX8" fmla="*/ 1254125 w 2020887"/>
                  <a:gd name="connsiteY8" fmla="*/ 344487 h 490537"/>
                  <a:gd name="connsiteX9" fmla="*/ 1066800 w 2020887"/>
                  <a:gd name="connsiteY9" fmla="*/ 344487 h 490537"/>
                  <a:gd name="connsiteX10" fmla="*/ 1066800 w 2020887"/>
                  <a:gd name="connsiteY10" fmla="*/ 333375 h 490537"/>
                  <a:gd name="connsiteX11" fmla="*/ 984250 w 2020887"/>
                  <a:gd name="connsiteY11" fmla="*/ 333375 h 490537"/>
                  <a:gd name="connsiteX12" fmla="*/ 984250 w 2020887"/>
                  <a:gd name="connsiteY12" fmla="*/ 298450 h 490537"/>
                  <a:gd name="connsiteX13" fmla="*/ 847725 w 2020887"/>
                  <a:gd name="connsiteY13" fmla="*/ 298450 h 490537"/>
                  <a:gd name="connsiteX14" fmla="*/ 847725 w 2020887"/>
                  <a:gd name="connsiteY14" fmla="*/ 285750 h 490537"/>
                  <a:gd name="connsiteX15" fmla="*/ 677862 w 2020887"/>
                  <a:gd name="connsiteY15" fmla="*/ 285750 h 490537"/>
                  <a:gd name="connsiteX16" fmla="*/ 677862 w 2020887"/>
                  <a:gd name="connsiteY16" fmla="*/ 260350 h 490537"/>
                  <a:gd name="connsiteX17" fmla="*/ 619125 w 2020887"/>
                  <a:gd name="connsiteY17" fmla="*/ 260350 h 490537"/>
                  <a:gd name="connsiteX18" fmla="*/ 619125 w 2020887"/>
                  <a:gd name="connsiteY18" fmla="*/ 239712 h 490537"/>
                  <a:gd name="connsiteX19" fmla="*/ 546100 w 2020887"/>
                  <a:gd name="connsiteY19" fmla="*/ 239712 h 490537"/>
                  <a:gd name="connsiteX20" fmla="*/ 546100 w 2020887"/>
                  <a:gd name="connsiteY20" fmla="*/ 222250 h 490537"/>
                  <a:gd name="connsiteX21" fmla="*/ 508000 w 2020887"/>
                  <a:gd name="connsiteY21" fmla="*/ 222250 h 490537"/>
                  <a:gd name="connsiteX22" fmla="*/ 508000 w 2020887"/>
                  <a:gd name="connsiteY22" fmla="*/ 193675 h 490537"/>
                  <a:gd name="connsiteX23" fmla="*/ 430212 w 2020887"/>
                  <a:gd name="connsiteY23" fmla="*/ 193675 h 490537"/>
                  <a:gd name="connsiteX24" fmla="*/ 430212 w 2020887"/>
                  <a:gd name="connsiteY24" fmla="*/ 184150 h 490537"/>
                  <a:gd name="connsiteX25" fmla="*/ 430212 w 2020887"/>
                  <a:gd name="connsiteY25" fmla="*/ 184150 h 490537"/>
                  <a:gd name="connsiteX26" fmla="*/ 409575 w 2020887"/>
                  <a:gd name="connsiteY26" fmla="*/ 184150 h 490537"/>
                  <a:gd name="connsiteX27" fmla="*/ 409575 w 2020887"/>
                  <a:gd name="connsiteY27" fmla="*/ 168275 h 490537"/>
                  <a:gd name="connsiteX28" fmla="*/ 300037 w 2020887"/>
                  <a:gd name="connsiteY28" fmla="*/ 168275 h 490537"/>
                  <a:gd name="connsiteX29" fmla="*/ 300037 w 2020887"/>
                  <a:gd name="connsiteY29" fmla="*/ 149225 h 490537"/>
                  <a:gd name="connsiteX30" fmla="*/ 242887 w 2020887"/>
                  <a:gd name="connsiteY30" fmla="*/ 149225 h 490537"/>
                  <a:gd name="connsiteX31" fmla="*/ 242887 w 2020887"/>
                  <a:gd name="connsiteY31" fmla="*/ 139700 h 490537"/>
                  <a:gd name="connsiteX32" fmla="*/ 166687 w 2020887"/>
                  <a:gd name="connsiteY32" fmla="*/ 139700 h 490537"/>
                  <a:gd name="connsiteX33" fmla="*/ 166687 w 2020887"/>
                  <a:gd name="connsiteY33" fmla="*/ 128587 h 490537"/>
                  <a:gd name="connsiteX34" fmla="*/ 144462 w 2020887"/>
                  <a:gd name="connsiteY34" fmla="*/ 128587 h 490537"/>
                  <a:gd name="connsiteX35" fmla="*/ 144462 w 2020887"/>
                  <a:gd name="connsiteY35" fmla="*/ 111125 h 490537"/>
                  <a:gd name="connsiteX36" fmla="*/ 52387 w 2020887"/>
                  <a:gd name="connsiteY36" fmla="*/ 111125 h 490537"/>
                  <a:gd name="connsiteX37" fmla="*/ 52387 w 2020887"/>
                  <a:gd name="connsiteY37" fmla="*/ 80962 h 490537"/>
                  <a:gd name="connsiteX38" fmla="*/ 23812 w 2020887"/>
                  <a:gd name="connsiteY38" fmla="*/ 80962 h 490537"/>
                  <a:gd name="connsiteX39" fmla="*/ 23812 w 2020887"/>
                  <a:gd name="connsiteY39" fmla="*/ 39687 h 490537"/>
                  <a:gd name="connsiteX40" fmla="*/ 0 w 2020887"/>
                  <a:gd name="connsiteY40" fmla="*/ 39687 h 490537"/>
                  <a:gd name="connsiteX41" fmla="*/ 0 w 2020887"/>
                  <a:gd name="connsiteY41" fmla="*/ 0 h 49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020887" h="490537">
                    <a:moveTo>
                      <a:pt x="2020887" y="490537"/>
                    </a:moveTo>
                    <a:lnTo>
                      <a:pt x="1697037" y="490537"/>
                    </a:lnTo>
                    <a:lnTo>
                      <a:pt x="1697037" y="441325"/>
                    </a:lnTo>
                    <a:lnTo>
                      <a:pt x="1533525" y="441325"/>
                    </a:lnTo>
                    <a:lnTo>
                      <a:pt x="1533525" y="412750"/>
                    </a:lnTo>
                    <a:lnTo>
                      <a:pt x="1393825" y="412750"/>
                    </a:lnTo>
                    <a:lnTo>
                      <a:pt x="1393825" y="368300"/>
                    </a:lnTo>
                    <a:lnTo>
                      <a:pt x="1254125" y="368300"/>
                    </a:lnTo>
                    <a:lnTo>
                      <a:pt x="1254125" y="344487"/>
                    </a:lnTo>
                    <a:lnTo>
                      <a:pt x="1066800" y="344487"/>
                    </a:lnTo>
                    <a:lnTo>
                      <a:pt x="1066800" y="333375"/>
                    </a:lnTo>
                    <a:lnTo>
                      <a:pt x="984250" y="333375"/>
                    </a:lnTo>
                    <a:lnTo>
                      <a:pt x="984250" y="298450"/>
                    </a:lnTo>
                    <a:lnTo>
                      <a:pt x="847725" y="298450"/>
                    </a:lnTo>
                    <a:lnTo>
                      <a:pt x="847725" y="285750"/>
                    </a:lnTo>
                    <a:lnTo>
                      <a:pt x="677862" y="285750"/>
                    </a:lnTo>
                    <a:lnTo>
                      <a:pt x="677862" y="260350"/>
                    </a:lnTo>
                    <a:lnTo>
                      <a:pt x="619125" y="260350"/>
                    </a:lnTo>
                    <a:lnTo>
                      <a:pt x="619125" y="239712"/>
                    </a:lnTo>
                    <a:lnTo>
                      <a:pt x="546100" y="239712"/>
                    </a:lnTo>
                    <a:lnTo>
                      <a:pt x="546100" y="222250"/>
                    </a:lnTo>
                    <a:lnTo>
                      <a:pt x="508000" y="222250"/>
                    </a:lnTo>
                    <a:lnTo>
                      <a:pt x="508000" y="193675"/>
                    </a:lnTo>
                    <a:lnTo>
                      <a:pt x="430212" y="193675"/>
                    </a:lnTo>
                    <a:lnTo>
                      <a:pt x="430212" y="184150"/>
                    </a:lnTo>
                    <a:lnTo>
                      <a:pt x="430212" y="184150"/>
                    </a:lnTo>
                    <a:lnTo>
                      <a:pt x="409575" y="184150"/>
                    </a:lnTo>
                    <a:lnTo>
                      <a:pt x="409575" y="168275"/>
                    </a:lnTo>
                    <a:lnTo>
                      <a:pt x="300037" y="168275"/>
                    </a:lnTo>
                    <a:lnTo>
                      <a:pt x="300037" y="149225"/>
                    </a:lnTo>
                    <a:lnTo>
                      <a:pt x="242887" y="149225"/>
                    </a:lnTo>
                    <a:lnTo>
                      <a:pt x="242887" y="139700"/>
                    </a:lnTo>
                    <a:lnTo>
                      <a:pt x="166687" y="139700"/>
                    </a:lnTo>
                    <a:lnTo>
                      <a:pt x="166687" y="128587"/>
                    </a:lnTo>
                    <a:lnTo>
                      <a:pt x="144462" y="128587"/>
                    </a:lnTo>
                    <a:lnTo>
                      <a:pt x="144462" y="111125"/>
                    </a:lnTo>
                    <a:lnTo>
                      <a:pt x="52387" y="111125"/>
                    </a:lnTo>
                    <a:lnTo>
                      <a:pt x="52387" y="80962"/>
                    </a:lnTo>
                    <a:lnTo>
                      <a:pt x="23812" y="80962"/>
                    </a:lnTo>
                    <a:lnTo>
                      <a:pt x="23812" y="39687"/>
                    </a:lnTo>
                    <a:lnTo>
                      <a:pt x="0" y="39687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0D3D0A9-86E6-D84C-A12C-DC64D196C00A}"/>
                </a:ext>
              </a:extLst>
            </p:cNvPr>
            <p:cNvSpPr/>
            <p:nvPr/>
          </p:nvSpPr>
          <p:spPr>
            <a:xfrm>
              <a:off x="6297199" y="1336686"/>
              <a:ext cx="2846801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6B5EDC-ECE3-6140-8A07-AA7667B3F0F7}"/>
                </a:ext>
              </a:extLst>
            </p:cNvPr>
            <p:cNvSpPr txBox="1"/>
            <p:nvPr/>
          </p:nvSpPr>
          <p:spPr>
            <a:xfrm>
              <a:off x="6219602" y="1445961"/>
              <a:ext cx="1171603" cy="7155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srgbClr val="44546A"/>
                  </a:solidFill>
                  <a:latin typeface="Calibri" panose="020F0502020204030204"/>
                  <a:ea typeface="+mn-ea"/>
                  <a:cs typeface="+mn-cs"/>
                </a:rPr>
                <a:t>24 vs 22.2 mo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∆ 1.8 mo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i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P </a:t>
              </a:r>
              <a:r>
                <a:rPr lang="en-US" sz="1350" b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= NS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85951" y="2410675"/>
              <a:ext cx="61776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Restriction: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48 mo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877919" y="2973409"/>
              <a:ext cx="4572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1.7 mo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817" y="3546731"/>
              <a:ext cx="3147009" cy="107722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Time Since Randomization, mo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83735" y="1428734"/>
              <a:ext cx="123111" cy="1876135"/>
            </a:xfrm>
            <a:prstGeom prst="rect">
              <a:avLst/>
            </a:prstGeom>
            <a:noFill/>
          </p:spPr>
          <p:txBody>
            <a:bodyPr vert="vert270" wrap="square" lIns="0" rIns="0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Probability of OS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10272" y="3619411"/>
              <a:ext cx="400751" cy="10772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No. at Risk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8353852" y="2385747"/>
              <a:ext cx="0" cy="10098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60449" y="3715033"/>
          <a:ext cx="4555877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2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2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28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28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28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28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284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284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284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284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indent="0" algn="l" defTabSz="914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noProof="0" dirty="0" err="1"/>
                        <a:t>Neratinib</a:t>
                      </a:r>
                      <a:endParaRPr lang="en-US" sz="600" noProof="0" dirty="0"/>
                    </a:p>
                    <a:p>
                      <a:pPr marL="0" marR="0" indent="0" algn="l" defTabSz="914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noProof="0" dirty="0"/>
                        <a:t> + cape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307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183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113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69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54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35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20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600" noProof="0" dirty="0" err="1"/>
                        <a:t>Lapatinib</a:t>
                      </a:r>
                      <a:endParaRPr lang="en-US" sz="600" noProof="0" dirty="0"/>
                    </a:p>
                    <a:p>
                      <a:r>
                        <a:rPr lang="en-US" sz="600" noProof="0" dirty="0"/>
                        <a:t> + cape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314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183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82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39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24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noProof="0" dirty="0"/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55879" y="1314021"/>
            <a:ext cx="4395529" cy="2415495"/>
            <a:chOff x="55877" y="1311638"/>
            <a:chExt cx="4395529" cy="24154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5A6AFC0-45D2-1042-9836-1B328F9A5B0F}"/>
                </a:ext>
              </a:extLst>
            </p:cNvPr>
            <p:cNvSpPr/>
            <p:nvPr/>
          </p:nvSpPr>
          <p:spPr>
            <a:xfrm>
              <a:off x="1783180" y="1311638"/>
              <a:ext cx="22646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32DDD4A-2897-F34C-81E1-2D3208AEF046}"/>
                </a:ext>
              </a:extLst>
            </p:cNvPr>
            <p:cNvSpPr txBox="1"/>
            <p:nvPr/>
          </p:nvSpPr>
          <p:spPr>
            <a:xfrm>
              <a:off x="1389847" y="1445962"/>
              <a:ext cx="1985120" cy="7155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srgbClr val="44546A"/>
                  </a:solidFill>
                  <a:latin typeface="Calibri" panose="020F0502020204030204"/>
                  <a:ea typeface="+mn-ea"/>
                  <a:cs typeface="+mn-cs"/>
                </a:rPr>
                <a:t>8.8 vs 6.6 </a:t>
              </a:r>
              <a:r>
                <a:rPr lang="en-US" sz="1350" b="1" dirty="0" err="1">
                  <a:solidFill>
                    <a:srgbClr val="44546A"/>
                  </a:solidFill>
                  <a:latin typeface="Calibri" panose="020F0502020204030204"/>
                  <a:ea typeface="+mn-ea"/>
                  <a:cs typeface="+mn-cs"/>
                </a:rPr>
                <a:t>mo</a:t>
              </a:r>
              <a:endParaRPr lang="en-US" sz="1350" b="1" dirty="0">
                <a:solidFill>
                  <a:srgbClr val="44546A"/>
                </a:solidFill>
                <a:latin typeface="Calibri" panose="020F0502020204030204"/>
                <a:ea typeface="+mn-ea"/>
                <a:cs typeface="+mn-cs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∆ 2.2 mo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i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P </a:t>
              </a:r>
              <a:r>
                <a:rPr lang="en-US" sz="1350" b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= .0003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75456" y="1379094"/>
              <a:ext cx="3975950" cy="1984998"/>
              <a:chOff x="-7692275" y="2897045"/>
              <a:chExt cx="5672138" cy="2450078"/>
            </a:xfrm>
          </p:grpSpPr>
          <p:sp>
            <p:nvSpPr>
              <p:cNvPr id="47" name="Freeform 46"/>
              <p:cNvSpPr/>
              <p:nvPr/>
            </p:nvSpPr>
            <p:spPr>
              <a:xfrm>
                <a:off x="-6821279" y="4186754"/>
                <a:ext cx="2901553" cy="1107465"/>
              </a:xfrm>
              <a:custGeom>
                <a:avLst/>
                <a:gdLst>
                  <a:gd name="connsiteX0" fmla="*/ 10048 w 2914022"/>
                  <a:gd name="connsiteY0" fmla="*/ 0 h 1103309"/>
                  <a:gd name="connsiteX1" fmla="*/ 0 w 2914022"/>
                  <a:gd name="connsiteY1" fmla="*/ 126609 h 1103309"/>
                  <a:gd name="connsiteX2" fmla="*/ 16077 w 2914022"/>
                  <a:gd name="connsiteY2" fmla="*/ 126609 h 1103309"/>
                  <a:gd name="connsiteX3" fmla="*/ 18087 w 2914022"/>
                  <a:gd name="connsiteY3" fmla="*/ 154745 h 1103309"/>
                  <a:gd name="connsiteX4" fmla="*/ 26125 w 2914022"/>
                  <a:gd name="connsiteY4" fmla="*/ 168812 h 1103309"/>
                  <a:gd name="connsiteX5" fmla="*/ 36174 w 2914022"/>
                  <a:gd name="connsiteY5" fmla="*/ 188909 h 1103309"/>
                  <a:gd name="connsiteX6" fmla="*/ 46222 w 2914022"/>
                  <a:gd name="connsiteY6" fmla="*/ 196948 h 1103309"/>
                  <a:gd name="connsiteX7" fmla="*/ 36174 w 2914022"/>
                  <a:gd name="connsiteY7" fmla="*/ 219054 h 1103309"/>
                  <a:gd name="connsiteX8" fmla="*/ 58280 w 2914022"/>
                  <a:gd name="connsiteY8" fmla="*/ 229102 h 1103309"/>
                  <a:gd name="connsiteX9" fmla="*/ 78377 w 2914022"/>
                  <a:gd name="connsiteY9" fmla="*/ 255228 h 1103309"/>
                  <a:gd name="connsiteX10" fmla="*/ 80387 w 2914022"/>
                  <a:gd name="connsiteY10" fmla="*/ 273315 h 1103309"/>
                  <a:gd name="connsiteX11" fmla="*/ 190918 w 2914022"/>
                  <a:gd name="connsiteY11" fmla="*/ 273315 h 1103309"/>
                  <a:gd name="connsiteX12" fmla="*/ 198957 w 2914022"/>
                  <a:gd name="connsiteY12" fmla="*/ 305470 h 1103309"/>
                  <a:gd name="connsiteX13" fmla="*/ 223073 w 2914022"/>
                  <a:gd name="connsiteY13" fmla="*/ 309489 h 1103309"/>
                  <a:gd name="connsiteX14" fmla="*/ 217044 w 2914022"/>
                  <a:gd name="connsiteY14" fmla="*/ 341644 h 1103309"/>
                  <a:gd name="connsiteX15" fmla="*/ 215034 w 2914022"/>
                  <a:gd name="connsiteY15" fmla="*/ 367770 h 1103309"/>
                  <a:gd name="connsiteX16" fmla="*/ 237141 w 2914022"/>
                  <a:gd name="connsiteY16" fmla="*/ 395905 h 1103309"/>
                  <a:gd name="connsiteX17" fmla="*/ 233121 w 2914022"/>
                  <a:gd name="connsiteY17" fmla="*/ 422031 h 1103309"/>
                  <a:gd name="connsiteX18" fmla="*/ 249199 w 2914022"/>
                  <a:gd name="connsiteY18" fmla="*/ 452176 h 1103309"/>
                  <a:gd name="connsiteX19" fmla="*/ 257238 w 2914022"/>
                  <a:gd name="connsiteY19" fmla="*/ 474282 h 1103309"/>
                  <a:gd name="connsiteX20" fmla="*/ 436098 w 2914022"/>
                  <a:gd name="connsiteY20" fmla="*/ 468253 h 1103309"/>
                  <a:gd name="connsiteX21" fmla="*/ 430069 w 2914022"/>
                  <a:gd name="connsiteY21" fmla="*/ 498398 h 1103309"/>
                  <a:gd name="connsiteX22" fmla="*/ 456195 w 2914022"/>
                  <a:gd name="connsiteY22" fmla="*/ 516485 h 1103309"/>
                  <a:gd name="connsiteX23" fmla="*/ 442127 w 2914022"/>
                  <a:gd name="connsiteY23" fmla="*/ 562708 h 1103309"/>
                  <a:gd name="connsiteX24" fmla="*/ 456195 w 2914022"/>
                  <a:gd name="connsiteY24" fmla="*/ 576775 h 1103309"/>
                  <a:gd name="connsiteX25" fmla="*/ 454185 w 2914022"/>
                  <a:gd name="connsiteY25" fmla="*/ 602901 h 1103309"/>
                  <a:gd name="connsiteX26" fmla="*/ 468253 w 2914022"/>
                  <a:gd name="connsiteY26" fmla="*/ 612949 h 1103309"/>
                  <a:gd name="connsiteX27" fmla="*/ 476292 w 2914022"/>
                  <a:gd name="connsiteY27" fmla="*/ 629027 h 1103309"/>
                  <a:gd name="connsiteX28" fmla="*/ 508446 w 2914022"/>
                  <a:gd name="connsiteY28" fmla="*/ 627017 h 1103309"/>
                  <a:gd name="connsiteX29" fmla="*/ 534572 w 2914022"/>
                  <a:gd name="connsiteY29" fmla="*/ 677259 h 1103309"/>
                  <a:gd name="connsiteX30" fmla="*/ 590843 w 2914022"/>
                  <a:gd name="connsiteY30" fmla="*/ 703385 h 1103309"/>
                  <a:gd name="connsiteX31" fmla="*/ 633046 w 2914022"/>
                  <a:gd name="connsiteY31" fmla="*/ 715443 h 1103309"/>
                  <a:gd name="connsiteX32" fmla="*/ 665201 w 2914022"/>
                  <a:gd name="connsiteY32" fmla="*/ 719462 h 1103309"/>
                  <a:gd name="connsiteX33" fmla="*/ 673239 w 2914022"/>
                  <a:gd name="connsiteY33" fmla="*/ 769704 h 1103309"/>
                  <a:gd name="connsiteX34" fmla="*/ 761665 w 2914022"/>
                  <a:gd name="connsiteY34" fmla="*/ 769704 h 1103309"/>
                  <a:gd name="connsiteX35" fmla="*/ 779752 w 2914022"/>
                  <a:gd name="connsiteY35" fmla="*/ 787791 h 1103309"/>
                  <a:gd name="connsiteX36" fmla="*/ 860139 w 2914022"/>
                  <a:gd name="connsiteY36" fmla="*/ 787791 h 1103309"/>
                  <a:gd name="connsiteX37" fmla="*/ 860139 w 2914022"/>
                  <a:gd name="connsiteY37" fmla="*/ 815926 h 1103309"/>
                  <a:gd name="connsiteX38" fmla="*/ 1087231 w 2914022"/>
                  <a:gd name="connsiteY38" fmla="*/ 815926 h 1103309"/>
                  <a:gd name="connsiteX39" fmla="*/ 1087231 w 2914022"/>
                  <a:gd name="connsiteY39" fmla="*/ 856119 h 1103309"/>
                  <a:gd name="connsiteX40" fmla="*/ 1243986 w 2914022"/>
                  <a:gd name="connsiteY40" fmla="*/ 856119 h 1103309"/>
                  <a:gd name="connsiteX41" fmla="*/ 1243986 w 2914022"/>
                  <a:gd name="connsiteY41" fmla="*/ 884255 h 1103309"/>
                  <a:gd name="connsiteX42" fmla="*/ 1302266 w 2914022"/>
                  <a:gd name="connsiteY42" fmla="*/ 884255 h 1103309"/>
                  <a:gd name="connsiteX43" fmla="*/ 1302266 w 2914022"/>
                  <a:gd name="connsiteY43" fmla="*/ 950574 h 1103309"/>
                  <a:gd name="connsiteX44" fmla="*/ 1338440 w 2914022"/>
                  <a:gd name="connsiteY44" fmla="*/ 950574 h 1103309"/>
                  <a:gd name="connsiteX45" fmla="*/ 1356527 w 2914022"/>
                  <a:gd name="connsiteY45" fmla="*/ 968661 h 1103309"/>
                  <a:gd name="connsiteX46" fmla="*/ 1475098 w 2914022"/>
                  <a:gd name="connsiteY46" fmla="*/ 968661 h 1103309"/>
                  <a:gd name="connsiteX47" fmla="*/ 1503233 w 2914022"/>
                  <a:gd name="connsiteY47" fmla="*/ 996796 h 1103309"/>
                  <a:gd name="connsiteX48" fmla="*/ 1991583 w 2914022"/>
                  <a:gd name="connsiteY48" fmla="*/ 996796 h 1103309"/>
                  <a:gd name="connsiteX49" fmla="*/ 1991583 w 2914022"/>
                  <a:gd name="connsiteY49" fmla="*/ 1024932 h 1103309"/>
                  <a:gd name="connsiteX50" fmla="*/ 2144318 w 2914022"/>
                  <a:gd name="connsiteY50" fmla="*/ 1024932 h 1103309"/>
                  <a:gd name="connsiteX51" fmla="*/ 2144318 w 2914022"/>
                  <a:gd name="connsiteY51" fmla="*/ 1049048 h 1103309"/>
                  <a:gd name="connsiteX52" fmla="*/ 2401556 w 2914022"/>
                  <a:gd name="connsiteY52" fmla="*/ 1049048 h 1103309"/>
                  <a:gd name="connsiteX53" fmla="*/ 2401556 w 2914022"/>
                  <a:gd name="connsiteY53" fmla="*/ 1075174 h 1103309"/>
                  <a:gd name="connsiteX54" fmla="*/ 2799470 w 2914022"/>
                  <a:gd name="connsiteY54" fmla="*/ 1075174 h 1103309"/>
                  <a:gd name="connsiteX55" fmla="*/ 2799470 w 2914022"/>
                  <a:gd name="connsiteY55" fmla="*/ 1103309 h 1103309"/>
                  <a:gd name="connsiteX56" fmla="*/ 2914022 w 2914022"/>
                  <a:gd name="connsiteY56" fmla="*/ 1103309 h 1103309"/>
                  <a:gd name="connsiteX57" fmla="*/ 2914022 w 2914022"/>
                  <a:gd name="connsiteY57" fmla="*/ 882245 h 1103309"/>
                  <a:gd name="connsiteX58" fmla="*/ 2391507 w 2914022"/>
                  <a:gd name="connsiteY58" fmla="*/ 882245 h 1103309"/>
                  <a:gd name="connsiteX59" fmla="*/ 2413614 w 2914022"/>
                  <a:gd name="connsiteY59" fmla="*/ 844061 h 1103309"/>
                  <a:gd name="connsiteX60" fmla="*/ 2389498 w 2914022"/>
                  <a:gd name="connsiteY60" fmla="*/ 846071 h 1103309"/>
                  <a:gd name="connsiteX61" fmla="*/ 2389498 w 2914022"/>
                  <a:gd name="connsiteY61" fmla="*/ 819945 h 1103309"/>
                  <a:gd name="connsiteX62" fmla="*/ 2222695 w 2914022"/>
                  <a:gd name="connsiteY62" fmla="*/ 823965 h 1103309"/>
                  <a:gd name="connsiteX63" fmla="*/ 2208627 w 2914022"/>
                  <a:gd name="connsiteY63" fmla="*/ 799849 h 1103309"/>
                  <a:gd name="connsiteX64" fmla="*/ 2190540 w 2914022"/>
                  <a:gd name="connsiteY64" fmla="*/ 801858 h 1103309"/>
                  <a:gd name="connsiteX65" fmla="*/ 2186521 w 2914022"/>
                  <a:gd name="connsiteY65" fmla="*/ 773723 h 1103309"/>
                  <a:gd name="connsiteX66" fmla="*/ 1957419 w 2914022"/>
                  <a:gd name="connsiteY66" fmla="*/ 771713 h 1103309"/>
                  <a:gd name="connsiteX67" fmla="*/ 1951390 w 2914022"/>
                  <a:gd name="connsiteY67" fmla="*/ 731520 h 1103309"/>
                  <a:gd name="connsiteX68" fmla="*/ 1935312 w 2914022"/>
                  <a:gd name="connsiteY68" fmla="*/ 707404 h 1103309"/>
                  <a:gd name="connsiteX69" fmla="*/ 1778558 w 2914022"/>
                  <a:gd name="connsiteY69" fmla="*/ 707404 h 1103309"/>
                  <a:gd name="connsiteX70" fmla="*/ 1748413 w 2914022"/>
                  <a:gd name="connsiteY70" fmla="*/ 681278 h 1103309"/>
                  <a:gd name="connsiteX71" fmla="*/ 1694152 w 2914022"/>
                  <a:gd name="connsiteY71" fmla="*/ 689317 h 1103309"/>
                  <a:gd name="connsiteX72" fmla="*/ 1664007 w 2914022"/>
                  <a:gd name="connsiteY72" fmla="*/ 661181 h 1103309"/>
                  <a:gd name="connsiteX73" fmla="*/ 1621804 w 2914022"/>
                  <a:gd name="connsiteY73" fmla="*/ 661181 h 1103309"/>
                  <a:gd name="connsiteX74" fmla="*/ 1607736 w 2914022"/>
                  <a:gd name="connsiteY74" fmla="*/ 645104 h 1103309"/>
                  <a:gd name="connsiteX75" fmla="*/ 1533378 w 2914022"/>
                  <a:gd name="connsiteY75" fmla="*/ 651133 h 1103309"/>
                  <a:gd name="connsiteX76" fmla="*/ 1513281 w 2914022"/>
                  <a:gd name="connsiteY76" fmla="*/ 631036 h 1103309"/>
                  <a:gd name="connsiteX77" fmla="*/ 1444953 w 2914022"/>
                  <a:gd name="connsiteY77" fmla="*/ 637065 h 1103309"/>
                  <a:gd name="connsiteX78" fmla="*/ 1432895 w 2914022"/>
                  <a:gd name="connsiteY78" fmla="*/ 635056 h 1103309"/>
                  <a:gd name="connsiteX79" fmla="*/ 1414808 w 2914022"/>
                  <a:gd name="connsiteY79" fmla="*/ 622998 h 1103309"/>
                  <a:gd name="connsiteX80" fmla="*/ 1372605 w 2914022"/>
                  <a:gd name="connsiteY80" fmla="*/ 627017 h 1103309"/>
                  <a:gd name="connsiteX81" fmla="*/ 1366576 w 2914022"/>
                  <a:gd name="connsiteY81" fmla="*/ 610940 h 1103309"/>
                  <a:gd name="connsiteX82" fmla="*/ 1316334 w 2914022"/>
                  <a:gd name="connsiteY82" fmla="*/ 610940 h 1103309"/>
                  <a:gd name="connsiteX83" fmla="*/ 1290208 w 2914022"/>
                  <a:gd name="connsiteY83" fmla="*/ 570746 h 1103309"/>
                  <a:gd name="connsiteX84" fmla="*/ 1195754 w 2914022"/>
                  <a:gd name="connsiteY84" fmla="*/ 576775 h 1103309"/>
                  <a:gd name="connsiteX85" fmla="*/ 1177667 w 2914022"/>
                  <a:gd name="connsiteY85" fmla="*/ 552659 h 1103309"/>
                  <a:gd name="connsiteX86" fmla="*/ 1125415 w 2914022"/>
                  <a:gd name="connsiteY86" fmla="*/ 560698 h 1103309"/>
                  <a:gd name="connsiteX87" fmla="*/ 1101299 w 2914022"/>
                  <a:gd name="connsiteY87" fmla="*/ 558688 h 1103309"/>
                  <a:gd name="connsiteX88" fmla="*/ 1103309 w 2914022"/>
                  <a:gd name="connsiteY88" fmla="*/ 516485 h 1103309"/>
                  <a:gd name="connsiteX89" fmla="*/ 1075173 w 2914022"/>
                  <a:gd name="connsiteY89" fmla="*/ 474282 h 1103309"/>
                  <a:gd name="connsiteX90" fmla="*/ 1018903 w 2914022"/>
                  <a:gd name="connsiteY90" fmla="*/ 470263 h 1103309"/>
                  <a:gd name="connsiteX91" fmla="*/ 996796 w 2914022"/>
                  <a:gd name="connsiteY91" fmla="*/ 450166 h 1103309"/>
                  <a:gd name="connsiteX92" fmla="*/ 924448 w 2914022"/>
                  <a:gd name="connsiteY92" fmla="*/ 442127 h 1103309"/>
                  <a:gd name="connsiteX93" fmla="*/ 902342 w 2914022"/>
                  <a:gd name="connsiteY93" fmla="*/ 430069 h 1103309"/>
                  <a:gd name="connsiteX94" fmla="*/ 880235 w 2914022"/>
                  <a:gd name="connsiteY94" fmla="*/ 428060 h 1103309"/>
                  <a:gd name="connsiteX95" fmla="*/ 878226 w 2914022"/>
                  <a:gd name="connsiteY95" fmla="*/ 407963 h 1103309"/>
                  <a:gd name="connsiteX96" fmla="*/ 677259 w 2914022"/>
                  <a:gd name="connsiteY96" fmla="*/ 411982 h 1103309"/>
                  <a:gd name="connsiteX97" fmla="*/ 673239 w 2914022"/>
                  <a:gd name="connsiteY97" fmla="*/ 385857 h 1103309"/>
                  <a:gd name="connsiteX98" fmla="*/ 641085 w 2914022"/>
                  <a:gd name="connsiteY98" fmla="*/ 343654 h 1103309"/>
                  <a:gd name="connsiteX99" fmla="*/ 625007 w 2914022"/>
                  <a:gd name="connsiteY99" fmla="*/ 321547 h 1103309"/>
                  <a:gd name="connsiteX100" fmla="*/ 480311 w 2914022"/>
                  <a:gd name="connsiteY100" fmla="*/ 327576 h 1103309"/>
                  <a:gd name="connsiteX101" fmla="*/ 480311 w 2914022"/>
                  <a:gd name="connsiteY101" fmla="*/ 305470 h 1103309"/>
                  <a:gd name="connsiteX102" fmla="*/ 462224 w 2914022"/>
                  <a:gd name="connsiteY102" fmla="*/ 299441 h 1103309"/>
                  <a:gd name="connsiteX103" fmla="*/ 452176 w 2914022"/>
                  <a:gd name="connsiteY103" fmla="*/ 269296 h 1103309"/>
                  <a:gd name="connsiteX104" fmla="*/ 430069 w 2914022"/>
                  <a:gd name="connsiteY104" fmla="*/ 263267 h 1103309"/>
                  <a:gd name="connsiteX105" fmla="*/ 430069 w 2914022"/>
                  <a:gd name="connsiteY105" fmla="*/ 198957 h 1103309"/>
                  <a:gd name="connsiteX106" fmla="*/ 387866 w 2914022"/>
                  <a:gd name="connsiteY106" fmla="*/ 150725 h 1103309"/>
                  <a:gd name="connsiteX107" fmla="*/ 341644 w 2914022"/>
                  <a:gd name="connsiteY107" fmla="*/ 150725 h 1103309"/>
                  <a:gd name="connsiteX108" fmla="*/ 313508 w 2914022"/>
                  <a:gd name="connsiteY108" fmla="*/ 140677 h 1103309"/>
                  <a:gd name="connsiteX109" fmla="*/ 255228 w 2914022"/>
                  <a:gd name="connsiteY109" fmla="*/ 140677 h 1103309"/>
                  <a:gd name="connsiteX110" fmla="*/ 211015 w 2914022"/>
                  <a:gd name="connsiteY110" fmla="*/ 60290 h 1103309"/>
                  <a:gd name="connsiteX111" fmla="*/ 186899 w 2914022"/>
                  <a:gd name="connsiteY111" fmla="*/ 44213 h 1103309"/>
                  <a:gd name="connsiteX112" fmla="*/ 94454 w 2914022"/>
                  <a:gd name="connsiteY112" fmla="*/ 30145 h 1103309"/>
                  <a:gd name="connsiteX113" fmla="*/ 84406 w 2914022"/>
                  <a:gd name="connsiteY113" fmla="*/ 16077 h 1103309"/>
                  <a:gd name="connsiteX114" fmla="*/ 10048 w 2914022"/>
                  <a:gd name="connsiteY114" fmla="*/ 0 h 1103309"/>
                  <a:gd name="connsiteX0" fmla="*/ 10048 w 2914022"/>
                  <a:gd name="connsiteY0" fmla="*/ 0 h 1103309"/>
                  <a:gd name="connsiteX1" fmla="*/ 0 w 2914022"/>
                  <a:gd name="connsiteY1" fmla="*/ 126609 h 1103309"/>
                  <a:gd name="connsiteX2" fmla="*/ 16077 w 2914022"/>
                  <a:gd name="connsiteY2" fmla="*/ 126609 h 1103309"/>
                  <a:gd name="connsiteX3" fmla="*/ 18087 w 2914022"/>
                  <a:gd name="connsiteY3" fmla="*/ 154745 h 1103309"/>
                  <a:gd name="connsiteX4" fmla="*/ 26125 w 2914022"/>
                  <a:gd name="connsiteY4" fmla="*/ 168812 h 1103309"/>
                  <a:gd name="connsiteX5" fmla="*/ 36174 w 2914022"/>
                  <a:gd name="connsiteY5" fmla="*/ 188909 h 1103309"/>
                  <a:gd name="connsiteX6" fmla="*/ 46222 w 2914022"/>
                  <a:gd name="connsiteY6" fmla="*/ 196948 h 1103309"/>
                  <a:gd name="connsiteX7" fmla="*/ 36174 w 2914022"/>
                  <a:gd name="connsiteY7" fmla="*/ 219054 h 1103309"/>
                  <a:gd name="connsiteX8" fmla="*/ 58280 w 2914022"/>
                  <a:gd name="connsiteY8" fmla="*/ 229102 h 1103309"/>
                  <a:gd name="connsiteX9" fmla="*/ 78377 w 2914022"/>
                  <a:gd name="connsiteY9" fmla="*/ 255228 h 1103309"/>
                  <a:gd name="connsiteX10" fmla="*/ 80387 w 2914022"/>
                  <a:gd name="connsiteY10" fmla="*/ 273315 h 1103309"/>
                  <a:gd name="connsiteX11" fmla="*/ 190918 w 2914022"/>
                  <a:gd name="connsiteY11" fmla="*/ 273315 h 1103309"/>
                  <a:gd name="connsiteX12" fmla="*/ 198957 w 2914022"/>
                  <a:gd name="connsiteY12" fmla="*/ 305470 h 1103309"/>
                  <a:gd name="connsiteX13" fmla="*/ 223073 w 2914022"/>
                  <a:gd name="connsiteY13" fmla="*/ 309489 h 1103309"/>
                  <a:gd name="connsiteX14" fmla="*/ 217044 w 2914022"/>
                  <a:gd name="connsiteY14" fmla="*/ 341644 h 1103309"/>
                  <a:gd name="connsiteX15" fmla="*/ 215034 w 2914022"/>
                  <a:gd name="connsiteY15" fmla="*/ 367770 h 1103309"/>
                  <a:gd name="connsiteX16" fmla="*/ 237141 w 2914022"/>
                  <a:gd name="connsiteY16" fmla="*/ 395905 h 1103309"/>
                  <a:gd name="connsiteX17" fmla="*/ 233121 w 2914022"/>
                  <a:gd name="connsiteY17" fmla="*/ 422031 h 1103309"/>
                  <a:gd name="connsiteX18" fmla="*/ 249199 w 2914022"/>
                  <a:gd name="connsiteY18" fmla="*/ 452176 h 1103309"/>
                  <a:gd name="connsiteX19" fmla="*/ 257238 w 2914022"/>
                  <a:gd name="connsiteY19" fmla="*/ 474282 h 1103309"/>
                  <a:gd name="connsiteX20" fmla="*/ 436098 w 2914022"/>
                  <a:gd name="connsiteY20" fmla="*/ 468253 h 1103309"/>
                  <a:gd name="connsiteX21" fmla="*/ 430069 w 2914022"/>
                  <a:gd name="connsiteY21" fmla="*/ 498398 h 1103309"/>
                  <a:gd name="connsiteX22" fmla="*/ 456195 w 2914022"/>
                  <a:gd name="connsiteY22" fmla="*/ 516485 h 1103309"/>
                  <a:gd name="connsiteX23" fmla="*/ 442127 w 2914022"/>
                  <a:gd name="connsiteY23" fmla="*/ 562708 h 1103309"/>
                  <a:gd name="connsiteX24" fmla="*/ 456195 w 2914022"/>
                  <a:gd name="connsiteY24" fmla="*/ 576775 h 1103309"/>
                  <a:gd name="connsiteX25" fmla="*/ 454185 w 2914022"/>
                  <a:gd name="connsiteY25" fmla="*/ 602901 h 1103309"/>
                  <a:gd name="connsiteX26" fmla="*/ 468253 w 2914022"/>
                  <a:gd name="connsiteY26" fmla="*/ 612949 h 1103309"/>
                  <a:gd name="connsiteX27" fmla="*/ 476292 w 2914022"/>
                  <a:gd name="connsiteY27" fmla="*/ 629027 h 1103309"/>
                  <a:gd name="connsiteX28" fmla="*/ 508446 w 2914022"/>
                  <a:gd name="connsiteY28" fmla="*/ 627017 h 1103309"/>
                  <a:gd name="connsiteX29" fmla="*/ 534572 w 2914022"/>
                  <a:gd name="connsiteY29" fmla="*/ 677259 h 1103309"/>
                  <a:gd name="connsiteX30" fmla="*/ 590843 w 2914022"/>
                  <a:gd name="connsiteY30" fmla="*/ 703385 h 1103309"/>
                  <a:gd name="connsiteX31" fmla="*/ 633046 w 2914022"/>
                  <a:gd name="connsiteY31" fmla="*/ 715443 h 1103309"/>
                  <a:gd name="connsiteX32" fmla="*/ 665201 w 2914022"/>
                  <a:gd name="connsiteY32" fmla="*/ 719462 h 1103309"/>
                  <a:gd name="connsiteX33" fmla="*/ 673239 w 2914022"/>
                  <a:gd name="connsiteY33" fmla="*/ 769704 h 1103309"/>
                  <a:gd name="connsiteX34" fmla="*/ 761665 w 2914022"/>
                  <a:gd name="connsiteY34" fmla="*/ 769704 h 1103309"/>
                  <a:gd name="connsiteX35" fmla="*/ 779752 w 2914022"/>
                  <a:gd name="connsiteY35" fmla="*/ 787791 h 1103309"/>
                  <a:gd name="connsiteX36" fmla="*/ 860139 w 2914022"/>
                  <a:gd name="connsiteY36" fmla="*/ 787791 h 1103309"/>
                  <a:gd name="connsiteX37" fmla="*/ 860139 w 2914022"/>
                  <a:gd name="connsiteY37" fmla="*/ 815926 h 1103309"/>
                  <a:gd name="connsiteX38" fmla="*/ 1087231 w 2914022"/>
                  <a:gd name="connsiteY38" fmla="*/ 815926 h 1103309"/>
                  <a:gd name="connsiteX39" fmla="*/ 1087231 w 2914022"/>
                  <a:gd name="connsiteY39" fmla="*/ 856119 h 1103309"/>
                  <a:gd name="connsiteX40" fmla="*/ 1243986 w 2914022"/>
                  <a:gd name="connsiteY40" fmla="*/ 856119 h 1103309"/>
                  <a:gd name="connsiteX41" fmla="*/ 1243986 w 2914022"/>
                  <a:gd name="connsiteY41" fmla="*/ 884255 h 1103309"/>
                  <a:gd name="connsiteX42" fmla="*/ 1302266 w 2914022"/>
                  <a:gd name="connsiteY42" fmla="*/ 884255 h 1103309"/>
                  <a:gd name="connsiteX43" fmla="*/ 1302266 w 2914022"/>
                  <a:gd name="connsiteY43" fmla="*/ 950574 h 1103309"/>
                  <a:gd name="connsiteX44" fmla="*/ 1338440 w 2914022"/>
                  <a:gd name="connsiteY44" fmla="*/ 950574 h 1103309"/>
                  <a:gd name="connsiteX45" fmla="*/ 1356527 w 2914022"/>
                  <a:gd name="connsiteY45" fmla="*/ 968661 h 1103309"/>
                  <a:gd name="connsiteX46" fmla="*/ 1475098 w 2914022"/>
                  <a:gd name="connsiteY46" fmla="*/ 968661 h 1103309"/>
                  <a:gd name="connsiteX47" fmla="*/ 1503233 w 2914022"/>
                  <a:gd name="connsiteY47" fmla="*/ 996796 h 1103309"/>
                  <a:gd name="connsiteX48" fmla="*/ 1991583 w 2914022"/>
                  <a:gd name="connsiteY48" fmla="*/ 996796 h 1103309"/>
                  <a:gd name="connsiteX49" fmla="*/ 1991583 w 2914022"/>
                  <a:gd name="connsiteY49" fmla="*/ 1024932 h 1103309"/>
                  <a:gd name="connsiteX50" fmla="*/ 2144318 w 2914022"/>
                  <a:gd name="connsiteY50" fmla="*/ 1024932 h 1103309"/>
                  <a:gd name="connsiteX51" fmla="*/ 2144318 w 2914022"/>
                  <a:gd name="connsiteY51" fmla="*/ 1049048 h 1103309"/>
                  <a:gd name="connsiteX52" fmla="*/ 2401556 w 2914022"/>
                  <a:gd name="connsiteY52" fmla="*/ 1049048 h 1103309"/>
                  <a:gd name="connsiteX53" fmla="*/ 2401556 w 2914022"/>
                  <a:gd name="connsiteY53" fmla="*/ 1075174 h 1103309"/>
                  <a:gd name="connsiteX54" fmla="*/ 2799470 w 2914022"/>
                  <a:gd name="connsiteY54" fmla="*/ 1075174 h 1103309"/>
                  <a:gd name="connsiteX55" fmla="*/ 2799470 w 2914022"/>
                  <a:gd name="connsiteY55" fmla="*/ 1103309 h 1103309"/>
                  <a:gd name="connsiteX56" fmla="*/ 2914022 w 2914022"/>
                  <a:gd name="connsiteY56" fmla="*/ 1103309 h 1103309"/>
                  <a:gd name="connsiteX57" fmla="*/ 2901553 w 2914022"/>
                  <a:gd name="connsiteY57" fmla="*/ 882245 h 1103309"/>
                  <a:gd name="connsiteX58" fmla="*/ 2391507 w 2914022"/>
                  <a:gd name="connsiteY58" fmla="*/ 882245 h 1103309"/>
                  <a:gd name="connsiteX59" fmla="*/ 2413614 w 2914022"/>
                  <a:gd name="connsiteY59" fmla="*/ 844061 h 1103309"/>
                  <a:gd name="connsiteX60" fmla="*/ 2389498 w 2914022"/>
                  <a:gd name="connsiteY60" fmla="*/ 846071 h 1103309"/>
                  <a:gd name="connsiteX61" fmla="*/ 2389498 w 2914022"/>
                  <a:gd name="connsiteY61" fmla="*/ 819945 h 1103309"/>
                  <a:gd name="connsiteX62" fmla="*/ 2222695 w 2914022"/>
                  <a:gd name="connsiteY62" fmla="*/ 823965 h 1103309"/>
                  <a:gd name="connsiteX63" fmla="*/ 2208627 w 2914022"/>
                  <a:gd name="connsiteY63" fmla="*/ 799849 h 1103309"/>
                  <a:gd name="connsiteX64" fmla="*/ 2190540 w 2914022"/>
                  <a:gd name="connsiteY64" fmla="*/ 801858 h 1103309"/>
                  <a:gd name="connsiteX65" fmla="*/ 2186521 w 2914022"/>
                  <a:gd name="connsiteY65" fmla="*/ 773723 h 1103309"/>
                  <a:gd name="connsiteX66" fmla="*/ 1957419 w 2914022"/>
                  <a:gd name="connsiteY66" fmla="*/ 771713 h 1103309"/>
                  <a:gd name="connsiteX67" fmla="*/ 1951390 w 2914022"/>
                  <a:gd name="connsiteY67" fmla="*/ 731520 h 1103309"/>
                  <a:gd name="connsiteX68" fmla="*/ 1935312 w 2914022"/>
                  <a:gd name="connsiteY68" fmla="*/ 707404 h 1103309"/>
                  <a:gd name="connsiteX69" fmla="*/ 1778558 w 2914022"/>
                  <a:gd name="connsiteY69" fmla="*/ 707404 h 1103309"/>
                  <a:gd name="connsiteX70" fmla="*/ 1748413 w 2914022"/>
                  <a:gd name="connsiteY70" fmla="*/ 681278 h 1103309"/>
                  <a:gd name="connsiteX71" fmla="*/ 1694152 w 2914022"/>
                  <a:gd name="connsiteY71" fmla="*/ 689317 h 1103309"/>
                  <a:gd name="connsiteX72" fmla="*/ 1664007 w 2914022"/>
                  <a:gd name="connsiteY72" fmla="*/ 661181 h 1103309"/>
                  <a:gd name="connsiteX73" fmla="*/ 1621804 w 2914022"/>
                  <a:gd name="connsiteY73" fmla="*/ 661181 h 1103309"/>
                  <a:gd name="connsiteX74" fmla="*/ 1607736 w 2914022"/>
                  <a:gd name="connsiteY74" fmla="*/ 645104 h 1103309"/>
                  <a:gd name="connsiteX75" fmla="*/ 1533378 w 2914022"/>
                  <a:gd name="connsiteY75" fmla="*/ 651133 h 1103309"/>
                  <a:gd name="connsiteX76" fmla="*/ 1513281 w 2914022"/>
                  <a:gd name="connsiteY76" fmla="*/ 631036 h 1103309"/>
                  <a:gd name="connsiteX77" fmla="*/ 1444953 w 2914022"/>
                  <a:gd name="connsiteY77" fmla="*/ 637065 h 1103309"/>
                  <a:gd name="connsiteX78" fmla="*/ 1432895 w 2914022"/>
                  <a:gd name="connsiteY78" fmla="*/ 635056 h 1103309"/>
                  <a:gd name="connsiteX79" fmla="*/ 1414808 w 2914022"/>
                  <a:gd name="connsiteY79" fmla="*/ 622998 h 1103309"/>
                  <a:gd name="connsiteX80" fmla="*/ 1372605 w 2914022"/>
                  <a:gd name="connsiteY80" fmla="*/ 627017 h 1103309"/>
                  <a:gd name="connsiteX81" fmla="*/ 1366576 w 2914022"/>
                  <a:gd name="connsiteY81" fmla="*/ 610940 h 1103309"/>
                  <a:gd name="connsiteX82" fmla="*/ 1316334 w 2914022"/>
                  <a:gd name="connsiteY82" fmla="*/ 610940 h 1103309"/>
                  <a:gd name="connsiteX83" fmla="*/ 1290208 w 2914022"/>
                  <a:gd name="connsiteY83" fmla="*/ 570746 h 1103309"/>
                  <a:gd name="connsiteX84" fmla="*/ 1195754 w 2914022"/>
                  <a:gd name="connsiteY84" fmla="*/ 576775 h 1103309"/>
                  <a:gd name="connsiteX85" fmla="*/ 1177667 w 2914022"/>
                  <a:gd name="connsiteY85" fmla="*/ 552659 h 1103309"/>
                  <a:gd name="connsiteX86" fmla="*/ 1125415 w 2914022"/>
                  <a:gd name="connsiteY86" fmla="*/ 560698 h 1103309"/>
                  <a:gd name="connsiteX87" fmla="*/ 1101299 w 2914022"/>
                  <a:gd name="connsiteY87" fmla="*/ 558688 h 1103309"/>
                  <a:gd name="connsiteX88" fmla="*/ 1103309 w 2914022"/>
                  <a:gd name="connsiteY88" fmla="*/ 516485 h 1103309"/>
                  <a:gd name="connsiteX89" fmla="*/ 1075173 w 2914022"/>
                  <a:gd name="connsiteY89" fmla="*/ 474282 h 1103309"/>
                  <a:gd name="connsiteX90" fmla="*/ 1018903 w 2914022"/>
                  <a:gd name="connsiteY90" fmla="*/ 470263 h 1103309"/>
                  <a:gd name="connsiteX91" fmla="*/ 996796 w 2914022"/>
                  <a:gd name="connsiteY91" fmla="*/ 450166 h 1103309"/>
                  <a:gd name="connsiteX92" fmla="*/ 924448 w 2914022"/>
                  <a:gd name="connsiteY92" fmla="*/ 442127 h 1103309"/>
                  <a:gd name="connsiteX93" fmla="*/ 902342 w 2914022"/>
                  <a:gd name="connsiteY93" fmla="*/ 430069 h 1103309"/>
                  <a:gd name="connsiteX94" fmla="*/ 880235 w 2914022"/>
                  <a:gd name="connsiteY94" fmla="*/ 428060 h 1103309"/>
                  <a:gd name="connsiteX95" fmla="*/ 878226 w 2914022"/>
                  <a:gd name="connsiteY95" fmla="*/ 407963 h 1103309"/>
                  <a:gd name="connsiteX96" fmla="*/ 677259 w 2914022"/>
                  <a:gd name="connsiteY96" fmla="*/ 411982 h 1103309"/>
                  <a:gd name="connsiteX97" fmla="*/ 673239 w 2914022"/>
                  <a:gd name="connsiteY97" fmla="*/ 385857 h 1103309"/>
                  <a:gd name="connsiteX98" fmla="*/ 641085 w 2914022"/>
                  <a:gd name="connsiteY98" fmla="*/ 343654 h 1103309"/>
                  <a:gd name="connsiteX99" fmla="*/ 625007 w 2914022"/>
                  <a:gd name="connsiteY99" fmla="*/ 321547 h 1103309"/>
                  <a:gd name="connsiteX100" fmla="*/ 480311 w 2914022"/>
                  <a:gd name="connsiteY100" fmla="*/ 327576 h 1103309"/>
                  <a:gd name="connsiteX101" fmla="*/ 480311 w 2914022"/>
                  <a:gd name="connsiteY101" fmla="*/ 305470 h 1103309"/>
                  <a:gd name="connsiteX102" fmla="*/ 462224 w 2914022"/>
                  <a:gd name="connsiteY102" fmla="*/ 299441 h 1103309"/>
                  <a:gd name="connsiteX103" fmla="*/ 452176 w 2914022"/>
                  <a:gd name="connsiteY103" fmla="*/ 269296 h 1103309"/>
                  <a:gd name="connsiteX104" fmla="*/ 430069 w 2914022"/>
                  <a:gd name="connsiteY104" fmla="*/ 263267 h 1103309"/>
                  <a:gd name="connsiteX105" fmla="*/ 430069 w 2914022"/>
                  <a:gd name="connsiteY105" fmla="*/ 198957 h 1103309"/>
                  <a:gd name="connsiteX106" fmla="*/ 387866 w 2914022"/>
                  <a:gd name="connsiteY106" fmla="*/ 150725 h 1103309"/>
                  <a:gd name="connsiteX107" fmla="*/ 341644 w 2914022"/>
                  <a:gd name="connsiteY107" fmla="*/ 150725 h 1103309"/>
                  <a:gd name="connsiteX108" fmla="*/ 313508 w 2914022"/>
                  <a:gd name="connsiteY108" fmla="*/ 140677 h 1103309"/>
                  <a:gd name="connsiteX109" fmla="*/ 255228 w 2914022"/>
                  <a:gd name="connsiteY109" fmla="*/ 140677 h 1103309"/>
                  <a:gd name="connsiteX110" fmla="*/ 211015 w 2914022"/>
                  <a:gd name="connsiteY110" fmla="*/ 60290 h 1103309"/>
                  <a:gd name="connsiteX111" fmla="*/ 186899 w 2914022"/>
                  <a:gd name="connsiteY111" fmla="*/ 44213 h 1103309"/>
                  <a:gd name="connsiteX112" fmla="*/ 94454 w 2914022"/>
                  <a:gd name="connsiteY112" fmla="*/ 30145 h 1103309"/>
                  <a:gd name="connsiteX113" fmla="*/ 84406 w 2914022"/>
                  <a:gd name="connsiteY113" fmla="*/ 16077 h 1103309"/>
                  <a:gd name="connsiteX114" fmla="*/ 10048 w 2914022"/>
                  <a:gd name="connsiteY114" fmla="*/ 0 h 1103309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13281 w 2901553"/>
                  <a:gd name="connsiteY76" fmla="*/ 631036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27017 h 1107465"/>
                  <a:gd name="connsiteX81" fmla="*/ 1366576 w 2901553"/>
                  <a:gd name="connsiteY81" fmla="*/ 610940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78226 w 2901553"/>
                  <a:gd name="connsiteY95" fmla="*/ 407963 h 1107465"/>
                  <a:gd name="connsiteX96" fmla="*/ 677259 w 2901553"/>
                  <a:gd name="connsiteY96" fmla="*/ 411982 h 1107465"/>
                  <a:gd name="connsiteX97" fmla="*/ 673239 w 2901553"/>
                  <a:gd name="connsiteY97" fmla="*/ 385857 h 1107465"/>
                  <a:gd name="connsiteX98" fmla="*/ 641085 w 2901553"/>
                  <a:gd name="connsiteY98" fmla="*/ 343654 h 1107465"/>
                  <a:gd name="connsiteX99" fmla="*/ 625007 w 2901553"/>
                  <a:gd name="connsiteY99" fmla="*/ 321547 h 1107465"/>
                  <a:gd name="connsiteX100" fmla="*/ 480311 w 2901553"/>
                  <a:gd name="connsiteY100" fmla="*/ 327576 h 1107465"/>
                  <a:gd name="connsiteX101" fmla="*/ 480311 w 2901553"/>
                  <a:gd name="connsiteY101" fmla="*/ 305470 h 1107465"/>
                  <a:gd name="connsiteX102" fmla="*/ 462224 w 2901553"/>
                  <a:gd name="connsiteY102" fmla="*/ 299441 h 1107465"/>
                  <a:gd name="connsiteX103" fmla="*/ 452176 w 2901553"/>
                  <a:gd name="connsiteY103" fmla="*/ 269296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3508 w 2901553"/>
                  <a:gd name="connsiteY108" fmla="*/ 140677 h 1107465"/>
                  <a:gd name="connsiteX109" fmla="*/ 255228 w 2901553"/>
                  <a:gd name="connsiteY109" fmla="*/ 140677 h 1107465"/>
                  <a:gd name="connsiteX110" fmla="*/ 211015 w 2901553"/>
                  <a:gd name="connsiteY110" fmla="*/ 60290 h 1107465"/>
                  <a:gd name="connsiteX111" fmla="*/ 186899 w 2901553"/>
                  <a:gd name="connsiteY111" fmla="*/ 44213 h 1107465"/>
                  <a:gd name="connsiteX112" fmla="*/ 94454 w 2901553"/>
                  <a:gd name="connsiteY112" fmla="*/ 30145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13281 w 2901553"/>
                  <a:gd name="connsiteY76" fmla="*/ 631036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27017 h 1107465"/>
                  <a:gd name="connsiteX81" fmla="*/ 1366576 w 2901553"/>
                  <a:gd name="connsiteY81" fmla="*/ 610940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78226 w 2901553"/>
                  <a:gd name="connsiteY95" fmla="*/ 407963 h 1107465"/>
                  <a:gd name="connsiteX96" fmla="*/ 677259 w 2901553"/>
                  <a:gd name="connsiteY96" fmla="*/ 411982 h 1107465"/>
                  <a:gd name="connsiteX97" fmla="*/ 673239 w 2901553"/>
                  <a:gd name="connsiteY97" fmla="*/ 385857 h 1107465"/>
                  <a:gd name="connsiteX98" fmla="*/ 641085 w 2901553"/>
                  <a:gd name="connsiteY98" fmla="*/ 343654 h 1107465"/>
                  <a:gd name="connsiteX99" fmla="*/ 625007 w 2901553"/>
                  <a:gd name="connsiteY99" fmla="*/ 321547 h 1107465"/>
                  <a:gd name="connsiteX100" fmla="*/ 480311 w 2901553"/>
                  <a:gd name="connsiteY100" fmla="*/ 327576 h 1107465"/>
                  <a:gd name="connsiteX101" fmla="*/ 480311 w 2901553"/>
                  <a:gd name="connsiteY101" fmla="*/ 305470 h 1107465"/>
                  <a:gd name="connsiteX102" fmla="*/ 462224 w 2901553"/>
                  <a:gd name="connsiteY102" fmla="*/ 299441 h 1107465"/>
                  <a:gd name="connsiteX103" fmla="*/ 452176 w 2901553"/>
                  <a:gd name="connsiteY103" fmla="*/ 269296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3508 w 2901553"/>
                  <a:gd name="connsiteY108" fmla="*/ 140677 h 1107465"/>
                  <a:gd name="connsiteX109" fmla="*/ 255228 w 2901553"/>
                  <a:gd name="connsiteY109" fmla="*/ 140677 h 1107465"/>
                  <a:gd name="connsiteX110" fmla="*/ 211015 w 2901553"/>
                  <a:gd name="connsiteY110" fmla="*/ 60290 h 1107465"/>
                  <a:gd name="connsiteX111" fmla="*/ 186899 w 2901553"/>
                  <a:gd name="connsiteY111" fmla="*/ 44213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13281 w 2901553"/>
                  <a:gd name="connsiteY76" fmla="*/ 631036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27017 h 1107465"/>
                  <a:gd name="connsiteX81" fmla="*/ 1366576 w 2901553"/>
                  <a:gd name="connsiteY81" fmla="*/ 610940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78226 w 2901553"/>
                  <a:gd name="connsiteY95" fmla="*/ 407963 h 1107465"/>
                  <a:gd name="connsiteX96" fmla="*/ 677259 w 2901553"/>
                  <a:gd name="connsiteY96" fmla="*/ 411982 h 1107465"/>
                  <a:gd name="connsiteX97" fmla="*/ 673239 w 2901553"/>
                  <a:gd name="connsiteY97" fmla="*/ 385857 h 1107465"/>
                  <a:gd name="connsiteX98" fmla="*/ 641085 w 2901553"/>
                  <a:gd name="connsiteY98" fmla="*/ 343654 h 1107465"/>
                  <a:gd name="connsiteX99" fmla="*/ 625007 w 2901553"/>
                  <a:gd name="connsiteY99" fmla="*/ 321547 h 1107465"/>
                  <a:gd name="connsiteX100" fmla="*/ 480311 w 2901553"/>
                  <a:gd name="connsiteY100" fmla="*/ 327576 h 1107465"/>
                  <a:gd name="connsiteX101" fmla="*/ 480311 w 2901553"/>
                  <a:gd name="connsiteY101" fmla="*/ 305470 h 1107465"/>
                  <a:gd name="connsiteX102" fmla="*/ 462224 w 2901553"/>
                  <a:gd name="connsiteY102" fmla="*/ 299441 h 1107465"/>
                  <a:gd name="connsiteX103" fmla="*/ 452176 w 2901553"/>
                  <a:gd name="connsiteY103" fmla="*/ 269296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3508 w 2901553"/>
                  <a:gd name="connsiteY108" fmla="*/ 140677 h 1107465"/>
                  <a:gd name="connsiteX109" fmla="*/ 255228 w 2901553"/>
                  <a:gd name="connsiteY109" fmla="*/ 140677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13281 w 2901553"/>
                  <a:gd name="connsiteY76" fmla="*/ 631036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27017 h 1107465"/>
                  <a:gd name="connsiteX81" fmla="*/ 1366576 w 2901553"/>
                  <a:gd name="connsiteY81" fmla="*/ 610940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78226 w 2901553"/>
                  <a:gd name="connsiteY95" fmla="*/ 407963 h 1107465"/>
                  <a:gd name="connsiteX96" fmla="*/ 677259 w 2901553"/>
                  <a:gd name="connsiteY96" fmla="*/ 411982 h 1107465"/>
                  <a:gd name="connsiteX97" fmla="*/ 673239 w 2901553"/>
                  <a:gd name="connsiteY97" fmla="*/ 385857 h 1107465"/>
                  <a:gd name="connsiteX98" fmla="*/ 641085 w 2901553"/>
                  <a:gd name="connsiteY98" fmla="*/ 343654 h 1107465"/>
                  <a:gd name="connsiteX99" fmla="*/ 625007 w 2901553"/>
                  <a:gd name="connsiteY99" fmla="*/ 321547 h 1107465"/>
                  <a:gd name="connsiteX100" fmla="*/ 480311 w 2901553"/>
                  <a:gd name="connsiteY100" fmla="*/ 327576 h 1107465"/>
                  <a:gd name="connsiteX101" fmla="*/ 480311 w 2901553"/>
                  <a:gd name="connsiteY101" fmla="*/ 305470 h 1107465"/>
                  <a:gd name="connsiteX102" fmla="*/ 462224 w 2901553"/>
                  <a:gd name="connsiteY102" fmla="*/ 299441 h 1107465"/>
                  <a:gd name="connsiteX103" fmla="*/ 452176 w 2901553"/>
                  <a:gd name="connsiteY103" fmla="*/ 269296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3508 w 2901553"/>
                  <a:gd name="connsiteY108" fmla="*/ 140677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13281 w 2901553"/>
                  <a:gd name="connsiteY76" fmla="*/ 631036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27017 h 1107465"/>
                  <a:gd name="connsiteX81" fmla="*/ 1366576 w 2901553"/>
                  <a:gd name="connsiteY81" fmla="*/ 610940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78226 w 2901553"/>
                  <a:gd name="connsiteY95" fmla="*/ 407963 h 1107465"/>
                  <a:gd name="connsiteX96" fmla="*/ 677259 w 2901553"/>
                  <a:gd name="connsiteY96" fmla="*/ 411982 h 1107465"/>
                  <a:gd name="connsiteX97" fmla="*/ 673239 w 2901553"/>
                  <a:gd name="connsiteY97" fmla="*/ 385857 h 1107465"/>
                  <a:gd name="connsiteX98" fmla="*/ 641085 w 2901553"/>
                  <a:gd name="connsiteY98" fmla="*/ 343654 h 1107465"/>
                  <a:gd name="connsiteX99" fmla="*/ 625007 w 2901553"/>
                  <a:gd name="connsiteY99" fmla="*/ 321547 h 1107465"/>
                  <a:gd name="connsiteX100" fmla="*/ 480311 w 2901553"/>
                  <a:gd name="connsiteY100" fmla="*/ 327576 h 1107465"/>
                  <a:gd name="connsiteX101" fmla="*/ 480311 w 2901553"/>
                  <a:gd name="connsiteY101" fmla="*/ 305470 h 1107465"/>
                  <a:gd name="connsiteX102" fmla="*/ 462224 w 2901553"/>
                  <a:gd name="connsiteY102" fmla="*/ 299441 h 1107465"/>
                  <a:gd name="connsiteX103" fmla="*/ 452176 w 2901553"/>
                  <a:gd name="connsiteY103" fmla="*/ 269296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13281 w 2901553"/>
                  <a:gd name="connsiteY76" fmla="*/ 631036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27017 h 1107465"/>
                  <a:gd name="connsiteX81" fmla="*/ 1366576 w 2901553"/>
                  <a:gd name="connsiteY81" fmla="*/ 610940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78226 w 2901553"/>
                  <a:gd name="connsiteY95" fmla="*/ 407963 h 1107465"/>
                  <a:gd name="connsiteX96" fmla="*/ 677259 w 2901553"/>
                  <a:gd name="connsiteY96" fmla="*/ 411982 h 1107465"/>
                  <a:gd name="connsiteX97" fmla="*/ 673239 w 2901553"/>
                  <a:gd name="connsiteY97" fmla="*/ 385857 h 1107465"/>
                  <a:gd name="connsiteX98" fmla="*/ 641085 w 2901553"/>
                  <a:gd name="connsiteY98" fmla="*/ 343654 h 1107465"/>
                  <a:gd name="connsiteX99" fmla="*/ 625007 w 2901553"/>
                  <a:gd name="connsiteY99" fmla="*/ 321547 h 1107465"/>
                  <a:gd name="connsiteX100" fmla="*/ 480311 w 2901553"/>
                  <a:gd name="connsiteY100" fmla="*/ 327576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2176 w 2901553"/>
                  <a:gd name="connsiteY103" fmla="*/ 269296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13281 w 2901553"/>
                  <a:gd name="connsiteY76" fmla="*/ 631036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27017 h 1107465"/>
                  <a:gd name="connsiteX81" fmla="*/ 1366576 w 2901553"/>
                  <a:gd name="connsiteY81" fmla="*/ 610940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78226 w 2901553"/>
                  <a:gd name="connsiteY95" fmla="*/ 407963 h 1107465"/>
                  <a:gd name="connsiteX96" fmla="*/ 677259 w 2901553"/>
                  <a:gd name="connsiteY96" fmla="*/ 411982 h 1107465"/>
                  <a:gd name="connsiteX97" fmla="*/ 673239 w 2901553"/>
                  <a:gd name="connsiteY97" fmla="*/ 385857 h 1107465"/>
                  <a:gd name="connsiteX98" fmla="*/ 641085 w 2901553"/>
                  <a:gd name="connsiteY98" fmla="*/ 343654 h 1107465"/>
                  <a:gd name="connsiteX99" fmla="*/ 625007 w 2901553"/>
                  <a:gd name="connsiteY99" fmla="*/ 321547 h 1107465"/>
                  <a:gd name="connsiteX100" fmla="*/ 480311 w 2901553"/>
                  <a:gd name="connsiteY100" fmla="*/ 327576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13281 w 2901553"/>
                  <a:gd name="connsiteY76" fmla="*/ 631036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27017 h 1107465"/>
                  <a:gd name="connsiteX81" fmla="*/ 1366576 w 2901553"/>
                  <a:gd name="connsiteY81" fmla="*/ 610940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78226 w 2901553"/>
                  <a:gd name="connsiteY95" fmla="*/ 407963 h 1107465"/>
                  <a:gd name="connsiteX96" fmla="*/ 677259 w 2901553"/>
                  <a:gd name="connsiteY96" fmla="*/ 411982 h 1107465"/>
                  <a:gd name="connsiteX97" fmla="*/ 673239 w 2901553"/>
                  <a:gd name="connsiteY97" fmla="*/ 385857 h 1107465"/>
                  <a:gd name="connsiteX98" fmla="*/ 641085 w 2901553"/>
                  <a:gd name="connsiteY98" fmla="*/ 343654 h 1107465"/>
                  <a:gd name="connsiteX99" fmla="*/ 625007 w 2901553"/>
                  <a:gd name="connsiteY99" fmla="*/ 321547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13281 w 2901553"/>
                  <a:gd name="connsiteY76" fmla="*/ 631036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27017 h 1107465"/>
                  <a:gd name="connsiteX81" fmla="*/ 1366576 w 2901553"/>
                  <a:gd name="connsiteY81" fmla="*/ 610940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78226 w 2901553"/>
                  <a:gd name="connsiteY95" fmla="*/ 407963 h 1107465"/>
                  <a:gd name="connsiteX96" fmla="*/ 677259 w 2901553"/>
                  <a:gd name="connsiteY96" fmla="*/ 411982 h 1107465"/>
                  <a:gd name="connsiteX97" fmla="*/ 673239 w 2901553"/>
                  <a:gd name="connsiteY97" fmla="*/ 385857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13281 w 2901553"/>
                  <a:gd name="connsiteY76" fmla="*/ 631036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27017 h 1107465"/>
                  <a:gd name="connsiteX81" fmla="*/ 1366576 w 2901553"/>
                  <a:gd name="connsiteY81" fmla="*/ 610940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78226 w 2901553"/>
                  <a:gd name="connsiteY95" fmla="*/ 407963 h 1107465"/>
                  <a:gd name="connsiteX96" fmla="*/ 668947 w 2901553"/>
                  <a:gd name="connsiteY96" fmla="*/ 414060 h 1107465"/>
                  <a:gd name="connsiteX97" fmla="*/ 673239 w 2901553"/>
                  <a:gd name="connsiteY97" fmla="*/ 385857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13281 w 2901553"/>
                  <a:gd name="connsiteY76" fmla="*/ 631036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27017 h 1107465"/>
                  <a:gd name="connsiteX81" fmla="*/ 1366576 w 2901553"/>
                  <a:gd name="connsiteY81" fmla="*/ 610940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78226 w 2901553"/>
                  <a:gd name="connsiteY95" fmla="*/ 407963 h 1107465"/>
                  <a:gd name="connsiteX96" fmla="*/ 668947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13281 w 2901553"/>
                  <a:gd name="connsiteY76" fmla="*/ 631036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27017 h 1107465"/>
                  <a:gd name="connsiteX81" fmla="*/ 1366576 w 2901553"/>
                  <a:gd name="connsiteY81" fmla="*/ 610940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78226 w 2901553"/>
                  <a:gd name="connsiteY95" fmla="*/ 407963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13281 w 2901553"/>
                  <a:gd name="connsiteY76" fmla="*/ 631036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27017 h 1107465"/>
                  <a:gd name="connsiteX81" fmla="*/ 1366576 w 2901553"/>
                  <a:gd name="connsiteY81" fmla="*/ 610940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13281 w 2901553"/>
                  <a:gd name="connsiteY76" fmla="*/ 631036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27017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13281 w 2901553"/>
                  <a:gd name="connsiteY76" fmla="*/ 631036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3378 w 2901553"/>
                  <a:gd name="connsiteY75" fmla="*/ 651133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4152 w 2901553"/>
                  <a:gd name="connsiteY71" fmla="*/ 689317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8413 w 2901553"/>
                  <a:gd name="connsiteY70" fmla="*/ 681278 h 1107465"/>
                  <a:gd name="connsiteX71" fmla="*/ 1698308 w 2901553"/>
                  <a:gd name="connsiteY71" fmla="*/ 683082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8558 w 2901553"/>
                  <a:gd name="connsiteY69" fmla="*/ 707404 h 1107465"/>
                  <a:gd name="connsiteX70" fmla="*/ 1742179 w 2901553"/>
                  <a:gd name="connsiteY70" fmla="*/ 675043 h 1107465"/>
                  <a:gd name="connsiteX71" fmla="*/ 1698308 w 2901553"/>
                  <a:gd name="connsiteY71" fmla="*/ 683082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51390 w 2901553"/>
                  <a:gd name="connsiteY67" fmla="*/ 731520 h 1107465"/>
                  <a:gd name="connsiteX68" fmla="*/ 1935312 w 2901553"/>
                  <a:gd name="connsiteY68" fmla="*/ 707404 h 1107465"/>
                  <a:gd name="connsiteX69" fmla="*/ 1772324 w 2901553"/>
                  <a:gd name="connsiteY69" fmla="*/ 707404 h 1107465"/>
                  <a:gd name="connsiteX70" fmla="*/ 1742179 w 2901553"/>
                  <a:gd name="connsiteY70" fmla="*/ 675043 h 1107465"/>
                  <a:gd name="connsiteX71" fmla="*/ 1698308 w 2901553"/>
                  <a:gd name="connsiteY71" fmla="*/ 683082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65937 w 2901553"/>
                  <a:gd name="connsiteY67" fmla="*/ 729442 h 1107465"/>
                  <a:gd name="connsiteX68" fmla="*/ 1935312 w 2901553"/>
                  <a:gd name="connsiteY68" fmla="*/ 707404 h 1107465"/>
                  <a:gd name="connsiteX69" fmla="*/ 1772324 w 2901553"/>
                  <a:gd name="connsiteY69" fmla="*/ 707404 h 1107465"/>
                  <a:gd name="connsiteX70" fmla="*/ 1742179 w 2901553"/>
                  <a:gd name="connsiteY70" fmla="*/ 675043 h 1107465"/>
                  <a:gd name="connsiteX71" fmla="*/ 1698308 w 2901553"/>
                  <a:gd name="connsiteY71" fmla="*/ 683082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57419 w 2901553"/>
                  <a:gd name="connsiteY66" fmla="*/ 771713 h 1107465"/>
                  <a:gd name="connsiteX67" fmla="*/ 1965937 w 2901553"/>
                  <a:gd name="connsiteY67" fmla="*/ 729442 h 1107465"/>
                  <a:gd name="connsiteX68" fmla="*/ 1937390 w 2901553"/>
                  <a:gd name="connsiteY68" fmla="*/ 699091 h 1107465"/>
                  <a:gd name="connsiteX69" fmla="*/ 1772324 w 2901553"/>
                  <a:gd name="connsiteY69" fmla="*/ 707404 h 1107465"/>
                  <a:gd name="connsiteX70" fmla="*/ 1742179 w 2901553"/>
                  <a:gd name="connsiteY70" fmla="*/ 675043 h 1107465"/>
                  <a:gd name="connsiteX71" fmla="*/ 1698308 w 2901553"/>
                  <a:gd name="connsiteY71" fmla="*/ 683082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6521 w 2901553"/>
                  <a:gd name="connsiteY65" fmla="*/ 773723 h 1107465"/>
                  <a:gd name="connsiteX66" fmla="*/ 1961576 w 2901553"/>
                  <a:gd name="connsiteY66" fmla="*/ 775870 h 1107465"/>
                  <a:gd name="connsiteX67" fmla="*/ 1965937 w 2901553"/>
                  <a:gd name="connsiteY67" fmla="*/ 729442 h 1107465"/>
                  <a:gd name="connsiteX68" fmla="*/ 1937390 w 2901553"/>
                  <a:gd name="connsiteY68" fmla="*/ 699091 h 1107465"/>
                  <a:gd name="connsiteX69" fmla="*/ 1772324 w 2901553"/>
                  <a:gd name="connsiteY69" fmla="*/ 707404 h 1107465"/>
                  <a:gd name="connsiteX70" fmla="*/ 1742179 w 2901553"/>
                  <a:gd name="connsiteY70" fmla="*/ 675043 h 1107465"/>
                  <a:gd name="connsiteX71" fmla="*/ 1698308 w 2901553"/>
                  <a:gd name="connsiteY71" fmla="*/ 683082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90540 w 2901553"/>
                  <a:gd name="connsiteY64" fmla="*/ 801858 h 1107465"/>
                  <a:gd name="connsiteX65" fmla="*/ 2184442 w 2901553"/>
                  <a:gd name="connsiteY65" fmla="*/ 771645 h 1107465"/>
                  <a:gd name="connsiteX66" fmla="*/ 1961576 w 2901553"/>
                  <a:gd name="connsiteY66" fmla="*/ 775870 h 1107465"/>
                  <a:gd name="connsiteX67" fmla="*/ 1965937 w 2901553"/>
                  <a:gd name="connsiteY67" fmla="*/ 729442 h 1107465"/>
                  <a:gd name="connsiteX68" fmla="*/ 1937390 w 2901553"/>
                  <a:gd name="connsiteY68" fmla="*/ 699091 h 1107465"/>
                  <a:gd name="connsiteX69" fmla="*/ 1772324 w 2901553"/>
                  <a:gd name="connsiteY69" fmla="*/ 707404 h 1107465"/>
                  <a:gd name="connsiteX70" fmla="*/ 1742179 w 2901553"/>
                  <a:gd name="connsiteY70" fmla="*/ 675043 h 1107465"/>
                  <a:gd name="connsiteX71" fmla="*/ 1698308 w 2901553"/>
                  <a:gd name="connsiteY71" fmla="*/ 683082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08627 w 2901553"/>
                  <a:gd name="connsiteY63" fmla="*/ 799849 h 1107465"/>
                  <a:gd name="connsiteX64" fmla="*/ 2188462 w 2901553"/>
                  <a:gd name="connsiteY64" fmla="*/ 791467 h 1107465"/>
                  <a:gd name="connsiteX65" fmla="*/ 2184442 w 2901553"/>
                  <a:gd name="connsiteY65" fmla="*/ 771645 h 1107465"/>
                  <a:gd name="connsiteX66" fmla="*/ 1961576 w 2901553"/>
                  <a:gd name="connsiteY66" fmla="*/ 775870 h 1107465"/>
                  <a:gd name="connsiteX67" fmla="*/ 1965937 w 2901553"/>
                  <a:gd name="connsiteY67" fmla="*/ 729442 h 1107465"/>
                  <a:gd name="connsiteX68" fmla="*/ 1937390 w 2901553"/>
                  <a:gd name="connsiteY68" fmla="*/ 699091 h 1107465"/>
                  <a:gd name="connsiteX69" fmla="*/ 1772324 w 2901553"/>
                  <a:gd name="connsiteY69" fmla="*/ 707404 h 1107465"/>
                  <a:gd name="connsiteX70" fmla="*/ 1742179 w 2901553"/>
                  <a:gd name="connsiteY70" fmla="*/ 675043 h 1107465"/>
                  <a:gd name="connsiteX71" fmla="*/ 1698308 w 2901553"/>
                  <a:gd name="connsiteY71" fmla="*/ 683082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22695 w 2901553"/>
                  <a:gd name="connsiteY62" fmla="*/ 823965 h 1107465"/>
                  <a:gd name="connsiteX63" fmla="*/ 2219018 w 2901553"/>
                  <a:gd name="connsiteY63" fmla="*/ 793614 h 1107465"/>
                  <a:gd name="connsiteX64" fmla="*/ 2188462 w 2901553"/>
                  <a:gd name="connsiteY64" fmla="*/ 791467 h 1107465"/>
                  <a:gd name="connsiteX65" fmla="*/ 2184442 w 2901553"/>
                  <a:gd name="connsiteY65" fmla="*/ 771645 h 1107465"/>
                  <a:gd name="connsiteX66" fmla="*/ 1961576 w 2901553"/>
                  <a:gd name="connsiteY66" fmla="*/ 775870 h 1107465"/>
                  <a:gd name="connsiteX67" fmla="*/ 1965937 w 2901553"/>
                  <a:gd name="connsiteY67" fmla="*/ 729442 h 1107465"/>
                  <a:gd name="connsiteX68" fmla="*/ 1937390 w 2901553"/>
                  <a:gd name="connsiteY68" fmla="*/ 699091 h 1107465"/>
                  <a:gd name="connsiteX69" fmla="*/ 1772324 w 2901553"/>
                  <a:gd name="connsiteY69" fmla="*/ 707404 h 1107465"/>
                  <a:gd name="connsiteX70" fmla="*/ 1742179 w 2901553"/>
                  <a:gd name="connsiteY70" fmla="*/ 675043 h 1107465"/>
                  <a:gd name="connsiteX71" fmla="*/ 1698308 w 2901553"/>
                  <a:gd name="connsiteY71" fmla="*/ 683082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9498 w 2901553"/>
                  <a:gd name="connsiteY61" fmla="*/ 819945 h 1107465"/>
                  <a:gd name="connsiteX62" fmla="*/ 2231008 w 2901553"/>
                  <a:gd name="connsiteY62" fmla="*/ 819809 h 1107465"/>
                  <a:gd name="connsiteX63" fmla="*/ 2219018 w 2901553"/>
                  <a:gd name="connsiteY63" fmla="*/ 793614 h 1107465"/>
                  <a:gd name="connsiteX64" fmla="*/ 2188462 w 2901553"/>
                  <a:gd name="connsiteY64" fmla="*/ 791467 h 1107465"/>
                  <a:gd name="connsiteX65" fmla="*/ 2184442 w 2901553"/>
                  <a:gd name="connsiteY65" fmla="*/ 771645 h 1107465"/>
                  <a:gd name="connsiteX66" fmla="*/ 1961576 w 2901553"/>
                  <a:gd name="connsiteY66" fmla="*/ 775870 h 1107465"/>
                  <a:gd name="connsiteX67" fmla="*/ 1965937 w 2901553"/>
                  <a:gd name="connsiteY67" fmla="*/ 729442 h 1107465"/>
                  <a:gd name="connsiteX68" fmla="*/ 1937390 w 2901553"/>
                  <a:gd name="connsiteY68" fmla="*/ 699091 h 1107465"/>
                  <a:gd name="connsiteX69" fmla="*/ 1772324 w 2901553"/>
                  <a:gd name="connsiteY69" fmla="*/ 707404 h 1107465"/>
                  <a:gd name="connsiteX70" fmla="*/ 1742179 w 2901553"/>
                  <a:gd name="connsiteY70" fmla="*/ 675043 h 1107465"/>
                  <a:gd name="connsiteX71" fmla="*/ 1698308 w 2901553"/>
                  <a:gd name="connsiteY71" fmla="*/ 683082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89498 w 2901553"/>
                  <a:gd name="connsiteY60" fmla="*/ 846071 h 1107465"/>
                  <a:gd name="connsiteX61" fmla="*/ 2385342 w 2901553"/>
                  <a:gd name="connsiteY61" fmla="*/ 813710 h 1107465"/>
                  <a:gd name="connsiteX62" fmla="*/ 2231008 w 2901553"/>
                  <a:gd name="connsiteY62" fmla="*/ 819809 h 1107465"/>
                  <a:gd name="connsiteX63" fmla="*/ 2219018 w 2901553"/>
                  <a:gd name="connsiteY63" fmla="*/ 793614 h 1107465"/>
                  <a:gd name="connsiteX64" fmla="*/ 2188462 w 2901553"/>
                  <a:gd name="connsiteY64" fmla="*/ 791467 h 1107465"/>
                  <a:gd name="connsiteX65" fmla="*/ 2184442 w 2901553"/>
                  <a:gd name="connsiteY65" fmla="*/ 771645 h 1107465"/>
                  <a:gd name="connsiteX66" fmla="*/ 1961576 w 2901553"/>
                  <a:gd name="connsiteY66" fmla="*/ 775870 h 1107465"/>
                  <a:gd name="connsiteX67" fmla="*/ 1965937 w 2901553"/>
                  <a:gd name="connsiteY67" fmla="*/ 729442 h 1107465"/>
                  <a:gd name="connsiteX68" fmla="*/ 1937390 w 2901553"/>
                  <a:gd name="connsiteY68" fmla="*/ 699091 h 1107465"/>
                  <a:gd name="connsiteX69" fmla="*/ 1772324 w 2901553"/>
                  <a:gd name="connsiteY69" fmla="*/ 707404 h 1107465"/>
                  <a:gd name="connsiteX70" fmla="*/ 1742179 w 2901553"/>
                  <a:gd name="connsiteY70" fmla="*/ 675043 h 1107465"/>
                  <a:gd name="connsiteX71" fmla="*/ 1698308 w 2901553"/>
                  <a:gd name="connsiteY71" fmla="*/ 683082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391507 w 2901553"/>
                  <a:gd name="connsiteY58" fmla="*/ 882245 h 1107465"/>
                  <a:gd name="connsiteX59" fmla="*/ 2413614 w 2901553"/>
                  <a:gd name="connsiteY59" fmla="*/ 844061 h 1107465"/>
                  <a:gd name="connsiteX60" fmla="*/ 2397810 w 2901553"/>
                  <a:gd name="connsiteY60" fmla="*/ 846071 h 1107465"/>
                  <a:gd name="connsiteX61" fmla="*/ 2385342 w 2901553"/>
                  <a:gd name="connsiteY61" fmla="*/ 813710 h 1107465"/>
                  <a:gd name="connsiteX62" fmla="*/ 2231008 w 2901553"/>
                  <a:gd name="connsiteY62" fmla="*/ 819809 h 1107465"/>
                  <a:gd name="connsiteX63" fmla="*/ 2219018 w 2901553"/>
                  <a:gd name="connsiteY63" fmla="*/ 793614 h 1107465"/>
                  <a:gd name="connsiteX64" fmla="*/ 2188462 w 2901553"/>
                  <a:gd name="connsiteY64" fmla="*/ 791467 h 1107465"/>
                  <a:gd name="connsiteX65" fmla="*/ 2184442 w 2901553"/>
                  <a:gd name="connsiteY65" fmla="*/ 771645 h 1107465"/>
                  <a:gd name="connsiteX66" fmla="*/ 1961576 w 2901553"/>
                  <a:gd name="connsiteY66" fmla="*/ 775870 h 1107465"/>
                  <a:gd name="connsiteX67" fmla="*/ 1965937 w 2901553"/>
                  <a:gd name="connsiteY67" fmla="*/ 729442 h 1107465"/>
                  <a:gd name="connsiteX68" fmla="*/ 1937390 w 2901553"/>
                  <a:gd name="connsiteY68" fmla="*/ 699091 h 1107465"/>
                  <a:gd name="connsiteX69" fmla="*/ 1772324 w 2901553"/>
                  <a:gd name="connsiteY69" fmla="*/ 707404 h 1107465"/>
                  <a:gd name="connsiteX70" fmla="*/ 1742179 w 2901553"/>
                  <a:gd name="connsiteY70" fmla="*/ 675043 h 1107465"/>
                  <a:gd name="connsiteX71" fmla="*/ 1698308 w 2901553"/>
                  <a:gd name="connsiteY71" fmla="*/ 683082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401898 w 2901553"/>
                  <a:gd name="connsiteY58" fmla="*/ 876011 h 1107465"/>
                  <a:gd name="connsiteX59" fmla="*/ 2413614 w 2901553"/>
                  <a:gd name="connsiteY59" fmla="*/ 844061 h 1107465"/>
                  <a:gd name="connsiteX60" fmla="*/ 2397810 w 2901553"/>
                  <a:gd name="connsiteY60" fmla="*/ 846071 h 1107465"/>
                  <a:gd name="connsiteX61" fmla="*/ 2385342 w 2901553"/>
                  <a:gd name="connsiteY61" fmla="*/ 813710 h 1107465"/>
                  <a:gd name="connsiteX62" fmla="*/ 2231008 w 2901553"/>
                  <a:gd name="connsiteY62" fmla="*/ 819809 h 1107465"/>
                  <a:gd name="connsiteX63" fmla="*/ 2219018 w 2901553"/>
                  <a:gd name="connsiteY63" fmla="*/ 793614 h 1107465"/>
                  <a:gd name="connsiteX64" fmla="*/ 2188462 w 2901553"/>
                  <a:gd name="connsiteY64" fmla="*/ 791467 h 1107465"/>
                  <a:gd name="connsiteX65" fmla="*/ 2184442 w 2901553"/>
                  <a:gd name="connsiteY65" fmla="*/ 771645 h 1107465"/>
                  <a:gd name="connsiteX66" fmla="*/ 1961576 w 2901553"/>
                  <a:gd name="connsiteY66" fmla="*/ 775870 h 1107465"/>
                  <a:gd name="connsiteX67" fmla="*/ 1965937 w 2901553"/>
                  <a:gd name="connsiteY67" fmla="*/ 729442 h 1107465"/>
                  <a:gd name="connsiteX68" fmla="*/ 1937390 w 2901553"/>
                  <a:gd name="connsiteY68" fmla="*/ 699091 h 1107465"/>
                  <a:gd name="connsiteX69" fmla="*/ 1772324 w 2901553"/>
                  <a:gd name="connsiteY69" fmla="*/ 707404 h 1107465"/>
                  <a:gd name="connsiteX70" fmla="*/ 1742179 w 2901553"/>
                  <a:gd name="connsiteY70" fmla="*/ 675043 h 1107465"/>
                  <a:gd name="connsiteX71" fmla="*/ 1698308 w 2901553"/>
                  <a:gd name="connsiteY71" fmla="*/ 683082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401898 w 2901553"/>
                  <a:gd name="connsiteY58" fmla="*/ 876011 h 1107465"/>
                  <a:gd name="connsiteX59" fmla="*/ 2411536 w 2901553"/>
                  <a:gd name="connsiteY59" fmla="*/ 846139 h 1107465"/>
                  <a:gd name="connsiteX60" fmla="*/ 2397810 w 2901553"/>
                  <a:gd name="connsiteY60" fmla="*/ 846071 h 1107465"/>
                  <a:gd name="connsiteX61" fmla="*/ 2385342 w 2901553"/>
                  <a:gd name="connsiteY61" fmla="*/ 813710 h 1107465"/>
                  <a:gd name="connsiteX62" fmla="*/ 2231008 w 2901553"/>
                  <a:gd name="connsiteY62" fmla="*/ 819809 h 1107465"/>
                  <a:gd name="connsiteX63" fmla="*/ 2219018 w 2901553"/>
                  <a:gd name="connsiteY63" fmla="*/ 793614 h 1107465"/>
                  <a:gd name="connsiteX64" fmla="*/ 2188462 w 2901553"/>
                  <a:gd name="connsiteY64" fmla="*/ 791467 h 1107465"/>
                  <a:gd name="connsiteX65" fmla="*/ 2184442 w 2901553"/>
                  <a:gd name="connsiteY65" fmla="*/ 771645 h 1107465"/>
                  <a:gd name="connsiteX66" fmla="*/ 1961576 w 2901553"/>
                  <a:gd name="connsiteY66" fmla="*/ 775870 h 1107465"/>
                  <a:gd name="connsiteX67" fmla="*/ 1965937 w 2901553"/>
                  <a:gd name="connsiteY67" fmla="*/ 729442 h 1107465"/>
                  <a:gd name="connsiteX68" fmla="*/ 1937390 w 2901553"/>
                  <a:gd name="connsiteY68" fmla="*/ 699091 h 1107465"/>
                  <a:gd name="connsiteX69" fmla="*/ 1772324 w 2901553"/>
                  <a:gd name="connsiteY69" fmla="*/ 707404 h 1107465"/>
                  <a:gd name="connsiteX70" fmla="*/ 1742179 w 2901553"/>
                  <a:gd name="connsiteY70" fmla="*/ 675043 h 1107465"/>
                  <a:gd name="connsiteX71" fmla="*/ 1698308 w 2901553"/>
                  <a:gd name="connsiteY71" fmla="*/ 683082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  <a:gd name="connsiteX0" fmla="*/ 10048 w 2901553"/>
                  <a:gd name="connsiteY0" fmla="*/ 0 h 1107465"/>
                  <a:gd name="connsiteX1" fmla="*/ 0 w 2901553"/>
                  <a:gd name="connsiteY1" fmla="*/ 126609 h 1107465"/>
                  <a:gd name="connsiteX2" fmla="*/ 16077 w 2901553"/>
                  <a:gd name="connsiteY2" fmla="*/ 126609 h 1107465"/>
                  <a:gd name="connsiteX3" fmla="*/ 18087 w 2901553"/>
                  <a:gd name="connsiteY3" fmla="*/ 154745 h 1107465"/>
                  <a:gd name="connsiteX4" fmla="*/ 26125 w 2901553"/>
                  <a:gd name="connsiteY4" fmla="*/ 168812 h 1107465"/>
                  <a:gd name="connsiteX5" fmla="*/ 36174 w 2901553"/>
                  <a:gd name="connsiteY5" fmla="*/ 188909 h 1107465"/>
                  <a:gd name="connsiteX6" fmla="*/ 46222 w 2901553"/>
                  <a:gd name="connsiteY6" fmla="*/ 196948 h 1107465"/>
                  <a:gd name="connsiteX7" fmla="*/ 36174 w 2901553"/>
                  <a:gd name="connsiteY7" fmla="*/ 219054 h 1107465"/>
                  <a:gd name="connsiteX8" fmla="*/ 58280 w 2901553"/>
                  <a:gd name="connsiteY8" fmla="*/ 229102 h 1107465"/>
                  <a:gd name="connsiteX9" fmla="*/ 78377 w 2901553"/>
                  <a:gd name="connsiteY9" fmla="*/ 255228 h 1107465"/>
                  <a:gd name="connsiteX10" fmla="*/ 80387 w 2901553"/>
                  <a:gd name="connsiteY10" fmla="*/ 273315 h 1107465"/>
                  <a:gd name="connsiteX11" fmla="*/ 190918 w 2901553"/>
                  <a:gd name="connsiteY11" fmla="*/ 273315 h 1107465"/>
                  <a:gd name="connsiteX12" fmla="*/ 198957 w 2901553"/>
                  <a:gd name="connsiteY12" fmla="*/ 305470 h 1107465"/>
                  <a:gd name="connsiteX13" fmla="*/ 223073 w 2901553"/>
                  <a:gd name="connsiteY13" fmla="*/ 309489 h 1107465"/>
                  <a:gd name="connsiteX14" fmla="*/ 217044 w 2901553"/>
                  <a:gd name="connsiteY14" fmla="*/ 341644 h 1107465"/>
                  <a:gd name="connsiteX15" fmla="*/ 215034 w 2901553"/>
                  <a:gd name="connsiteY15" fmla="*/ 367770 h 1107465"/>
                  <a:gd name="connsiteX16" fmla="*/ 237141 w 2901553"/>
                  <a:gd name="connsiteY16" fmla="*/ 395905 h 1107465"/>
                  <a:gd name="connsiteX17" fmla="*/ 233121 w 2901553"/>
                  <a:gd name="connsiteY17" fmla="*/ 422031 h 1107465"/>
                  <a:gd name="connsiteX18" fmla="*/ 249199 w 2901553"/>
                  <a:gd name="connsiteY18" fmla="*/ 452176 h 1107465"/>
                  <a:gd name="connsiteX19" fmla="*/ 257238 w 2901553"/>
                  <a:gd name="connsiteY19" fmla="*/ 474282 h 1107465"/>
                  <a:gd name="connsiteX20" fmla="*/ 436098 w 2901553"/>
                  <a:gd name="connsiteY20" fmla="*/ 468253 h 1107465"/>
                  <a:gd name="connsiteX21" fmla="*/ 430069 w 2901553"/>
                  <a:gd name="connsiteY21" fmla="*/ 498398 h 1107465"/>
                  <a:gd name="connsiteX22" fmla="*/ 456195 w 2901553"/>
                  <a:gd name="connsiteY22" fmla="*/ 516485 h 1107465"/>
                  <a:gd name="connsiteX23" fmla="*/ 442127 w 2901553"/>
                  <a:gd name="connsiteY23" fmla="*/ 562708 h 1107465"/>
                  <a:gd name="connsiteX24" fmla="*/ 456195 w 2901553"/>
                  <a:gd name="connsiteY24" fmla="*/ 576775 h 1107465"/>
                  <a:gd name="connsiteX25" fmla="*/ 454185 w 2901553"/>
                  <a:gd name="connsiteY25" fmla="*/ 602901 h 1107465"/>
                  <a:gd name="connsiteX26" fmla="*/ 468253 w 2901553"/>
                  <a:gd name="connsiteY26" fmla="*/ 612949 h 1107465"/>
                  <a:gd name="connsiteX27" fmla="*/ 476292 w 2901553"/>
                  <a:gd name="connsiteY27" fmla="*/ 629027 h 1107465"/>
                  <a:gd name="connsiteX28" fmla="*/ 508446 w 2901553"/>
                  <a:gd name="connsiteY28" fmla="*/ 627017 h 1107465"/>
                  <a:gd name="connsiteX29" fmla="*/ 534572 w 2901553"/>
                  <a:gd name="connsiteY29" fmla="*/ 677259 h 1107465"/>
                  <a:gd name="connsiteX30" fmla="*/ 590843 w 2901553"/>
                  <a:gd name="connsiteY30" fmla="*/ 703385 h 1107465"/>
                  <a:gd name="connsiteX31" fmla="*/ 633046 w 2901553"/>
                  <a:gd name="connsiteY31" fmla="*/ 715443 h 1107465"/>
                  <a:gd name="connsiteX32" fmla="*/ 665201 w 2901553"/>
                  <a:gd name="connsiteY32" fmla="*/ 719462 h 1107465"/>
                  <a:gd name="connsiteX33" fmla="*/ 673239 w 2901553"/>
                  <a:gd name="connsiteY33" fmla="*/ 769704 h 1107465"/>
                  <a:gd name="connsiteX34" fmla="*/ 761665 w 2901553"/>
                  <a:gd name="connsiteY34" fmla="*/ 769704 h 1107465"/>
                  <a:gd name="connsiteX35" fmla="*/ 779752 w 2901553"/>
                  <a:gd name="connsiteY35" fmla="*/ 787791 h 1107465"/>
                  <a:gd name="connsiteX36" fmla="*/ 860139 w 2901553"/>
                  <a:gd name="connsiteY36" fmla="*/ 787791 h 1107465"/>
                  <a:gd name="connsiteX37" fmla="*/ 860139 w 2901553"/>
                  <a:gd name="connsiteY37" fmla="*/ 815926 h 1107465"/>
                  <a:gd name="connsiteX38" fmla="*/ 1087231 w 2901553"/>
                  <a:gd name="connsiteY38" fmla="*/ 815926 h 1107465"/>
                  <a:gd name="connsiteX39" fmla="*/ 1087231 w 2901553"/>
                  <a:gd name="connsiteY39" fmla="*/ 856119 h 1107465"/>
                  <a:gd name="connsiteX40" fmla="*/ 1243986 w 2901553"/>
                  <a:gd name="connsiteY40" fmla="*/ 856119 h 1107465"/>
                  <a:gd name="connsiteX41" fmla="*/ 1243986 w 2901553"/>
                  <a:gd name="connsiteY41" fmla="*/ 884255 h 1107465"/>
                  <a:gd name="connsiteX42" fmla="*/ 1302266 w 2901553"/>
                  <a:gd name="connsiteY42" fmla="*/ 884255 h 1107465"/>
                  <a:gd name="connsiteX43" fmla="*/ 1302266 w 2901553"/>
                  <a:gd name="connsiteY43" fmla="*/ 950574 h 1107465"/>
                  <a:gd name="connsiteX44" fmla="*/ 1338440 w 2901553"/>
                  <a:gd name="connsiteY44" fmla="*/ 950574 h 1107465"/>
                  <a:gd name="connsiteX45" fmla="*/ 1356527 w 2901553"/>
                  <a:gd name="connsiteY45" fmla="*/ 968661 h 1107465"/>
                  <a:gd name="connsiteX46" fmla="*/ 1475098 w 2901553"/>
                  <a:gd name="connsiteY46" fmla="*/ 968661 h 1107465"/>
                  <a:gd name="connsiteX47" fmla="*/ 1503233 w 2901553"/>
                  <a:gd name="connsiteY47" fmla="*/ 996796 h 1107465"/>
                  <a:gd name="connsiteX48" fmla="*/ 1991583 w 2901553"/>
                  <a:gd name="connsiteY48" fmla="*/ 996796 h 1107465"/>
                  <a:gd name="connsiteX49" fmla="*/ 1991583 w 2901553"/>
                  <a:gd name="connsiteY49" fmla="*/ 1024932 h 1107465"/>
                  <a:gd name="connsiteX50" fmla="*/ 2144318 w 2901553"/>
                  <a:gd name="connsiteY50" fmla="*/ 1024932 h 1107465"/>
                  <a:gd name="connsiteX51" fmla="*/ 2144318 w 2901553"/>
                  <a:gd name="connsiteY51" fmla="*/ 1049048 h 1107465"/>
                  <a:gd name="connsiteX52" fmla="*/ 2401556 w 2901553"/>
                  <a:gd name="connsiteY52" fmla="*/ 1049048 h 1107465"/>
                  <a:gd name="connsiteX53" fmla="*/ 2401556 w 2901553"/>
                  <a:gd name="connsiteY53" fmla="*/ 1075174 h 1107465"/>
                  <a:gd name="connsiteX54" fmla="*/ 2799470 w 2901553"/>
                  <a:gd name="connsiteY54" fmla="*/ 1075174 h 1107465"/>
                  <a:gd name="connsiteX55" fmla="*/ 2799470 w 2901553"/>
                  <a:gd name="connsiteY55" fmla="*/ 1103309 h 1107465"/>
                  <a:gd name="connsiteX56" fmla="*/ 2901553 w 2901553"/>
                  <a:gd name="connsiteY56" fmla="*/ 1107465 h 1107465"/>
                  <a:gd name="connsiteX57" fmla="*/ 2901553 w 2901553"/>
                  <a:gd name="connsiteY57" fmla="*/ 882245 h 1107465"/>
                  <a:gd name="connsiteX58" fmla="*/ 2401898 w 2901553"/>
                  <a:gd name="connsiteY58" fmla="*/ 876011 h 1107465"/>
                  <a:gd name="connsiteX59" fmla="*/ 2403223 w 2901553"/>
                  <a:gd name="connsiteY59" fmla="*/ 846139 h 1107465"/>
                  <a:gd name="connsiteX60" fmla="*/ 2397810 w 2901553"/>
                  <a:gd name="connsiteY60" fmla="*/ 846071 h 1107465"/>
                  <a:gd name="connsiteX61" fmla="*/ 2385342 w 2901553"/>
                  <a:gd name="connsiteY61" fmla="*/ 813710 h 1107465"/>
                  <a:gd name="connsiteX62" fmla="*/ 2231008 w 2901553"/>
                  <a:gd name="connsiteY62" fmla="*/ 819809 h 1107465"/>
                  <a:gd name="connsiteX63" fmla="*/ 2219018 w 2901553"/>
                  <a:gd name="connsiteY63" fmla="*/ 793614 h 1107465"/>
                  <a:gd name="connsiteX64" fmla="*/ 2188462 w 2901553"/>
                  <a:gd name="connsiteY64" fmla="*/ 791467 h 1107465"/>
                  <a:gd name="connsiteX65" fmla="*/ 2184442 w 2901553"/>
                  <a:gd name="connsiteY65" fmla="*/ 771645 h 1107465"/>
                  <a:gd name="connsiteX66" fmla="*/ 1961576 w 2901553"/>
                  <a:gd name="connsiteY66" fmla="*/ 775870 h 1107465"/>
                  <a:gd name="connsiteX67" fmla="*/ 1965937 w 2901553"/>
                  <a:gd name="connsiteY67" fmla="*/ 729442 h 1107465"/>
                  <a:gd name="connsiteX68" fmla="*/ 1937390 w 2901553"/>
                  <a:gd name="connsiteY68" fmla="*/ 699091 h 1107465"/>
                  <a:gd name="connsiteX69" fmla="*/ 1772324 w 2901553"/>
                  <a:gd name="connsiteY69" fmla="*/ 707404 h 1107465"/>
                  <a:gd name="connsiteX70" fmla="*/ 1742179 w 2901553"/>
                  <a:gd name="connsiteY70" fmla="*/ 675043 h 1107465"/>
                  <a:gd name="connsiteX71" fmla="*/ 1698308 w 2901553"/>
                  <a:gd name="connsiteY71" fmla="*/ 683082 h 1107465"/>
                  <a:gd name="connsiteX72" fmla="*/ 1664007 w 2901553"/>
                  <a:gd name="connsiteY72" fmla="*/ 661181 h 1107465"/>
                  <a:gd name="connsiteX73" fmla="*/ 1621804 w 2901553"/>
                  <a:gd name="connsiteY73" fmla="*/ 661181 h 1107465"/>
                  <a:gd name="connsiteX74" fmla="*/ 1607736 w 2901553"/>
                  <a:gd name="connsiteY74" fmla="*/ 645104 h 1107465"/>
                  <a:gd name="connsiteX75" fmla="*/ 1539613 w 2901553"/>
                  <a:gd name="connsiteY75" fmla="*/ 646977 h 1107465"/>
                  <a:gd name="connsiteX76" fmla="*/ 1529907 w 2901553"/>
                  <a:gd name="connsiteY76" fmla="*/ 622723 h 1107465"/>
                  <a:gd name="connsiteX77" fmla="*/ 1444953 w 2901553"/>
                  <a:gd name="connsiteY77" fmla="*/ 637065 h 1107465"/>
                  <a:gd name="connsiteX78" fmla="*/ 1432895 w 2901553"/>
                  <a:gd name="connsiteY78" fmla="*/ 635056 h 1107465"/>
                  <a:gd name="connsiteX79" fmla="*/ 1414808 w 2901553"/>
                  <a:gd name="connsiteY79" fmla="*/ 622998 h 1107465"/>
                  <a:gd name="connsiteX80" fmla="*/ 1372605 w 2901553"/>
                  <a:gd name="connsiteY80" fmla="*/ 618704 h 1107465"/>
                  <a:gd name="connsiteX81" fmla="*/ 1366576 w 2901553"/>
                  <a:gd name="connsiteY81" fmla="*/ 602627 h 1107465"/>
                  <a:gd name="connsiteX82" fmla="*/ 1316334 w 2901553"/>
                  <a:gd name="connsiteY82" fmla="*/ 610940 h 1107465"/>
                  <a:gd name="connsiteX83" fmla="*/ 1290208 w 2901553"/>
                  <a:gd name="connsiteY83" fmla="*/ 570746 h 1107465"/>
                  <a:gd name="connsiteX84" fmla="*/ 1195754 w 2901553"/>
                  <a:gd name="connsiteY84" fmla="*/ 576775 h 1107465"/>
                  <a:gd name="connsiteX85" fmla="*/ 1177667 w 2901553"/>
                  <a:gd name="connsiteY85" fmla="*/ 552659 h 1107465"/>
                  <a:gd name="connsiteX86" fmla="*/ 1125415 w 2901553"/>
                  <a:gd name="connsiteY86" fmla="*/ 560698 h 1107465"/>
                  <a:gd name="connsiteX87" fmla="*/ 1101299 w 2901553"/>
                  <a:gd name="connsiteY87" fmla="*/ 558688 h 1107465"/>
                  <a:gd name="connsiteX88" fmla="*/ 1103309 w 2901553"/>
                  <a:gd name="connsiteY88" fmla="*/ 516485 h 1107465"/>
                  <a:gd name="connsiteX89" fmla="*/ 1075173 w 2901553"/>
                  <a:gd name="connsiteY89" fmla="*/ 474282 h 1107465"/>
                  <a:gd name="connsiteX90" fmla="*/ 1018903 w 2901553"/>
                  <a:gd name="connsiteY90" fmla="*/ 470263 h 1107465"/>
                  <a:gd name="connsiteX91" fmla="*/ 996796 w 2901553"/>
                  <a:gd name="connsiteY91" fmla="*/ 450166 h 1107465"/>
                  <a:gd name="connsiteX92" fmla="*/ 924448 w 2901553"/>
                  <a:gd name="connsiteY92" fmla="*/ 442127 h 1107465"/>
                  <a:gd name="connsiteX93" fmla="*/ 902342 w 2901553"/>
                  <a:gd name="connsiteY93" fmla="*/ 430069 h 1107465"/>
                  <a:gd name="connsiteX94" fmla="*/ 880235 w 2901553"/>
                  <a:gd name="connsiteY94" fmla="*/ 428060 h 1107465"/>
                  <a:gd name="connsiteX95" fmla="*/ 869914 w 2901553"/>
                  <a:gd name="connsiteY95" fmla="*/ 401729 h 1107465"/>
                  <a:gd name="connsiteX96" fmla="*/ 675182 w 2901553"/>
                  <a:gd name="connsiteY96" fmla="*/ 414060 h 1107465"/>
                  <a:gd name="connsiteX97" fmla="*/ 673239 w 2901553"/>
                  <a:gd name="connsiteY97" fmla="*/ 383779 h 1107465"/>
                  <a:gd name="connsiteX98" fmla="*/ 641085 w 2901553"/>
                  <a:gd name="connsiteY98" fmla="*/ 343654 h 1107465"/>
                  <a:gd name="connsiteX99" fmla="*/ 627085 w 2901553"/>
                  <a:gd name="connsiteY99" fmla="*/ 327781 h 1107465"/>
                  <a:gd name="connsiteX100" fmla="*/ 480311 w 2901553"/>
                  <a:gd name="connsiteY100" fmla="*/ 335889 h 1107465"/>
                  <a:gd name="connsiteX101" fmla="*/ 480311 w 2901553"/>
                  <a:gd name="connsiteY101" fmla="*/ 305470 h 1107465"/>
                  <a:gd name="connsiteX102" fmla="*/ 441442 w 2901553"/>
                  <a:gd name="connsiteY102" fmla="*/ 301519 h 1107465"/>
                  <a:gd name="connsiteX103" fmla="*/ 450098 w 2901553"/>
                  <a:gd name="connsiteY103" fmla="*/ 275531 h 1107465"/>
                  <a:gd name="connsiteX104" fmla="*/ 430069 w 2901553"/>
                  <a:gd name="connsiteY104" fmla="*/ 263267 h 1107465"/>
                  <a:gd name="connsiteX105" fmla="*/ 430069 w 2901553"/>
                  <a:gd name="connsiteY105" fmla="*/ 198957 h 1107465"/>
                  <a:gd name="connsiteX106" fmla="*/ 387866 w 2901553"/>
                  <a:gd name="connsiteY106" fmla="*/ 150725 h 1107465"/>
                  <a:gd name="connsiteX107" fmla="*/ 341644 w 2901553"/>
                  <a:gd name="connsiteY107" fmla="*/ 150725 h 1107465"/>
                  <a:gd name="connsiteX108" fmla="*/ 315586 w 2901553"/>
                  <a:gd name="connsiteY108" fmla="*/ 138598 h 1107465"/>
                  <a:gd name="connsiteX109" fmla="*/ 244837 w 2901553"/>
                  <a:gd name="connsiteY109" fmla="*/ 138599 h 1107465"/>
                  <a:gd name="connsiteX110" fmla="*/ 211015 w 2901553"/>
                  <a:gd name="connsiteY110" fmla="*/ 60290 h 1107465"/>
                  <a:gd name="connsiteX111" fmla="*/ 184820 w 2901553"/>
                  <a:gd name="connsiteY111" fmla="*/ 40057 h 1107465"/>
                  <a:gd name="connsiteX112" fmla="*/ 90297 w 2901553"/>
                  <a:gd name="connsiteY112" fmla="*/ 34302 h 1107465"/>
                  <a:gd name="connsiteX113" fmla="*/ 84406 w 2901553"/>
                  <a:gd name="connsiteY113" fmla="*/ 16077 h 1107465"/>
                  <a:gd name="connsiteX114" fmla="*/ 10048 w 2901553"/>
                  <a:gd name="connsiteY114" fmla="*/ 0 h 110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2901553" h="1107465">
                    <a:moveTo>
                      <a:pt x="10048" y="0"/>
                    </a:moveTo>
                    <a:lnTo>
                      <a:pt x="0" y="126609"/>
                    </a:lnTo>
                    <a:lnTo>
                      <a:pt x="16077" y="126609"/>
                    </a:lnTo>
                    <a:lnTo>
                      <a:pt x="18087" y="154745"/>
                    </a:lnTo>
                    <a:lnTo>
                      <a:pt x="26125" y="168812"/>
                    </a:lnTo>
                    <a:lnTo>
                      <a:pt x="36174" y="188909"/>
                    </a:lnTo>
                    <a:lnTo>
                      <a:pt x="46222" y="196948"/>
                    </a:lnTo>
                    <a:lnTo>
                      <a:pt x="36174" y="219054"/>
                    </a:lnTo>
                    <a:lnTo>
                      <a:pt x="58280" y="229102"/>
                    </a:lnTo>
                    <a:lnTo>
                      <a:pt x="78377" y="255228"/>
                    </a:lnTo>
                    <a:lnTo>
                      <a:pt x="80387" y="273315"/>
                    </a:lnTo>
                    <a:lnTo>
                      <a:pt x="190918" y="273315"/>
                    </a:lnTo>
                    <a:lnTo>
                      <a:pt x="198957" y="305470"/>
                    </a:lnTo>
                    <a:lnTo>
                      <a:pt x="223073" y="309489"/>
                    </a:lnTo>
                    <a:lnTo>
                      <a:pt x="217044" y="341644"/>
                    </a:lnTo>
                    <a:lnTo>
                      <a:pt x="215034" y="367770"/>
                    </a:lnTo>
                    <a:lnTo>
                      <a:pt x="237141" y="395905"/>
                    </a:lnTo>
                    <a:lnTo>
                      <a:pt x="233121" y="422031"/>
                    </a:lnTo>
                    <a:lnTo>
                      <a:pt x="249199" y="452176"/>
                    </a:lnTo>
                    <a:lnTo>
                      <a:pt x="257238" y="474282"/>
                    </a:lnTo>
                    <a:lnTo>
                      <a:pt x="436098" y="468253"/>
                    </a:lnTo>
                    <a:lnTo>
                      <a:pt x="430069" y="498398"/>
                    </a:lnTo>
                    <a:lnTo>
                      <a:pt x="456195" y="516485"/>
                    </a:lnTo>
                    <a:lnTo>
                      <a:pt x="442127" y="562708"/>
                    </a:lnTo>
                    <a:lnTo>
                      <a:pt x="456195" y="576775"/>
                    </a:lnTo>
                    <a:lnTo>
                      <a:pt x="454185" y="602901"/>
                    </a:lnTo>
                    <a:lnTo>
                      <a:pt x="468253" y="612949"/>
                    </a:lnTo>
                    <a:lnTo>
                      <a:pt x="476292" y="629027"/>
                    </a:lnTo>
                    <a:lnTo>
                      <a:pt x="508446" y="627017"/>
                    </a:lnTo>
                    <a:lnTo>
                      <a:pt x="534572" y="677259"/>
                    </a:lnTo>
                    <a:lnTo>
                      <a:pt x="590843" y="703385"/>
                    </a:lnTo>
                    <a:lnTo>
                      <a:pt x="633046" y="715443"/>
                    </a:lnTo>
                    <a:lnTo>
                      <a:pt x="665201" y="719462"/>
                    </a:lnTo>
                    <a:lnTo>
                      <a:pt x="673239" y="769704"/>
                    </a:lnTo>
                    <a:lnTo>
                      <a:pt x="761665" y="769704"/>
                    </a:lnTo>
                    <a:lnTo>
                      <a:pt x="779752" y="787791"/>
                    </a:lnTo>
                    <a:lnTo>
                      <a:pt x="860139" y="787791"/>
                    </a:lnTo>
                    <a:lnTo>
                      <a:pt x="860139" y="815926"/>
                    </a:lnTo>
                    <a:lnTo>
                      <a:pt x="1087231" y="815926"/>
                    </a:lnTo>
                    <a:lnTo>
                      <a:pt x="1087231" y="856119"/>
                    </a:lnTo>
                    <a:lnTo>
                      <a:pt x="1243986" y="856119"/>
                    </a:lnTo>
                    <a:lnTo>
                      <a:pt x="1243986" y="884255"/>
                    </a:lnTo>
                    <a:lnTo>
                      <a:pt x="1302266" y="884255"/>
                    </a:lnTo>
                    <a:lnTo>
                      <a:pt x="1302266" y="950574"/>
                    </a:lnTo>
                    <a:lnTo>
                      <a:pt x="1338440" y="950574"/>
                    </a:lnTo>
                    <a:lnTo>
                      <a:pt x="1356527" y="968661"/>
                    </a:lnTo>
                    <a:lnTo>
                      <a:pt x="1475098" y="968661"/>
                    </a:lnTo>
                    <a:lnTo>
                      <a:pt x="1503233" y="996796"/>
                    </a:lnTo>
                    <a:lnTo>
                      <a:pt x="1991583" y="996796"/>
                    </a:lnTo>
                    <a:lnTo>
                      <a:pt x="1991583" y="1024932"/>
                    </a:lnTo>
                    <a:lnTo>
                      <a:pt x="2144318" y="1024932"/>
                    </a:lnTo>
                    <a:lnTo>
                      <a:pt x="2144318" y="1049048"/>
                    </a:lnTo>
                    <a:lnTo>
                      <a:pt x="2401556" y="1049048"/>
                    </a:lnTo>
                    <a:lnTo>
                      <a:pt x="2401556" y="1075174"/>
                    </a:lnTo>
                    <a:lnTo>
                      <a:pt x="2799470" y="1075174"/>
                    </a:lnTo>
                    <a:lnTo>
                      <a:pt x="2799470" y="1103309"/>
                    </a:lnTo>
                    <a:lnTo>
                      <a:pt x="2901553" y="1107465"/>
                    </a:lnTo>
                    <a:lnTo>
                      <a:pt x="2901553" y="882245"/>
                    </a:lnTo>
                    <a:lnTo>
                      <a:pt x="2401898" y="876011"/>
                    </a:lnTo>
                    <a:cubicBezTo>
                      <a:pt x="2402340" y="866054"/>
                      <a:pt x="2402781" y="856096"/>
                      <a:pt x="2403223" y="846139"/>
                    </a:cubicBezTo>
                    <a:lnTo>
                      <a:pt x="2397810" y="846071"/>
                    </a:lnTo>
                    <a:lnTo>
                      <a:pt x="2385342" y="813710"/>
                    </a:lnTo>
                    <a:lnTo>
                      <a:pt x="2231008" y="819809"/>
                    </a:lnTo>
                    <a:lnTo>
                      <a:pt x="2219018" y="793614"/>
                    </a:lnTo>
                    <a:lnTo>
                      <a:pt x="2188462" y="791467"/>
                    </a:lnTo>
                    <a:lnTo>
                      <a:pt x="2184442" y="771645"/>
                    </a:lnTo>
                    <a:lnTo>
                      <a:pt x="1961576" y="775870"/>
                    </a:lnTo>
                    <a:lnTo>
                      <a:pt x="1965937" y="729442"/>
                    </a:lnTo>
                    <a:lnTo>
                      <a:pt x="1937390" y="699091"/>
                    </a:lnTo>
                    <a:lnTo>
                      <a:pt x="1772324" y="707404"/>
                    </a:lnTo>
                    <a:lnTo>
                      <a:pt x="1742179" y="675043"/>
                    </a:lnTo>
                    <a:lnTo>
                      <a:pt x="1698308" y="683082"/>
                    </a:lnTo>
                    <a:lnTo>
                      <a:pt x="1664007" y="661181"/>
                    </a:lnTo>
                    <a:lnTo>
                      <a:pt x="1621804" y="661181"/>
                    </a:lnTo>
                    <a:lnTo>
                      <a:pt x="1607736" y="645104"/>
                    </a:lnTo>
                    <a:lnTo>
                      <a:pt x="1539613" y="646977"/>
                    </a:lnTo>
                    <a:lnTo>
                      <a:pt x="1529907" y="622723"/>
                    </a:lnTo>
                    <a:lnTo>
                      <a:pt x="1444953" y="637065"/>
                    </a:lnTo>
                    <a:lnTo>
                      <a:pt x="1432895" y="635056"/>
                    </a:lnTo>
                    <a:lnTo>
                      <a:pt x="1414808" y="622998"/>
                    </a:lnTo>
                    <a:lnTo>
                      <a:pt x="1372605" y="618704"/>
                    </a:lnTo>
                    <a:lnTo>
                      <a:pt x="1366576" y="602627"/>
                    </a:lnTo>
                    <a:lnTo>
                      <a:pt x="1316334" y="610940"/>
                    </a:lnTo>
                    <a:lnTo>
                      <a:pt x="1290208" y="570746"/>
                    </a:lnTo>
                    <a:lnTo>
                      <a:pt x="1195754" y="576775"/>
                    </a:lnTo>
                    <a:lnTo>
                      <a:pt x="1177667" y="552659"/>
                    </a:lnTo>
                    <a:lnTo>
                      <a:pt x="1125415" y="560698"/>
                    </a:lnTo>
                    <a:lnTo>
                      <a:pt x="1101299" y="558688"/>
                    </a:lnTo>
                    <a:lnTo>
                      <a:pt x="1103309" y="516485"/>
                    </a:lnTo>
                    <a:lnTo>
                      <a:pt x="1075173" y="474282"/>
                    </a:lnTo>
                    <a:lnTo>
                      <a:pt x="1018903" y="470263"/>
                    </a:lnTo>
                    <a:lnTo>
                      <a:pt x="996796" y="450166"/>
                    </a:lnTo>
                    <a:lnTo>
                      <a:pt x="924448" y="442127"/>
                    </a:lnTo>
                    <a:lnTo>
                      <a:pt x="902342" y="430069"/>
                    </a:lnTo>
                    <a:lnTo>
                      <a:pt x="880235" y="428060"/>
                    </a:lnTo>
                    <a:lnTo>
                      <a:pt x="869914" y="401729"/>
                    </a:lnTo>
                    <a:lnTo>
                      <a:pt x="675182" y="414060"/>
                    </a:lnTo>
                    <a:lnTo>
                      <a:pt x="673239" y="383779"/>
                    </a:lnTo>
                    <a:lnTo>
                      <a:pt x="641085" y="343654"/>
                    </a:lnTo>
                    <a:lnTo>
                      <a:pt x="627085" y="327781"/>
                    </a:lnTo>
                    <a:lnTo>
                      <a:pt x="480311" y="335889"/>
                    </a:lnTo>
                    <a:lnTo>
                      <a:pt x="480311" y="305470"/>
                    </a:lnTo>
                    <a:lnTo>
                      <a:pt x="441442" y="301519"/>
                    </a:lnTo>
                    <a:lnTo>
                      <a:pt x="450098" y="275531"/>
                    </a:lnTo>
                    <a:lnTo>
                      <a:pt x="430069" y="263267"/>
                    </a:lnTo>
                    <a:lnTo>
                      <a:pt x="430069" y="198957"/>
                    </a:lnTo>
                    <a:lnTo>
                      <a:pt x="387866" y="150725"/>
                    </a:lnTo>
                    <a:lnTo>
                      <a:pt x="341644" y="150725"/>
                    </a:lnTo>
                    <a:lnTo>
                      <a:pt x="315586" y="138598"/>
                    </a:lnTo>
                    <a:lnTo>
                      <a:pt x="244837" y="138599"/>
                    </a:lnTo>
                    <a:lnTo>
                      <a:pt x="211015" y="60290"/>
                    </a:lnTo>
                    <a:lnTo>
                      <a:pt x="184820" y="40057"/>
                    </a:lnTo>
                    <a:lnTo>
                      <a:pt x="90297" y="34302"/>
                    </a:lnTo>
                    <a:lnTo>
                      <a:pt x="84406" y="16077"/>
                    </a:lnTo>
                    <a:lnTo>
                      <a:pt x="10048" y="0"/>
                    </a:lnTo>
                    <a:close/>
                  </a:path>
                </a:pathLst>
              </a:custGeom>
              <a:solidFill>
                <a:srgbClr val="E9F4FD"/>
              </a:solidFill>
              <a:ln w="19050">
                <a:solidFill>
                  <a:schemeClr val="accent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-7046287" y="3872010"/>
                <a:ext cx="118982" cy="127796"/>
              </a:xfrm>
              <a:custGeom>
                <a:avLst/>
                <a:gdLst>
                  <a:gd name="connsiteX0" fmla="*/ 4407 w 118982"/>
                  <a:gd name="connsiteY0" fmla="*/ 0 h 127796"/>
                  <a:gd name="connsiteX1" fmla="*/ 0 w 118982"/>
                  <a:gd name="connsiteY1" fmla="*/ 52881 h 127796"/>
                  <a:gd name="connsiteX2" fmla="*/ 24237 w 118982"/>
                  <a:gd name="connsiteY2" fmla="*/ 59492 h 127796"/>
                  <a:gd name="connsiteX3" fmla="*/ 13220 w 118982"/>
                  <a:gd name="connsiteY3" fmla="*/ 116779 h 127796"/>
                  <a:gd name="connsiteX4" fmla="*/ 39660 w 118982"/>
                  <a:gd name="connsiteY4" fmla="*/ 127796 h 127796"/>
                  <a:gd name="connsiteX5" fmla="*/ 118982 w 118982"/>
                  <a:gd name="connsiteY5" fmla="*/ 107966 h 127796"/>
                  <a:gd name="connsiteX6" fmla="*/ 114575 w 118982"/>
                  <a:gd name="connsiteY6" fmla="*/ 90339 h 127796"/>
                  <a:gd name="connsiteX7" fmla="*/ 28644 w 118982"/>
                  <a:gd name="connsiteY7" fmla="*/ 83729 h 12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982" h="127796">
                    <a:moveTo>
                      <a:pt x="4407" y="0"/>
                    </a:moveTo>
                    <a:lnTo>
                      <a:pt x="0" y="52881"/>
                    </a:lnTo>
                    <a:lnTo>
                      <a:pt x="24237" y="59492"/>
                    </a:lnTo>
                    <a:lnTo>
                      <a:pt x="13220" y="116779"/>
                    </a:lnTo>
                    <a:lnTo>
                      <a:pt x="39660" y="127796"/>
                    </a:lnTo>
                    <a:lnTo>
                      <a:pt x="118982" y="107966"/>
                    </a:lnTo>
                    <a:lnTo>
                      <a:pt x="114575" y="90339"/>
                    </a:lnTo>
                    <a:lnTo>
                      <a:pt x="28644" y="83729"/>
                    </a:ln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accent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-7414252" y="3318964"/>
                <a:ext cx="158643" cy="125592"/>
              </a:xfrm>
              <a:custGeom>
                <a:avLst/>
                <a:gdLst>
                  <a:gd name="connsiteX0" fmla="*/ 0 w 158643"/>
                  <a:gd name="connsiteY0" fmla="*/ 2203 h 125592"/>
                  <a:gd name="connsiteX1" fmla="*/ 52881 w 158643"/>
                  <a:gd name="connsiteY1" fmla="*/ 0 h 125592"/>
                  <a:gd name="connsiteX2" fmla="*/ 59491 w 158643"/>
                  <a:gd name="connsiteY2" fmla="*/ 26440 h 125592"/>
                  <a:gd name="connsiteX3" fmla="*/ 114575 w 158643"/>
                  <a:gd name="connsiteY3" fmla="*/ 24237 h 125592"/>
                  <a:gd name="connsiteX4" fmla="*/ 116779 w 158643"/>
                  <a:gd name="connsiteY4" fmla="*/ 55084 h 125592"/>
                  <a:gd name="connsiteX5" fmla="*/ 158643 w 158643"/>
                  <a:gd name="connsiteY5" fmla="*/ 63898 h 125592"/>
                  <a:gd name="connsiteX6" fmla="*/ 152033 w 158643"/>
                  <a:gd name="connsiteY6" fmla="*/ 125592 h 125592"/>
                  <a:gd name="connsiteX7" fmla="*/ 103558 w 158643"/>
                  <a:gd name="connsiteY7" fmla="*/ 114575 h 125592"/>
                  <a:gd name="connsiteX8" fmla="*/ 85931 w 158643"/>
                  <a:gd name="connsiteY8" fmla="*/ 74914 h 125592"/>
                  <a:gd name="connsiteX9" fmla="*/ 0 w 158643"/>
                  <a:gd name="connsiteY9" fmla="*/ 2203 h 12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643" h="125592">
                    <a:moveTo>
                      <a:pt x="0" y="2203"/>
                    </a:moveTo>
                    <a:lnTo>
                      <a:pt x="52881" y="0"/>
                    </a:lnTo>
                    <a:lnTo>
                      <a:pt x="59491" y="26440"/>
                    </a:lnTo>
                    <a:lnTo>
                      <a:pt x="114575" y="24237"/>
                    </a:lnTo>
                    <a:lnTo>
                      <a:pt x="116779" y="55084"/>
                    </a:lnTo>
                    <a:lnTo>
                      <a:pt x="158643" y="63898"/>
                    </a:lnTo>
                    <a:lnTo>
                      <a:pt x="152033" y="125592"/>
                    </a:lnTo>
                    <a:lnTo>
                      <a:pt x="103558" y="114575"/>
                    </a:lnTo>
                    <a:lnTo>
                      <a:pt x="85931" y="74914"/>
                    </a:lnTo>
                    <a:lnTo>
                      <a:pt x="0" y="2203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accent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-7692275" y="2897045"/>
                <a:ext cx="5672138" cy="2335212"/>
                <a:chOff x="1892300" y="1411288"/>
                <a:chExt cx="5672138" cy="2335212"/>
              </a:xfrm>
            </p:grpSpPr>
            <p:sp>
              <p:nvSpPr>
                <p:cNvPr id="53" name="Freeform 52"/>
                <p:cNvSpPr/>
                <p:nvPr/>
              </p:nvSpPr>
              <p:spPr>
                <a:xfrm>
                  <a:off x="1892300" y="1411288"/>
                  <a:ext cx="1971675" cy="1803400"/>
                </a:xfrm>
                <a:custGeom>
                  <a:avLst/>
                  <a:gdLst>
                    <a:gd name="connsiteX0" fmla="*/ 0 w 1971675"/>
                    <a:gd name="connsiteY0" fmla="*/ 0 h 1803400"/>
                    <a:gd name="connsiteX1" fmla="*/ 50800 w 1971675"/>
                    <a:gd name="connsiteY1" fmla="*/ 14287 h 1803400"/>
                    <a:gd name="connsiteX2" fmla="*/ 58738 w 1971675"/>
                    <a:gd name="connsiteY2" fmla="*/ 22225 h 1803400"/>
                    <a:gd name="connsiteX3" fmla="*/ 96838 w 1971675"/>
                    <a:gd name="connsiteY3" fmla="*/ 31750 h 1803400"/>
                    <a:gd name="connsiteX4" fmla="*/ 123825 w 1971675"/>
                    <a:gd name="connsiteY4" fmla="*/ 31750 h 1803400"/>
                    <a:gd name="connsiteX5" fmla="*/ 176213 w 1971675"/>
                    <a:gd name="connsiteY5" fmla="*/ 22225 h 1803400"/>
                    <a:gd name="connsiteX6" fmla="*/ 176213 w 1971675"/>
                    <a:gd name="connsiteY6" fmla="*/ 57150 h 1803400"/>
                    <a:gd name="connsiteX7" fmla="*/ 198438 w 1971675"/>
                    <a:gd name="connsiteY7" fmla="*/ 57150 h 1803400"/>
                    <a:gd name="connsiteX8" fmla="*/ 192088 w 1971675"/>
                    <a:gd name="connsiteY8" fmla="*/ 109537 h 1803400"/>
                    <a:gd name="connsiteX9" fmla="*/ 206375 w 1971675"/>
                    <a:gd name="connsiteY9" fmla="*/ 111125 h 1803400"/>
                    <a:gd name="connsiteX10" fmla="*/ 203200 w 1971675"/>
                    <a:gd name="connsiteY10" fmla="*/ 139700 h 1803400"/>
                    <a:gd name="connsiteX11" fmla="*/ 212725 w 1971675"/>
                    <a:gd name="connsiteY11" fmla="*/ 166687 h 1803400"/>
                    <a:gd name="connsiteX12" fmla="*/ 201613 w 1971675"/>
                    <a:gd name="connsiteY12" fmla="*/ 174625 h 1803400"/>
                    <a:gd name="connsiteX13" fmla="*/ 228600 w 1971675"/>
                    <a:gd name="connsiteY13" fmla="*/ 192087 h 1803400"/>
                    <a:gd name="connsiteX14" fmla="*/ 219075 w 1971675"/>
                    <a:gd name="connsiteY14" fmla="*/ 223837 h 1803400"/>
                    <a:gd name="connsiteX15" fmla="*/ 219075 w 1971675"/>
                    <a:gd name="connsiteY15" fmla="*/ 223837 h 1803400"/>
                    <a:gd name="connsiteX16" fmla="*/ 215900 w 1971675"/>
                    <a:gd name="connsiteY16" fmla="*/ 263525 h 1803400"/>
                    <a:gd name="connsiteX17" fmla="*/ 222250 w 1971675"/>
                    <a:gd name="connsiteY17" fmla="*/ 327025 h 1803400"/>
                    <a:gd name="connsiteX18" fmla="*/ 244475 w 1971675"/>
                    <a:gd name="connsiteY18" fmla="*/ 322262 h 1803400"/>
                    <a:gd name="connsiteX19" fmla="*/ 223838 w 1971675"/>
                    <a:gd name="connsiteY19" fmla="*/ 352425 h 1803400"/>
                    <a:gd name="connsiteX20" fmla="*/ 258763 w 1971675"/>
                    <a:gd name="connsiteY20" fmla="*/ 361950 h 1803400"/>
                    <a:gd name="connsiteX21" fmla="*/ 250825 w 1971675"/>
                    <a:gd name="connsiteY21" fmla="*/ 371475 h 1803400"/>
                    <a:gd name="connsiteX22" fmla="*/ 274638 w 1971675"/>
                    <a:gd name="connsiteY22" fmla="*/ 387350 h 1803400"/>
                    <a:gd name="connsiteX23" fmla="*/ 261938 w 1971675"/>
                    <a:gd name="connsiteY23" fmla="*/ 406400 h 1803400"/>
                    <a:gd name="connsiteX24" fmla="*/ 287338 w 1971675"/>
                    <a:gd name="connsiteY24" fmla="*/ 419100 h 1803400"/>
                    <a:gd name="connsiteX25" fmla="*/ 280988 w 1971675"/>
                    <a:gd name="connsiteY25" fmla="*/ 438150 h 1803400"/>
                    <a:gd name="connsiteX26" fmla="*/ 309563 w 1971675"/>
                    <a:gd name="connsiteY26" fmla="*/ 452437 h 1803400"/>
                    <a:gd name="connsiteX27" fmla="*/ 301625 w 1971675"/>
                    <a:gd name="connsiteY27" fmla="*/ 460375 h 1803400"/>
                    <a:gd name="connsiteX28" fmla="*/ 331788 w 1971675"/>
                    <a:gd name="connsiteY28" fmla="*/ 465137 h 1803400"/>
                    <a:gd name="connsiteX29" fmla="*/ 374650 w 1971675"/>
                    <a:gd name="connsiteY29" fmla="*/ 490537 h 1803400"/>
                    <a:gd name="connsiteX30" fmla="*/ 374650 w 1971675"/>
                    <a:gd name="connsiteY30" fmla="*/ 525462 h 1803400"/>
                    <a:gd name="connsiteX31" fmla="*/ 427038 w 1971675"/>
                    <a:gd name="connsiteY31" fmla="*/ 547687 h 1803400"/>
                    <a:gd name="connsiteX32" fmla="*/ 439738 w 1971675"/>
                    <a:gd name="connsiteY32" fmla="*/ 581025 h 1803400"/>
                    <a:gd name="connsiteX33" fmla="*/ 442913 w 1971675"/>
                    <a:gd name="connsiteY33" fmla="*/ 603250 h 1803400"/>
                    <a:gd name="connsiteX34" fmla="*/ 444500 w 1971675"/>
                    <a:gd name="connsiteY34" fmla="*/ 623887 h 1803400"/>
                    <a:gd name="connsiteX35" fmla="*/ 444500 w 1971675"/>
                    <a:gd name="connsiteY35" fmla="*/ 646112 h 1803400"/>
                    <a:gd name="connsiteX36" fmla="*/ 433388 w 1971675"/>
                    <a:gd name="connsiteY36" fmla="*/ 674687 h 1803400"/>
                    <a:gd name="connsiteX37" fmla="*/ 450850 w 1971675"/>
                    <a:gd name="connsiteY37" fmla="*/ 687387 h 1803400"/>
                    <a:gd name="connsiteX38" fmla="*/ 455613 w 1971675"/>
                    <a:gd name="connsiteY38" fmla="*/ 696912 h 1803400"/>
                    <a:gd name="connsiteX39" fmla="*/ 447675 w 1971675"/>
                    <a:gd name="connsiteY39" fmla="*/ 709612 h 1803400"/>
                    <a:gd name="connsiteX40" fmla="*/ 473075 w 1971675"/>
                    <a:gd name="connsiteY40" fmla="*/ 714375 h 1803400"/>
                    <a:gd name="connsiteX41" fmla="*/ 468313 w 1971675"/>
                    <a:gd name="connsiteY41" fmla="*/ 730250 h 1803400"/>
                    <a:gd name="connsiteX42" fmla="*/ 469900 w 1971675"/>
                    <a:gd name="connsiteY42" fmla="*/ 747712 h 1803400"/>
                    <a:gd name="connsiteX43" fmla="*/ 484188 w 1971675"/>
                    <a:gd name="connsiteY43" fmla="*/ 766762 h 1803400"/>
                    <a:gd name="connsiteX44" fmla="*/ 496888 w 1971675"/>
                    <a:gd name="connsiteY44" fmla="*/ 766762 h 1803400"/>
                    <a:gd name="connsiteX45" fmla="*/ 495300 w 1971675"/>
                    <a:gd name="connsiteY45" fmla="*/ 785812 h 1803400"/>
                    <a:gd name="connsiteX46" fmla="*/ 508000 w 1971675"/>
                    <a:gd name="connsiteY46" fmla="*/ 790575 h 1803400"/>
                    <a:gd name="connsiteX47" fmla="*/ 530225 w 1971675"/>
                    <a:gd name="connsiteY47" fmla="*/ 795337 h 1803400"/>
                    <a:gd name="connsiteX48" fmla="*/ 563563 w 1971675"/>
                    <a:gd name="connsiteY48" fmla="*/ 798512 h 1803400"/>
                    <a:gd name="connsiteX49" fmla="*/ 590550 w 1971675"/>
                    <a:gd name="connsiteY49" fmla="*/ 798512 h 1803400"/>
                    <a:gd name="connsiteX50" fmla="*/ 584200 w 1971675"/>
                    <a:gd name="connsiteY50" fmla="*/ 814387 h 1803400"/>
                    <a:gd name="connsiteX51" fmla="*/ 646113 w 1971675"/>
                    <a:gd name="connsiteY51" fmla="*/ 814387 h 1803400"/>
                    <a:gd name="connsiteX52" fmla="*/ 641350 w 1971675"/>
                    <a:gd name="connsiteY52" fmla="*/ 874712 h 1803400"/>
                    <a:gd name="connsiteX53" fmla="*/ 657225 w 1971675"/>
                    <a:gd name="connsiteY53" fmla="*/ 876300 h 1803400"/>
                    <a:gd name="connsiteX54" fmla="*/ 650875 w 1971675"/>
                    <a:gd name="connsiteY54" fmla="*/ 900112 h 1803400"/>
                    <a:gd name="connsiteX55" fmla="*/ 657225 w 1971675"/>
                    <a:gd name="connsiteY55" fmla="*/ 931862 h 1803400"/>
                    <a:gd name="connsiteX56" fmla="*/ 647700 w 1971675"/>
                    <a:gd name="connsiteY56" fmla="*/ 958850 h 1803400"/>
                    <a:gd name="connsiteX57" fmla="*/ 674688 w 1971675"/>
                    <a:gd name="connsiteY57" fmla="*/ 976312 h 1803400"/>
                    <a:gd name="connsiteX58" fmla="*/ 665163 w 1971675"/>
                    <a:gd name="connsiteY58" fmla="*/ 1000125 h 1803400"/>
                    <a:gd name="connsiteX59" fmla="*/ 685800 w 1971675"/>
                    <a:gd name="connsiteY59" fmla="*/ 1019175 h 1803400"/>
                    <a:gd name="connsiteX60" fmla="*/ 671513 w 1971675"/>
                    <a:gd name="connsiteY60" fmla="*/ 1052512 h 1803400"/>
                    <a:gd name="connsiteX61" fmla="*/ 685800 w 1971675"/>
                    <a:gd name="connsiteY61" fmla="*/ 1060450 h 1803400"/>
                    <a:gd name="connsiteX62" fmla="*/ 760413 w 1971675"/>
                    <a:gd name="connsiteY62" fmla="*/ 1065212 h 1803400"/>
                    <a:gd name="connsiteX63" fmla="*/ 771525 w 1971675"/>
                    <a:gd name="connsiteY63" fmla="*/ 1095375 h 1803400"/>
                    <a:gd name="connsiteX64" fmla="*/ 795338 w 1971675"/>
                    <a:gd name="connsiteY64" fmla="*/ 1090612 h 1803400"/>
                    <a:gd name="connsiteX65" fmla="*/ 803275 w 1971675"/>
                    <a:gd name="connsiteY65" fmla="*/ 1106487 h 1803400"/>
                    <a:gd name="connsiteX66" fmla="*/ 808038 w 1971675"/>
                    <a:gd name="connsiteY66" fmla="*/ 1138237 h 1803400"/>
                    <a:gd name="connsiteX67" fmla="*/ 855663 w 1971675"/>
                    <a:gd name="connsiteY67" fmla="*/ 1127125 h 1803400"/>
                    <a:gd name="connsiteX68" fmla="*/ 857250 w 1971675"/>
                    <a:gd name="connsiteY68" fmla="*/ 1157287 h 1803400"/>
                    <a:gd name="connsiteX69" fmla="*/ 869950 w 1971675"/>
                    <a:gd name="connsiteY69" fmla="*/ 1166812 h 1803400"/>
                    <a:gd name="connsiteX70" fmla="*/ 855663 w 1971675"/>
                    <a:gd name="connsiteY70" fmla="*/ 1190625 h 1803400"/>
                    <a:gd name="connsiteX71" fmla="*/ 873125 w 1971675"/>
                    <a:gd name="connsiteY71" fmla="*/ 1206500 h 1803400"/>
                    <a:gd name="connsiteX72" fmla="*/ 876300 w 1971675"/>
                    <a:gd name="connsiteY72" fmla="*/ 1290637 h 1803400"/>
                    <a:gd name="connsiteX73" fmla="*/ 908050 w 1971675"/>
                    <a:gd name="connsiteY73" fmla="*/ 1300162 h 1803400"/>
                    <a:gd name="connsiteX74" fmla="*/ 958850 w 1971675"/>
                    <a:gd name="connsiteY74" fmla="*/ 1306512 h 1803400"/>
                    <a:gd name="connsiteX75" fmla="*/ 962025 w 1971675"/>
                    <a:gd name="connsiteY75" fmla="*/ 1327150 h 1803400"/>
                    <a:gd name="connsiteX76" fmla="*/ 1049338 w 1971675"/>
                    <a:gd name="connsiteY76" fmla="*/ 1328737 h 1803400"/>
                    <a:gd name="connsiteX77" fmla="*/ 1063625 w 1971675"/>
                    <a:gd name="connsiteY77" fmla="*/ 1338262 h 1803400"/>
                    <a:gd name="connsiteX78" fmla="*/ 1082675 w 1971675"/>
                    <a:gd name="connsiteY78" fmla="*/ 1352550 h 1803400"/>
                    <a:gd name="connsiteX79" fmla="*/ 1114425 w 1971675"/>
                    <a:gd name="connsiteY79" fmla="*/ 1425575 h 1803400"/>
                    <a:gd name="connsiteX80" fmla="*/ 1189038 w 1971675"/>
                    <a:gd name="connsiteY80" fmla="*/ 1428750 h 1803400"/>
                    <a:gd name="connsiteX81" fmla="*/ 1209675 w 1971675"/>
                    <a:gd name="connsiteY81" fmla="*/ 1439862 h 1803400"/>
                    <a:gd name="connsiteX82" fmla="*/ 1265238 w 1971675"/>
                    <a:gd name="connsiteY82" fmla="*/ 1446212 h 1803400"/>
                    <a:gd name="connsiteX83" fmla="*/ 1301750 w 1971675"/>
                    <a:gd name="connsiteY83" fmla="*/ 1493837 h 1803400"/>
                    <a:gd name="connsiteX84" fmla="*/ 1301750 w 1971675"/>
                    <a:gd name="connsiteY84" fmla="*/ 1549400 h 1803400"/>
                    <a:gd name="connsiteX85" fmla="*/ 1317625 w 1971675"/>
                    <a:gd name="connsiteY85" fmla="*/ 1558925 h 1803400"/>
                    <a:gd name="connsiteX86" fmla="*/ 1317625 w 1971675"/>
                    <a:gd name="connsiteY86" fmla="*/ 1589087 h 1803400"/>
                    <a:gd name="connsiteX87" fmla="*/ 1352550 w 1971675"/>
                    <a:gd name="connsiteY87" fmla="*/ 1595437 h 1803400"/>
                    <a:gd name="connsiteX88" fmla="*/ 1344613 w 1971675"/>
                    <a:gd name="connsiteY88" fmla="*/ 1625600 h 1803400"/>
                    <a:gd name="connsiteX89" fmla="*/ 1500188 w 1971675"/>
                    <a:gd name="connsiteY89" fmla="*/ 1617662 h 1803400"/>
                    <a:gd name="connsiteX90" fmla="*/ 1511300 w 1971675"/>
                    <a:gd name="connsiteY90" fmla="*/ 1630362 h 1803400"/>
                    <a:gd name="connsiteX91" fmla="*/ 1524000 w 1971675"/>
                    <a:gd name="connsiteY91" fmla="*/ 1643062 h 1803400"/>
                    <a:gd name="connsiteX92" fmla="*/ 1524000 w 1971675"/>
                    <a:gd name="connsiteY92" fmla="*/ 1643062 h 1803400"/>
                    <a:gd name="connsiteX93" fmla="*/ 1536700 w 1971675"/>
                    <a:gd name="connsiteY93" fmla="*/ 1663700 h 1803400"/>
                    <a:gd name="connsiteX94" fmla="*/ 1539875 w 1971675"/>
                    <a:gd name="connsiteY94" fmla="*/ 1700212 h 1803400"/>
                    <a:gd name="connsiteX95" fmla="*/ 1738313 w 1971675"/>
                    <a:gd name="connsiteY95" fmla="*/ 1693862 h 1803400"/>
                    <a:gd name="connsiteX96" fmla="*/ 1746250 w 1971675"/>
                    <a:gd name="connsiteY96" fmla="*/ 1716087 h 1803400"/>
                    <a:gd name="connsiteX97" fmla="*/ 1778000 w 1971675"/>
                    <a:gd name="connsiteY97" fmla="*/ 1714500 h 1803400"/>
                    <a:gd name="connsiteX98" fmla="*/ 1782763 w 1971675"/>
                    <a:gd name="connsiteY98" fmla="*/ 1736725 h 1803400"/>
                    <a:gd name="connsiteX99" fmla="*/ 1865313 w 1971675"/>
                    <a:gd name="connsiteY99" fmla="*/ 1735137 h 1803400"/>
                    <a:gd name="connsiteX100" fmla="*/ 1897063 w 1971675"/>
                    <a:gd name="connsiteY100" fmla="*/ 1765300 h 1803400"/>
                    <a:gd name="connsiteX101" fmla="*/ 1936750 w 1971675"/>
                    <a:gd name="connsiteY101" fmla="*/ 1757362 h 1803400"/>
                    <a:gd name="connsiteX102" fmla="*/ 1971675 w 1971675"/>
                    <a:gd name="connsiteY102" fmla="*/ 1803400 h 180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971675" h="1803400">
                      <a:moveTo>
                        <a:pt x="0" y="0"/>
                      </a:moveTo>
                      <a:lnTo>
                        <a:pt x="50800" y="14287"/>
                      </a:lnTo>
                      <a:lnTo>
                        <a:pt x="58738" y="22225"/>
                      </a:lnTo>
                      <a:lnTo>
                        <a:pt x="96838" y="31750"/>
                      </a:lnTo>
                      <a:lnTo>
                        <a:pt x="123825" y="31750"/>
                      </a:lnTo>
                      <a:lnTo>
                        <a:pt x="176213" y="22225"/>
                      </a:lnTo>
                      <a:lnTo>
                        <a:pt x="176213" y="57150"/>
                      </a:lnTo>
                      <a:lnTo>
                        <a:pt x="198438" y="57150"/>
                      </a:lnTo>
                      <a:lnTo>
                        <a:pt x="192088" y="109537"/>
                      </a:lnTo>
                      <a:lnTo>
                        <a:pt x="206375" y="111125"/>
                      </a:lnTo>
                      <a:lnTo>
                        <a:pt x="203200" y="139700"/>
                      </a:lnTo>
                      <a:lnTo>
                        <a:pt x="212725" y="166687"/>
                      </a:lnTo>
                      <a:lnTo>
                        <a:pt x="201613" y="174625"/>
                      </a:lnTo>
                      <a:lnTo>
                        <a:pt x="228600" y="192087"/>
                      </a:lnTo>
                      <a:lnTo>
                        <a:pt x="219075" y="223837"/>
                      </a:lnTo>
                      <a:lnTo>
                        <a:pt x="219075" y="223837"/>
                      </a:lnTo>
                      <a:lnTo>
                        <a:pt x="215900" y="263525"/>
                      </a:lnTo>
                      <a:lnTo>
                        <a:pt x="222250" y="327025"/>
                      </a:lnTo>
                      <a:lnTo>
                        <a:pt x="244475" y="322262"/>
                      </a:lnTo>
                      <a:lnTo>
                        <a:pt x="223838" y="352425"/>
                      </a:lnTo>
                      <a:lnTo>
                        <a:pt x="258763" y="361950"/>
                      </a:lnTo>
                      <a:lnTo>
                        <a:pt x="250825" y="371475"/>
                      </a:lnTo>
                      <a:lnTo>
                        <a:pt x="274638" y="387350"/>
                      </a:lnTo>
                      <a:lnTo>
                        <a:pt x="261938" y="406400"/>
                      </a:lnTo>
                      <a:lnTo>
                        <a:pt x="287338" y="419100"/>
                      </a:lnTo>
                      <a:lnTo>
                        <a:pt x="280988" y="438150"/>
                      </a:lnTo>
                      <a:lnTo>
                        <a:pt x="309563" y="452437"/>
                      </a:lnTo>
                      <a:lnTo>
                        <a:pt x="301625" y="460375"/>
                      </a:lnTo>
                      <a:lnTo>
                        <a:pt x="331788" y="465137"/>
                      </a:lnTo>
                      <a:lnTo>
                        <a:pt x="374650" y="490537"/>
                      </a:lnTo>
                      <a:lnTo>
                        <a:pt x="374650" y="525462"/>
                      </a:lnTo>
                      <a:lnTo>
                        <a:pt x="427038" y="547687"/>
                      </a:lnTo>
                      <a:lnTo>
                        <a:pt x="439738" y="581025"/>
                      </a:lnTo>
                      <a:lnTo>
                        <a:pt x="442913" y="603250"/>
                      </a:lnTo>
                      <a:lnTo>
                        <a:pt x="444500" y="623887"/>
                      </a:lnTo>
                      <a:lnTo>
                        <a:pt x="444500" y="646112"/>
                      </a:lnTo>
                      <a:lnTo>
                        <a:pt x="433388" y="674687"/>
                      </a:lnTo>
                      <a:lnTo>
                        <a:pt x="450850" y="687387"/>
                      </a:lnTo>
                      <a:lnTo>
                        <a:pt x="455613" y="696912"/>
                      </a:lnTo>
                      <a:lnTo>
                        <a:pt x="447675" y="709612"/>
                      </a:lnTo>
                      <a:lnTo>
                        <a:pt x="473075" y="714375"/>
                      </a:lnTo>
                      <a:lnTo>
                        <a:pt x="468313" y="730250"/>
                      </a:lnTo>
                      <a:lnTo>
                        <a:pt x="469900" y="747712"/>
                      </a:lnTo>
                      <a:lnTo>
                        <a:pt x="484188" y="766762"/>
                      </a:lnTo>
                      <a:lnTo>
                        <a:pt x="496888" y="766762"/>
                      </a:lnTo>
                      <a:lnTo>
                        <a:pt x="495300" y="785812"/>
                      </a:lnTo>
                      <a:lnTo>
                        <a:pt x="508000" y="790575"/>
                      </a:lnTo>
                      <a:lnTo>
                        <a:pt x="530225" y="795337"/>
                      </a:lnTo>
                      <a:lnTo>
                        <a:pt x="563563" y="798512"/>
                      </a:lnTo>
                      <a:lnTo>
                        <a:pt x="590550" y="798512"/>
                      </a:lnTo>
                      <a:lnTo>
                        <a:pt x="584200" y="814387"/>
                      </a:lnTo>
                      <a:lnTo>
                        <a:pt x="646113" y="814387"/>
                      </a:lnTo>
                      <a:lnTo>
                        <a:pt x="641350" y="874712"/>
                      </a:lnTo>
                      <a:lnTo>
                        <a:pt x="657225" y="876300"/>
                      </a:lnTo>
                      <a:lnTo>
                        <a:pt x="650875" y="900112"/>
                      </a:lnTo>
                      <a:lnTo>
                        <a:pt x="657225" y="931862"/>
                      </a:lnTo>
                      <a:lnTo>
                        <a:pt x="647700" y="958850"/>
                      </a:lnTo>
                      <a:lnTo>
                        <a:pt x="674688" y="976312"/>
                      </a:lnTo>
                      <a:lnTo>
                        <a:pt x="665163" y="1000125"/>
                      </a:lnTo>
                      <a:lnTo>
                        <a:pt x="685800" y="1019175"/>
                      </a:lnTo>
                      <a:lnTo>
                        <a:pt x="671513" y="1052512"/>
                      </a:lnTo>
                      <a:lnTo>
                        <a:pt x="685800" y="1060450"/>
                      </a:lnTo>
                      <a:lnTo>
                        <a:pt x="760413" y="1065212"/>
                      </a:lnTo>
                      <a:lnTo>
                        <a:pt x="771525" y="1095375"/>
                      </a:lnTo>
                      <a:lnTo>
                        <a:pt x="795338" y="1090612"/>
                      </a:lnTo>
                      <a:lnTo>
                        <a:pt x="803275" y="1106487"/>
                      </a:lnTo>
                      <a:lnTo>
                        <a:pt x="808038" y="1138237"/>
                      </a:lnTo>
                      <a:lnTo>
                        <a:pt x="855663" y="1127125"/>
                      </a:lnTo>
                      <a:lnTo>
                        <a:pt x="857250" y="1157287"/>
                      </a:lnTo>
                      <a:lnTo>
                        <a:pt x="869950" y="1166812"/>
                      </a:lnTo>
                      <a:lnTo>
                        <a:pt x="855663" y="1190625"/>
                      </a:lnTo>
                      <a:lnTo>
                        <a:pt x="873125" y="1206500"/>
                      </a:lnTo>
                      <a:lnTo>
                        <a:pt x="876300" y="1290637"/>
                      </a:lnTo>
                      <a:lnTo>
                        <a:pt x="908050" y="1300162"/>
                      </a:lnTo>
                      <a:lnTo>
                        <a:pt x="958850" y="1306512"/>
                      </a:lnTo>
                      <a:lnTo>
                        <a:pt x="962025" y="1327150"/>
                      </a:lnTo>
                      <a:lnTo>
                        <a:pt x="1049338" y="1328737"/>
                      </a:lnTo>
                      <a:lnTo>
                        <a:pt x="1063625" y="1338262"/>
                      </a:lnTo>
                      <a:lnTo>
                        <a:pt x="1082675" y="1352550"/>
                      </a:lnTo>
                      <a:lnTo>
                        <a:pt x="1114425" y="1425575"/>
                      </a:lnTo>
                      <a:lnTo>
                        <a:pt x="1189038" y="1428750"/>
                      </a:lnTo>
                      <a:lnTo>
                        <a:pt x="1209675" y="1439862"/>
                      </a:lnTo>
                      <a:lnTo>
                        <a:pt x="1265238" y="1446212"/>
                      </a:lnTo>
                      <a:lnTo>
                        <a:pt x="1301750" y="1493837"/>
                      </a:lnTo>
                      <a:lnTo>
                        <a:pt x="1301750" y="1549400"/>
                      </a:lnTo>
                      <a:lnTo>
                        <a:pt x="1317625" y="1558925"/>
                      </a:lnTo>
                      <a:lnTo>
                        <a:pt x="1317625" y="1589087"/>
                      </a:lnTo>
                      <a:lnTo>
                        <a:pt x="1352550" y="1595437"/>
                      </a:lnTo>
                      <a:lnTo>
                        <a:pt x="1344613" y="1625600"/>
                      </a:lnTo>
                      <a:lnTo>
                        <a:pt x="1500188" y="1617662"/>
                      </a:lnTo>
                      <a:lnTo>
                        <a:pt x="1511300" y="1630362"/>
                      </a:lnTo>
                      <a:lnTo>
                        <a:pt x="1524000" y="1643062"/>
                      </a:lnTo>
                      <a:lnTo>
                        <a:pt x="1524000" y="1643062"/>
                      </a:lnTo>
                      <a:lnTo>
                        <a:pt x="1536700" y="1663700"/>
                      </a:lnTo>
                      <a:lnTo>
                        <a:pt x="1539875" y="1700212"/>
                      </a:lnTo>
                      <a:lnTo>
                        <a:pt x="1738313" y="1693862"/>
                      </a:lnTo>
                      <a:lnTo>
                        <a:pt x="1746250" y="1716087"/>
                      </a:lnTo>
                      <a:lnTo>
                        <a:pt x="1778000" y="1714500"/>
                      </a:lnTo>
                      <a:lnTo>
                        <a:pt x="1782763" y="1736725"/>
                      </a:lnTo>
                      <a:lnTo>
                        <a:pt x="1865313" y="1735137"/>
                      </a:lnTo>
                      <a:lnTo>
                        <a:pt x="1897063" y="1765300"/>
                      </a:lnTo>
                      <a:lnTo>
                        <a:pt x="1936750" y="1757362"/>
                      </a:lnTo>
                      <a:lnTo>
                        <a:pt x="1971675" y="1803400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4" name="Freeform 53"/>
                <p:cNvSpPr/>
                <p:nvPr/>
              </p:nvSpPr>
              <p:spPr>
                <a:xfrm>
                  <a:off x="3865563" y="3208338"/>
                  <a:ext cx="2828925" cy="536575"/>
                </a:xfrm>
                <a:custGeom>
                  <a:avLst/>
                  <a:gdLst>
                    <a:gd name="connsiteX0" fmla="*/ 0 w 2828925"/>
                    <a:gd name="connsiteY0" fmla="*/ 0 h 536575"/>
                    <a:gd name="connsiteX1" fmla="*/ 3175 w 2828925"/>
                    <a:gd name="connsiteY1" fmla="*/ 55562 h 536575"/>
                    <a:gd name="connsiteX2" fmla="*/ 76200 w 2828925"/>
                    <a:gd name="connsiteY2" fmla="*/ 44450 h 536575"/>
                    <a:gd name="connsiteX3" fmla="*/ 85725 w 2828925"/>
                    <a:gd name="connsiteY3" fmla="*/ 71437 h 536575"/>
                    <a:gd name="connsiteX4" fmla="*/ 187325 w 2828925"/>
                    <a:gd name="connsiteY4" fmla="*/ 63500 h 536575"/>
                    <a:gd name="connsiteX5" fmla="*/ 215900 w 2828925"/>
                    <a:gd name="connsiteY5" fmla="*/ 98425 h 536575"/>
                    <a:gd name="connsiteX6" fmla="*/ 266700 w 2828925"/>
                    <a:gd name="connsiteY6" fmla="*/ 95250 h 536575"/>
                    <a:gd name="connsiteX7" fmla="*/ 263525 w 2828925"/>
                    <a:gd name="connsiteY7" fmla="*/ 112712 h 536575"/>
                    <a:gd name="connsiteX8" fmla="*/ 303212 w 2828925"/>
                    <a:gd name="connsiteY8" fmla="*/ 109537 h 536575"/>
                    <a:gd name="connsiteX9" fmla="*/ 325437 w 2828925"/>
                    <a:gd name="connsiteY9" fmla="*/ 128587 h 536575"/>
                    <a:gd name="connsiteX10" fmla="*/ 427037 w 2828925"/>
                    <a:gd name="connsiteY10" fmla="*/ 119062 h 536575"/>
                    <a:gd name="connsiteX11" fmla="*/ 436562 w 2828925"/>
                    <a:gd name="connsiteY11" fmla="*/ 139700 h 536575"/>
                    <a:gd name="connsiteX12" fmla="*/ 504825 w 2828925"/>
                    <a:gd name="connsiteY12" fmla="*/ 134937 h 536575"/>
                    <a:gd name="connsiteX13" fmla="*/ 512762 w 2828925"/>
                    <a:gd name="connsiteY13" fmla="*/ 157162 h 536575"/>
                    <a:gd name="connsiteX14" fmla="*/ 568325 w 2828925"/>
                    <a:gd name="connsiteY14" fmla="*/ 153987 h 536575"/>
                    <a:gd name="connsiteX15" fmla="*/ 587375 w 2828925"/>
                    <a:gd name="connsiteY15" fmla="*/ 174625 h 536575"/>
                    <a:gd name="connsiteX16" fmla="*/ 636587 w 2828925"/>
                    <a:gd name="connsiteY16" fmla="*/ 166687 h 536575"/>
                    <a:gd name="connsiteX17" fmla="*/ 666750 w 2828925"/>
                    <a:gd name="connsiteY17" fmla="*/ 198437 h 536575"/>
                    <a:gd name="connsiteX18" fmla="*/ 833437 w 2828925"/>
                    <a:gd name="connsiteY18" fmla="*/ 192087 h 536575"/>
                    <a:gd name="connsiteX19" fmla="*/ 858837 w 2828925"/>
                    <a:gd name="connsiteY19" fmla="*/ 214312 h 536575"/>
                    <a:gd name="connsiteX20" fmla="*/ 863600 w 2828925"/>
                    <a:gd name="connsiteY20" fmla="*/ 268287 h 536575"/>
                    <a:gd name="connsiteX21" fmla="*/ 1081087 w 2828925"/>
                    <a:gd name="connsiteY21" fmla="*/ 265112 h 536575"/>
                    <a:gd name="connsiteX22" fmla="*/ 1084262 w 2828925"/>
                    <a:gd name="connsiteY22" fmla="*/ 288925 h 536575"/>
                    <a:gd name="connsiteX23" fmla="*/ 1117600 w 2828925"/>
                    <a:gd name="connsiteY23" fmla="*/ 284162 h 536575"/>
                    <a:gd name="connsiteX24" fmla="*/ 1122362 w 2828925"/>
                    <a:gd name="connsiteY24" fmla="*/ 311150 h 536575"/>
                    <a:gd name="connsiteX25" fmla="*/ 1289050 w 2828925"/>
                    <a:gd name="connsiteY25" fmla="*/ 307975 h 536575"/>
                    <a:gd name="connsiteX26" fmla="*/ 1289050 w 2828925"/>
                    <a:gd name="connsiteY26" fmla="*/ 331787 h 536575"/>
                    <a:gd name="connsiteX27" fmla="*/ 1306512 w 2828925"/>
                    <a:gd name="connsiteY27" fmla="*/ 333375 h 536575"/>
                    <a:gd name="connsiteX28" fmla="*/ 1296987 w 2828925"/>
                    <a:gd name="connsiteY28" fmla="*/ 369887 h 536575"/>
                    <a:gd name="connsiteX29" fmla="*/ 1835150 w 2828925"/>
                    <a:gd name="connsiteY29" fmla="*/ 374650 h 536575"/>
                    <a:gd name="connsiteX30" fmla="*/ 1835150 w 2828925"/>
                    <a:gd name="connsiteY30" fmla="*/ 403225 h 536575"/>
                    <a:gd name="connsiteX31" fmla="*/ 2609850 w 2828925"/>
                    <a:gd name="connsiteY31" fmla="*/ 403225 h 536575"/>
                    <a:gd name="connsiteX32" fmla="*/ 2609850 w 2828925"/>
                    <a:gd name="connsiteY32" fmla="*/ 485775 h 536575"/>
                    <a:gd name="connsiteX33" fmla="*/ 2828925 w 2828925"/>
                    <a:gd name="connsiteY33" fmla="*/ 485775 h 536575"/>
                    <a:gd name="connsiteX34" fmla="*/ 2828925 w 2828925"/>
                    <a:gd name="connsiteY34" fmla="*/ 536575 h 536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828925" h="536575">
                      <a:moveTo>
                        <a:pt x="0" y="0"/>
                      </a:moveTo>
                      <a:lnTo>
                        <a:pt x="3175" y="55562"/>
                      </a:lnTo>
                      <a:lnTo>
                        <a:pt x="76200" y="44450"/>
                      </a:lnTo>
                      <a:lnTo>
                        <a:pt x="85725" y="71437"/>
                      </a:lnTo>
                      <a:lnTo>
                        <a:pt x="187325" y="63500"/>
                      </a:lnTo>
                      <a:lnTo>
                        <a:pt x="215900" y="98425"/>
                      </a:lnTo>
                      <a:lnTo>
                        <a:pt x="266700" y="95250"/>
                      </a:lnTo>
                      <a:lnTo>
                        <a:pt x="263525" y="112712"/>
                      </a:lnTo>
                      <a:lnTo>
                        <a:pt x="303212" y="109537"/>
                      </a:lnTo>
                      <a:lnTo>
                        <a:pt x="325437" y="128587"/>
                      </a:lnTo>
                      <a:lnTo>
                        <a:pt x="427037" y="119062"/>
                      </a:lnTo>
                      <a:lnTo>
                        <a:pt x="436562" y="139700"/>
                      </a:lnTo>
                      <a:lnTo>
                        <a:pt x="504825" y="134937"/>
                      </a:lnTo>
                      <a:lnTo>
                        <a:pt x="512762" y="157162"/>
                      </a:lnTo>
                      <a:lnTo>
                        <a:pt x="568325" y="153987"/>
                      </a:lnTo>
                      <a:lnTo>
                        <a:pt x="587375" y="174625"/>
                      </a:lnTo>
                      <a:lnTo>
                        <a:pt x="636587" y="166687"/>
                      </a:lnTo>
                      <a:lnTo>
                        <a:pt x="666750" y="198437"/>
                      </a:lnTo>
                      <a:lnTo>
                        <a:pt x="833437" y="192087"/>
                      </a:lnTo>
                      <a:lnTo>
                        <a:pt x="858837" y="214312"/>
                      </a:lnTo>
                      <a:lnTo>
                        <a:pt x="863600" y="268287"/>
                      </a:lnTo>
                      <a:lnTo>
                        <a:pt x="1081087" y="265112"/>
                      </a:lnTo>
                      <a:lnTo>
                        <a:pt x="1084262" y="288925"/>
                      </a:lnTo>
                      <a:lnTo>
                        <a:pt x="1117600" y="284162"/>
                      </a:lnTo>
                      <a:lnTo>
                        <a:pt x="1122362" y="311150"/>
                      </a:lnTo>
                      <a:lnTo>
                        <a:pt x="1289050" y="307975"/>
                      </a:lnTo>
                      <a:lnTo>
                        <a:pt x="1289050" y="331787"/>
                      </a:lnTo>
                      <a:lnTo>
                        <a:pt x="1306512" y="333375"/>
                      </a:lnTo>
                      <a:lnTo>
                        <a:pt x="1296987" y="369887"/>
                      </a:lnTo>
                      <a:lnTo>
                        <a:pt x="1835150" y="374650"/>
                      </a:lnTo>
                      <a:lnTo>
                        <a:pt x="1835150" y="403225"/>
                      </a:lnTo>
                      <a:lnTo>
                        <a:pt x="2609850" y="403225"/>
                      </a:lnTo>
                      <a:lnTo>
                        <a:pt x="2609850" y="485775"/>
                      </a:lnTo>
                      <a:lnTo>
                        <a:pt x="2828925" y="485775"/>
                      </a:lnTo>
                      <a:lnTo>
                        <a:pt x="2828925" y="536575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>
                  <a:off x="6696075" y="3743325"/>
                  <a:ext cx="868363" cy="3175"/>
                </a:xfrm>
                <a:custGeom>
                  <a:avLst/>
                  <a:gdLst>
                    <a:gd name="connsiteX0" fmla="*/ 0 w 868363"/>
                    <a:gd name="connsiteY0" fmla="*/ 0 h 3175"/>
                    <a:gd name="connsiteX1" fmla="*/ 868363 w 868363"/>
                    <a:gd name="connsiteY1" fmla="*/ 3175 h 3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68363" h="3175">
                      <a:moveTo>
                        <a:pt x="0" y="0"/>
                      </a:moveTo>
                      <a:lnTo>
                        <a:pt x="868363" y="3175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51" name="Freeform 50"/>
              <p:cNvSpPr/>
              <p:nvPr/>
            </p:nvSpPr>
            <p:spPr>
              <a:xfrm>
                <a:off x="-4021057" y="5290983"/>
                <a:ext cx="1980000" cy="0"/>
              </a:xfrm>
              <a:custGeom>
                <a:avLst/>
                <a:gdLst>
                  <a:gd name="connsiteX0" fmla="*/ 0 w 2002867"/>
                  <a:gd name="connsiteY0" fmla="*/ 0 h 0"/>
                  <a:gd name="connsiteX1" fmla="*/ 2002867 w 200286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2867">
                    <a:moveTo>
                      <a:pt x="0" y="0"/>
                    </a:moveTo>
                    <a:lnTo>
                      <a:pt x="2002867" y="0"/>
                    </a:lnTo>
                  </a:path>
                </a:pathLst>
              </a:custGeom>
              <a:noFill/>
              <a:ln w="19050">
                <a:solidFill>
                  <a:schemeClr val="accent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 51"/>
              <p:cNvSpPr/>
              <p:nvPr/>
            </p:nvSpPr>
            <p:spPr>
              <a:xfrm rot="5400000">
                <a:off x="-2107316" y="5278723"/>
                <a:ext cx="64800" cy="72000"/>
              </a:xfrm>
              <a:custGeom>
                <a:avLst/>
                <a:gdLst>
                  <a:gd name="connsiteX0" fmla="*/ 0 w 2002867"/>
                  <a:gd name="connsiteY0" fmla="*/ 0 h 0"/>
                  <a:gd name="connsiteX1" fmla="*/ 2002867 w 200286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2867">
                    <a:moveTo>
                      <a:pt x="0" y="0"/>
                    </a:moveTo>
                    <a:lnTo>
                      <a:pt x="2002867" y="0"/>
                    </a:lnTo>
                  </a:path>
                </a:pathLst>
              </a:custGeom>
              <a:noFill/>
              <a:ln w="19050">
                <a:solidFill>
                  <a:schemeClr val="accent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151502" y="2215388"/>
              <a:ext cx="61776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Restriction: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24 mo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3115321" y="2218035"/>
              <a:ext cx="0" cy="11775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410120" y="2890653"/>
              <a:ext cx="64008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2.2 months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84851" y="3543703"/>
              <a:ext cx="3147009" cy="107722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Time Since Randomization, mo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2663" y="1428734"/>
              <a:ext cx="123111" cy="1876135"/>
            </a:xfrm>
            <a:prstGeom prst="rect">
              <a:avLst/>
            </a:prstGeom>
            <a:noFill/>
          </p:spPr>
          <p:txBody>
            <a:bodyPr vert="vert270" wrap="square" lIns="0" rIns="0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Probability of OS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5877" y="3619411"/>
              <a:ext cx="400751" cy="10772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No. at Risk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72548" y="1420986"/>
            <a:ext cx="112211" cy="10772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CA" sz="7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1.0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85414" y="1326516"/>
            <a:ext cx="112211" cy="10772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CA" sz="7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1.0</a:t>
            </a:r>
          </a:p>
        </p:txBody>
      </p:sp>
    </p:spTree>
    <p:extLst>
      <p:ext uri="{BB962C8B-B14F-4D97-AF65-F5344CB8AC3E}">
        <p14:creationId xmlns:p14="http://schemas.microsoft.com/office/powerpoint/2010/main" val="345575034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8958" y="1046849"/>
            <a:ext cx="3803820" cy="3399936"/>
            <a:chOff x="348958" y="1052534"/>
            <a:chExt cx="3803820" cy="3399936"/>
          </a:xfrm>
        </p:grpSpPr>
        <p:sp>
          <p:nvSpPr>
            <p:cNvPr id="314" name="Round Same Side Corner Rectangle 25">
              <a:extLst>
                <a:ext uri="{FF2B5EF4-FFF2-40B4-BE49-F238E27FC236}">
                  <a16:creationId xmlns:a16="http://schemas.microsoft.com/office/drawing/2014/main" id="{A9513606-C600-2245-B2BF-11DC3BEB4837}"/>
                </a:ext>
              </a:extLst>
            </p:cNvPr>
            <p:cNvSpPr/>
            <p:nvPr/>
          </p:nvSpPr>
          <p:spPr>
            <a:xfrm>
              <a:off x="353319" y="1207663"/>
              <a:ext cx="3764468" cy="1718327"/>
            </a:xfrm>
            <a:prstGeom prst="rect">
              <a:avLst/>
            </a:prstGeom>
            <a:solidFill>
              <a:srgbClr val="5876BA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kern="0" dirty="0">
                <a:solidFill>
                  <a:srgbClr val="FFFFFF"/>
                </a:solidFill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15" name="Rectangle 361">
              <a:extLst>
                <a:ext uri="{FF2B5EF4-FFF2-40B4-BE49-F238E27FC236}">
                  <a16:creationId xmlns:a16="http://schemas.microsoft.com/office/drawing/2014/main" id="{D82F4818-433A-454E-93CE-9EACC27675CF}"/>
                </a:ext>
              </a:extLst>
            </p:cNvPr>
            <p:cNvSpPr/>
            <p:nvPr/>
          </p:nvSpPr>
          <p:spPr>
            <a:xfrm>
              <a:off x="353318" y="1230423"/>
              <a:ext cx="3764469" cy="3222047"/>
            </a:xfrm>
            <a:custGeom>
              <a:avLst/>
              <a:gdLst>
                <a:gd name="connsiteX0" fmla="*/ 0 w 4690872"/>
                <a:gd name="connsiteY0" fmla="*/ 0 h 2011878"/>
                <a:gd name="connsiteX1" fmla="*/ 4690872 w 4690872"/>
                <a:gd name="connsiteY1" fmla="*/ 0 h 2011878"/>
                <a:gd name="connsiteX2" fmla="*/ 4690872 w 4690872"/>
                <a:gd name="connsiteY2" fmla="*/ 2011878 h 2011878"/>
                <a:gd name="connsiteX3" fmla="*/ 0 w 4690872"/>
                <a:gd name="connsiteY3" fmla="*/ 2011878 h 2011878"/>
                <a:gd name="connsiteX4" fmla="*/ 0 w 4690872"/>
                <a:gd name="connsiteY4" fmla="*/ 0 h 2011878"/>
                <a:gd name="connsiteX0" fmla="*/ 0 w 4690872"/>
                <a:gd name="connsiteY0" fmla="*/ 0 h 2011878"/>
                <a:gd name="connsiteX1" fmla="*/ 4690872 w 4690872"/>
                <a:gd name="connsiteY1" fmla="*/ 0 h 2011878"/>
                <a:gd name="connsiteX2" fmla="*/ 4690872 w 4690872"/>
                <a:gd name="connsiteY2" fmla="*/ 2011878 h 2011878"/>
                <a:gd name="connsiteX3" fmla="*/ 2428652 w 4690872"/>
                <a:gd name="connsiteY3" fmla="*/ 2009117 h 2011878"/>
                <a:gd name="connsiteX4" fmla="*/ 0 w 4690872"/>
                <a:gd name="connsiteY4" fmla="*/ 2011878 h 2011878"/>
                <a:gd name="connsiteX5" fmla="*/ 0 w 4690872"/>
                <a:gd name="connsiteY5" fmla="*/ 0 h 2011878"/>
                <a:gd name="connsiteX0" fmla="*/ 2428652 w 4690872"/>
                <a:gd name="connsiteY0" fmla="*/ 2009117 h 2100557"/>
                <a:gd name="connsiteX1" fmla="*/ 0 w 4690872"/>
                <a:gd name="connsiteY1" fmla="*/ 2011878 h 2100557"/>
                <a:gd name="connsiteX2" fmla="*/ 0 w 4690872"/>
                <a:gd name="connsiteY2" fmla="*/ 0 h 2100557"/>
                <a:gd name="connsiteX3" fmla="*/ 4690872 w 4690872"/>
                <a:gd name="connsiteY3" fmla="*/ 0 h 2100557"/>
                <a:gd name="connsiteX4" fmla="*/ 4690872 w 4690872"/>
                <a:gd name="connsiteY4" fmla="*/ 2011878 h 2100557"/>
                <a:gd name="connsiteX5" fmla="*/ 2520092 w 4690872"/>
                <a:gd name="connsiteY5" fmla="*/ 2100557 h 2100557"/>
                <a:gd name="connsiteX0" fmla="*/ 2428652 w 4690872"/>
                <a:gd name="connsiteY0" fmla="*/ 2009117 h 2011878"/>
                <a:gd name="connsiteX1" fmla="*/ 0 w 4690872"/>
                <a:gd name="connsiteY1" fmla="*/ 2011878 h 2011878"/>
                <a:gd name="connsiteX2" fmla="*/ 0 w 4690872"/>
                <a:gd name="connsiteY2" fmla="*/ 0 h 2011878"/>
                <a:gd name="connsiteX3" fmla="*/ 4690872 w 4690872"/>
                <a:gd name="connsiteY3" fmla="*/ 0 h 2011878"/>
                <a:gd name="connsiteX4" fmla="*/ 4690872 w 4690872"/>
                <a:gd name="connsiteY4" fmla="*/ 2011878 h 2011878"/>
                <a:gd name="connsiteX0" fmla="*/ 0 w 4690872"/>
                <a:gd name="connsiteY0" fmla="*/ 2011878 h 2011878"/>
                <a:gd name="connsiteX1" fmla="*/ 0 w 4690872"/>
                <a:gd name="connsiteY1" fmla="*/ 0 h 2011878"/>
                <a:gd name="connsiteX2" fmla="*/ 4690872 w 4690872"/>
                <a:gd name="connsiteY2" fmla="*/ 0 h 2011878"/>
                <a:gd name="connsiteX3" fmla="*/ 4690872 w 4690872"/>
                <a:gd name="connsiteY3" fmla="*/ 2011878 h 2011878"/>
                <a:gd name="connsiteX0" fmla="*/ 0 w 4690872"/>
                <a:gd name="connsiteY0" fmla="*/ 2011878 h 2011878"/>
                <a:gd name="connsiteX1" fmla="*/ 0 w 4690872"/>
                <a:gd name="connsiteY1" fmla="*/ 0 h 2011878"/>
                <a:gd name="connsiteX2" fmla="*/ 4690872 w 4690872"/>
                <a:gd name="connsiteY2" fmla="*/ 0 h 2011878"/>
                <a:gd name="connsiteX3" fmla="*/ 4690872 w 4690872"/>
                <a:gd name="connsiteY3" fmla="*/ 2011878 h 2011878"/>
                <a:gd name="connsiteX4" fmla="*/ 0 w 4690872"/>
                <a:gd name="connsiteY4" fmla="*/ 2011878 h 201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0872" h="2011878">
                  <a:moveTo>
                    <a:pt x="0" y="2011878"/>
                  </a:moveTo>
                  <a:lnTo>
                    <a:pt x="0" y="0"/>
                  </a:lnTo>
                  <a:lnTo>
                    <a:pt x="4690872" y="0"/>
                  </a:lnTo>
                  <a:lnTo>
                    <a:pt x="4690872" y="2011878"/>
                  </a:lnTo>
                  <a:lnTo>
                    <a:pt x="0" y="2011878"/>
                  </a:lnTo>
                  <a:close/>
                </a:path>
              </a:pathLst>
            </a:custGeom>
            <a:noFill/>
            <a:ln w="19050" cap="flat" cmpd="sng" algn="ctr">
              <a:solidFill>
                <a:srgbClr val="3C569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 dirty="0">
                <a:solidFill>
                  <a:srgbClr val="FFFFFF"/>
                </a:solidFill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7B6F4944-2228-4548-8A16-33C10E556CCA}"/>
                </a:ext>
              </a:extLst>
            </p:cNvPr>
            <p:cNvSpPr/>
            <p:nvPr/>
          </p:nvSpPr>
          <p:spPr>
            <a:xfrm>
              <a:off x="426642" y="1424985"/>
              <a:ext cx="3262780" cy="856645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0" lvl="1" defTabSz="685783" fontAlgn="auto">
                <a:spcBef>
                  <a:spcPts val="0"/>
                </a:spcBef>
                <a:spcAft>
                  <a:spcPts val="75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 Light" panose="020F0302020204030204"/>
                  <a:ea typeface="+mn-ea"/>
                  <a:cs typeface="Calibri" panose="020F0502020204030204" pitchFamily="34" charset="0"/>
                </a:rPr>
                <a:t>Fab</a:t>
              </a:r>
            </a:p>
            <a:p>
              <a:pPr marL="230394" lvl="1" indent="-230394" defTabSz="685783" fontAlgn="auto">
                <a:spcBef>
                  <a:spcPts val="0"/>
                </a:spcBef>
                <a:spcAft>
                  <a:spcPts val="75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+mn-ea"/>
                  <a:cs typeface="Calibri" panose="020F0502020204030204" pitchFamily="34" charset="0"/>
                </a:rPr>
                <a:t>Binds HER2 with high specificity</a:t>
              </a:r>
            </a:p>
            <a:p>
              <a:pPr marL="230394" lvl="1" indent="-230394" defTabSz="685783" fontAlgn="auto">
                <a:spcBef>
                  <a:spcPts val="0"/>
                </a:spcBef>
                <a:spcAft>
                  <a:spcPts val="75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+mn-ea"/>
                  <a:cs typeface="Calibri" panose="020F0502020204030204" pitchFamily="34" charset="0"/>
                </a:rPr>
                <a:t>Disrupts signaling that drives cell proliferation and survival</a:t>
              </a:r>
            </a:p>
          </p:txBody>
        </p:sp>
        <p:sp>
          <p:nvSpPr>
            <p:cNvPr id="317" name="Round Same Side Corner Rectangle 5">
              <a:extLst>
                <a:ext uri="{FF2B5EF4-FFF2-40B4-BE49-F238E27FC236}">
                  <a16:creationId xmlns:a16="http://schemas.microsoft.com/office/drawing/2014/main" id="{FC42CC0C-C443-384D-9175-BF40C6F241BE}"/>
                </a:ext>
              </a:extLst>
            </p:cNvPr>
            <p:cNvSpPr/>
            <p:nvPr/>
          </p:nvSpPr>
          <p:spPr>
            <a:xfrm>
              <a:off x="348958" y="1052534"/>
              <a:ext cx="3769688" cy="37245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/>
            </a:solidFill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lIns="68580" tIns="34290" rIns="68580" bIns="34290" rtlCol="0" anchor="ctr" anchorCtr="0"/>
            <a:lstStyle/>
            <a:p>
              <a:pPr algn="ctr" defTabSz="685783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Trastuzumab</a:t>
              </a:r>
            </a:p>
          </p:txBody>
        </p:sp>
        <p:pic>
          <p:nvPicPr>
            <p:cNvPr id="318" name="Picture 317">
              <a:extLst>
                <a:ext uri="{FF2B5EF4-FFF2-40B4-BE49-F238E27FC236}">
                  <a16:creationId xmlns:a16="http://schemas.microsoft.com/office/drawing/2014/main" id="{A1BEC9AF-E79E-544B-8F89-3D47D53E3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6862" y="2149774"/>
              <a:ext cx="1805916" cy="159111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6349B05-7918-E74C-ACE4-2CAAFCC512FC}"/>
                </a:ext>
              </a:extLst>
            </p:cNvPr>
            <p:cNvSpPr/>
            <p:nvPr/>
          </p:nvSpPr>
          <p:spPr>
            <a:xfrm>
              <a:off x="426642" y="3503386"/>
              <a:ext cx="3343166" cy="856645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0" lvl="1" defTabSz="685783" fontAlgn="auto">
                <a:spcBef>
                  <a:spcPts val="0"/>
                </a:spcBef>
                <a:spcAft>
                  <a:spcPts val="75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 Light" panose="020F0302020204030204"/>
                  <a:ea typeface="+mn-ea"/>
                  <a:cs typeface="Calibri" panose="020F0502020204030204" pitchFamily="34" charset="0"/>
                </a:rPr>
                <a:t>Fc</a:t>
              </a:r>
            </a:p>
            <a:p>
              <a:pPr marL="230394" lvl="2" indent="-230394" defTabSz="685766" fontAlgn="auto">
                <a:spcBef>
                  <a:spcPts val="0"/>
                </a:spcBef>
                <a:spcAft>
                  <a:spcPts val="75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+mn-ea"/>
                  <a:cs typeface="Calibri" panose="020F0502020204030204" pitchFamily="34" charset="0"/>
                </a:rPr>
                <a:t>Wild-type immunoglobulin G1 (IgG1) immune effector domains</a:t>
              </a:r>
            </a:p>
            <a:p>
              <a:pPr marL="230394" lvl="2" indent="-230394" defTabSz="685766" fontAlgn="auto">
                <a:spcBef>
                  <a:spcPts val="0"/>
                </a:spcBef>
                <a:spcAft>
                  <a:spcPts val="75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+mn-ea"/>
                  <a:cs typeface="Calibri" panose="020F0502020204030204" pitchFamily="34" charset="0"/>
                </a:rPr>
                <a:t>Binds and activates immune cells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33284" y="1046873"/>
            <a:ext cx="3767514" cy="3399888"/>
            <a:chOff x="4841130" y="1029777"/>
            <a:chExt cx="3767514" cy="3399888"/>
          </a:xfrm>
        </p:grpSpPr>
        <p:sp>
          <p:nvSpPr>
            <p:cNvPr id="308" name="Round Same Side Corner Rectangle 26">
              <a:extLst>
                <a:ext uri="{FF2B5EF4-FFF2-40B4-BE49-F238E27FC236}">
                  <a16:creationId xmlns:a16="http://schemas.microsoft.com/office/drawing/2014/main" id="{7875BF34-8A6D-B44A-AE53-FF63BF99A0ED}"/>
                </a:ext>
              </a:extLst>
            </p:cNvPr>
            <p:cNvSpPr/>
            <p:nvPr/>
          </p:nvSpPr>
          <p:spPr>
            <a:xfrm>
              <a:off x="4841132" y="1187153"/>
              <a:ext cx="3765599" cy="1741577"/>
            </a:xfrm>
            <a:prstGeom prst="rect">
              <a:avLst/>
            </a:prstGeom>
            <a:solidFill>
              <a:srgbClr val="5876BA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83" fontAlgn="auto">
                <a:lnSpc>
                  <a:spcPct val="85000"/>
                </a:lnSpc>
                <a:spcBef>
                  <a:spcPts val="150"/>
                </a:spcBef>
                <a:spcAft>
                  <a:spcPts val="0"/>
                </a:spcAft>
                <a:defRPr/>
              </a:pPr>
              <a:endParaRPr lang="en-US" sz="900" b="1" kern="0" dirty="0">
                <a:solidFill>
                  <a:srgbClr val="FFFFFF"/>
                </a:solidFill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09" name="Rectangle 360">
              <a:extLst>
                <a:ext uri="{FF2B5EF4-FFF2-40B4-BE49-F238E27FC236}">
                  <a16:creationId xmlns:a16="http://schemas.microsoft.com/office/drawing/2014/main" id="{88E9A722-6F43-7049-8937-0CAF7E7F3B9E}"/>
                </a:ext>
              </a:extLst>
            </p:cNvPr>
            <p:cNvSpPr/>
            <p:nvPr/>
          </p:nvSpPr>
          <p:spPr>
            <a:xfrm>
              <a:off x="4841130" y="1207665"/>
              <a:ext cx="3767513" cy="3222000"/>
            </a:xfrm>
            <a:custGeom>
              <a:avLst/>
              <a:gdLst>
                <a:gd name="connsiteX0" fmla="*/ 0 w 6117336"/>
                <a:gd name="connsiteY0" fmla="*/ 0 h 2011878"/>
                <a:gd name="connsiteX1" fmla="*/ 6117336 w 6117336"/>
                <a:gd name="connsiteY1" fmla="*/ 0 h 2011878"/>
                <a:gd name="connsiteX2" fmla="*/ 6117336 w 6117336"/>
                <a:gd name="connsiteY2" fmla="*/ 2011878 h 2011878"/>
                <a:gd name="connsiteX3" fmla="*/ 0 w 6117336"/>
                <a:gd name="connsiteY3" fmla="*/ 2011878 h 2011878"/>
                <a:gd name="connsiteX4" fmla="*/ 0 w 6117336"/>
                <a:gd name="connsiteY4" fmla="*/ 0 h 2011878"/>
                <a:gd name="connsiteX0" fmla="*/ 0 w 6117336"/>
                <a:gd name="connsiteY0" fmla="*/ 0 h 2011878"/>
                <a:gd name="connsiteX1" fmla="*/ 6117336 w 6117336"/>
                <a:gd name="connsiteY1" fmla="*/ 0 h 2011878"/>
                <a:gd name="connsiteX2" fmla="*/ 6117336 w 6117336"/>
                <a:gd name="connsiteY2" fmla="*/ 2011878 h 2011878"/>
                <a:gd name="connsiteX3" fmla="*/ 3163007 w 6117336"/>
                <a:gd name="connsiteY3" fmla="*/ 2009117 h 2011878"/>
                <a:gd name="connsiteX4" fmla="*/ 0 w 6117336"/>
                <a:gd name="connsiteY4" fmla="*/ 2011878 h 2011878"/>
                <a:gd name="connsiteX5" fmla="*/ 0 w 6117336"/>
                <a:gd name="connsiteY5" fmla="*/ 0 h 2011878"/>
                <a:gd name="connsiteX0" fmla="*/ 3163007 w 6117336"/>
                <a:gd name="connsiteY0" fmla="*/ 2009117 h 2100557"/>
                <a:gd name="connsiteX1" fmla="*/ 0 w 6117336"/>
                <a:gd name="connsiteY1" fmla="*/ 2011878 h 2100557"/>
                <a:gd name="connsiteX2" fmla="*/ 0 w 6117336"/>
                <a:gd name="connsiteY2" fmla="*/ 0 h 2100557"/>
                <a:gd name="connsiteX3" fmla="*/ 6117336 w 6117336"/>
                <a:gd name="connsiteY3" fmla="*/ 0 h 2100557"/>
                <a:gd name="connsiteX4" fmla="*/ 6117336 w 6117336"/>
                <a:gd name="connsiteY4" fmla="*/ 2011878 h 2100557"/>
                <a:gd name="connsiteX5" fmla="*/ 3254447 w 6117336"/>
                <a:gd name="connsiteY5" fmla="*/ 2100557 h 2100557"/>
                <a:gd name="connsiteX0" fmla="*/ 3163007 w 6117336"/>
                <a:gd name="connsiteY0" fmla="*/ 2009117 h 2011878"/>
                <a:gd name="connsiteX1" fmla="*/ 0 w 6117336"/>
                <a:gd name="connsiteY1" fmla="*/ 2011878 h 2011878"/>
                <a:gd name="connsiteX2" fmla="*/ 0 w 6117336"/>
                <a:gd name="connsiteY2" fmla="*/ 0 h 2011878"/>
                <a:gd name="connsiteX3" fmla="*/ 6117336 w 6117336"/>
                <a:gd name="connsiteY3" fmla="*/ 0 h 2011878"/>
                <a:gd name="connsiteX4" fmla="*/ 6117336 w 6117336"/>
                <a:gd name="connsiteY4" fmla="*/ 2011878 h 2011878"/>
                <a:gd name="connsiteX0" fmla="*/ 0 w 6117336"/>
                <a:gd name="connsiteY0" fmla="*/ 2011878 h 2011878"/>
                <a:gd name="connsiteX1" fmla="*/ 0 w 6117336"/>
                <a:gd name="connsiteY1" fmla="*/ 0 h 2011878"/>
                <a:gd name="connsiteX2" fmla="*/ 6117336 w 6117336"/>
                <a:gd name="connsiteY2" fmla="*/ 0 h 2011878"/>
                <a:gd name="connsiteX3" fmla="*/ 6117336 w 6117336"/>
                <a:gd name="connsiteY3" fmla="*/ 2011878 h 2011878"/>
                <a:gd name="connsiteX0" fmla="*/ 0 w 6117336"/>
                <a:gd name="connsiteY0" fmla="*/ 2011878 h 2011878"/>
                <a:gd name="connsiteX1" fmla="*/ 0 w 6117336"/>
                <a:gd name="connsiteY1" fmla="*/ 0 h 2011878"/>
                <a:gd name="connsiteX2" fmla="*/ 6117336 w 6117336"/>
                <a:gd name="connsiteY2" fmla="*/ 0 h 2011878"/>
                <a:gd name="connsiteX3" fmla="*/ 6117336 w 6117336"/>
                <a:gd name="connsiteY3" fmla="*/ 2011878 h 2011878"/>
                <a:gd name="connsiteX4" fmla="*/ 0 w 6117336"/>
                <a:gd name="connsiteY4" fmla="*/ 2011878 h 201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7336" h="2011878">
                  <a:moveTo>
                    <a:pt x="0" y="2011878"/>
                  </a:moveTo>
                  <a:lnTo>
                    <a:pt x="0" y="0"/>
                  </a:lnTo>
                  <a:lnTo>
                    <a:pt x="6117336" y="0"/>
                  </a:lnTo>
                  <a:lnTo>
                    <a:pt x="6117336" y="2011878"/>
                  </a:lnTo>
                  <a:lnTo>
                    <a:pt x="0" y="2011878"/>
                  </a:lnTo>
                  <a:close/>
                </a:path>
              </a:pathLst>
            </a:custGeom>
            <a:noFill/>
            <a:ln w="19050" cap="flat" cmpd="sng" algn="ctr">
              <a:solidFill>
                <a:srgbClr val="3C569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 dirty="0">
                <a:solidFill>
                  <a:srgbClr val="FFFFFF"/>
                </a:solidFill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83E502AF-4E10-E544-B813-F668618604E6}"/>
                </a:ext>
              </a:extLst>
            </p:cNvPr>
            <p:cNvSpPr/>
            <p:nvPr/>
          </p:nvSpPr>
          <p:spPr>
            <a:xfrm>
              <a:off x="4920643" y="1424985"/>
              <a:ext cx="3545724" cy="671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75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Fab</a:t>
              </a:r>
            </a:p>
            <a:p>
              <a:pPr marL="230394" indent="-230394" defTabSz="685783" fontAlgn="auto">
                <a:spcBef>
                  <a:spcPts val="0"/>
                </a:spcBef>
                <a:spcAft>
                  <a:spcPts val="75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Same specificity and affinity</a:t>
              </a:r>
              <a:endParaRPr lang="en-US" sz="1200" baseline="30000" dirty="0">
                <a:solidFill>
                  <a:prstClr val="black"/>
                </a:solidFill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30394" indent="-230394" defTabSz="685783" fontAlgn="auto">
                <a:spcBef>
                  <a:spcPts val="0"/>
                </a:spcBef>
                <a:spcAft>
                  <a:spcPts val="75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Similarly disrupts signaling</a:t>
              </a:r>
            </a:p>
          </p:txBody>
        </p:sp>
        <p:pic>
          <p:nvPicPr>
            <p:cNvPr id="311" name="Picture 310">
              <a:extLst>
                <a:ext uri="{FF2B5EF4-FFF2-40B4-BE49-F238E27FC236}">
                  <a16:creationId xmlns:a16="http://schemas.microsoft.com/office/drawing/2014/main" id="{0E25E8D9-9656-B043-A5B0-2589CE8FB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270" y="2113415"/>
              <a:ext cx="1700374" cy="16444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CE87BA91-9E5D-F645-99CF-DD7F1B2E775B}"/>
                </a:ext>
              </a:extLst>
            </p:cNvPr>
            <p:cNvSpPr/>
            <p:nvPr/>
          </p:nvSpPr>
          <p:spPr>
            <a:xfrm>
              <a:off x="4920643" y="3651184"/>
              <a:ext cx="3401722" cy="671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75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Fc engineering:</a:t>
              </a:r>
              <a:endParaRPr lang="en-US" sz="1200" dirty="0">
                <a:solidFill>
                  <a:prstClr val="black"/>
                </a:solidFill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179996" defTabSz="685783" fontAlgn="auto">
                <a:spcBef>
                  <a:spcPts val="0"/>
                </a:spcBef>
                <a:spcAft>
                  <a:spcPts val="75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   </a:t>
              </a:r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lang="en-US" sz="1200" dirty="0" err="1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ffinity</a:t>
              </a:r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for activating Fc</a:t>
              </a:r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+mn-ea"/>
                  <a:cs typeface="+mn-cs"/>
                  <a:sym typeface="Symbol" panose="05050102010706020507" pitchFamily="18" charset="2"/>
                </a:rPr>
                <a:t> </a:t>
              </a:r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RIIIA (</a:t>
              </a:r>
              <a:r>
                <a:rPr lang="en-US" sz="1200" b="1" dirty="0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CD16A</a:t>
              </a:r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  <a:p>
              <a:pPr marL="179996" defTabSz="685783" fontAlgn="auto">
                <a:spcBef>
                  <a:spcPts val="0"/>
                </a:spcBef>
                <a:spcAft>
                  <a:spcPts val="75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   </a:t>
              </a:r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Affinity for inhibitory Fc</a:t>
              </a:r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+mn-ea"/>
                  <a:cs typeface="+mn-cs"/>
                  <a:sym typeface="Symbol" panose="05050102010706020507" pitchFamily="18" charset="2"/>
                </a:rPr>
                <a:t> </a:t>
              </a:r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RIIB (</a:t>
              </a:r>
              <a:r>
                <a:rPr lang="en-US" sz="1200" b="1" dirty="0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CD32B</a:t>
              </a:r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  <p:sp>
          <p:nvSpPr>
            <p:cNvPr id="313" name="Round Same Side Corner Rectangle 24">
              <a:extLst>
                <a:ext uri="{FF2B5EF4-FFF2-40B4-BE49-F238E27FC236}">
                  <a16:creationId xmlns:a16="http://schemas.microsoft.com/office/drawing/2014/main" id="{D855D483-DC8C-2040-876B-4F933155BDB6}"/>
                </a:ext>
              </a:extLst>
            </p:cNvPr>
            <p:cNvSpPr/>
            <p:nvPr/>
          </p:nvSpPr>
          <p:spPr>
            <a:xfrm>
              <a:off x="4841131" y="1029777"/>
              <a:ext cx="3767513" cy="395208"/>
            </a:xfrm>
            <a:prstGeom prst="round2SameRect">
              <a:avLst>
                <a:gd name="adj1" fmla="val 34194"/>
                <a:gd name="adj2" fmla="val 0"/>
              </a:avLst>
            </a:prstGeom>
            <a:solidFill>
              <a:srgbClr val="0F75BD"/>
            </a:solidFill>
            <a:ln w="190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lIns="68580" tIns="34290" rIns="68580" bIns="34290" rtlCol="0" anchor="ctr" anchorCtr="0"/>
            <a:lstStyle/>
            <a:p>
              <a:pPr algn="ctr" defTabSz="685783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/>
                  </a:solidFill>
                  <a:latin typeface="Calibri Light" panose="020F0302020204030204"/>
                  <a:ea typeface="+mn-ea"/>
                  <a:cs typeface="+mn-cs"/>
                </a:rPr>
                <a:t>Margetuximab</a:t>
              </a:r>
              <a:r>
                <a:rPr lang="en-US" sz="1600" b="1" kern="0" baseline="30000" dirty="0">
                  <a:solidFill>
                    <a:srgbClr val="FFFFFF"/>
                  </a:solidFill>
                  <a:latin typeface="Calibri Light" panose="020F0302020204030204"/>
                  <a:ea typeface="+mn-ea"/>
                  <a:cs typeface="+mn-cs"/>
                </a:rPr>
                <a:t>1,2</a:t>
              </a:r>
            </a:p>
          </p:txBody>
        </p:sp>
        <p:sp>
          <p:nvSpPr>
            <p:cNvPr id="320" name="Arrow: Down 16">
              <a:extLst>
                <a:ext uri="{FF2B5EF4-FFF2-40B4-BE49-F238E27FC236}">
                  <a16:creationId xmlns:a16="http://schemas.microsoft.com/office/drawing/2014/main" id="{1967BD8B-5D1E-E14D-88CF-70CF365355F9}"/>
                </a:ext>
              </a:extLst>
            </p:cNvPr>
            <p:cNvSpPr/>
            <p:nvPr/>
          </p:nvSpPr>
          <p:spPr>
            <a:xfrm rot="10800000">
              <a:off x="5170681" y="3900095"/>
              <a:ext cx="69551" cy="121641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321" name="Arrow: Down 17">
              <a:extLst>
                <a:ext uri="{FF2B5EF4-FFF2-40B4-BE49-F238E27FC236}">
                  <a16:creationId xmlns:a16="http://schemas.microsoft.com/office/drawing/2014/main" id="{4E63D774-6522-1B42-9243-76BFF7817EAA}"/>
                </a:ext>
              </a:extLst>
            </p:cNvPr>
            <p:cNvSpPr/>
            <p:nvPr/>
          </p:nvSpPr>
          <p:spPr>
            <a:xfrm>
              <a:off x="5170681" y="4108237"/>
              <a:ext cx="69551" cy="121641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528" y="33050"/>
            <a:ext cx="6943725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Margetuximab: A Novel HER2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a Modified Fc Domain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a-DK" sz="18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84F985D-D7F9-0F47-9414-73F2A62B8CB3}"/>
              </a:ext>
            </a:extLst>
          </p:cNvPr>
          <p:cNvCxnSpPr>
            <a:cxnSpLocks/>
          </p:cNvCxnSpPr>
          <p:nvPr/>
        </p:nvCxnSpPr>
        <p:spPr>
          <a:xfrm>
            <a:off x="4572000" y="976415"/>
            <a:ext cx="0" cy="3816000"/>
          </a:xfrm>
          <a:prstGeom prst="line">
            <a:avLst/>
          </a:prstGeom>
          <a:ln w="6350" cmpd="sng">
            <a:solidFill>
              <a:srgbClr val="3C3C3C">
                <a:alpha val="30000"/>
              </a:srgb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EBA477-4B8C-8B4D-964B-AABAAC1F6527}"/>
              </a:ext>
            </a:extLst>
          </p:cNvPr>
          <p:cNvSpPr txBox="1"/>
          <p:nvPr/>
        </p:nvSpPr>
        <p:spPr>
          <a:xfrm>
            <a:off x="1257300" y="4867339"/>
            <a:ext cx="81002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a-DK" sz="135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1. Nordstrom JL et al. </a:t>
            </a:r>
            <a:r>
              <a:rPr lang="da-DK" sz="1350" i="1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Breast Cancer Res</a:t>
            </a:r>
            <a:r>
              <a:rPr lang="da-DK" sz="135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. 2011;13:R123. 2. Stavenhagen JB et al. </a:t>
            </a:r>
            <a:r>
              <a:rPr lang="da-DK" sz="1350" i="1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Cancer Res</a:t>
            </a:r>
            <a:r>
              <a:rPr lang="da-DK" sz="135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. 2007;67:8882-8890.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87C4D1-1CBF-9A45-8F7F-BB16D96DFEF3}"/>
              </a:ext>
            </a:extLst>
          </p:cNvPr>
          <p:cNvSpPr/>
          <p:nvPr/>
        </p:nvSpPr>
        <p:spPr>
          <a:xfrm>
            <a:off x="-185738" y="2381"/>
            <a:ext cx="950119" cy="278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088787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493" y="49109"/>
            <a:ext cx="8974859" cy="117347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SOPHIA Trial: Primary endpoint (PFS)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Margetuximab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chemo vs trastuzumab + chemo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4752" y="4792076"/>
            <a:ext cx="7699248" cy="273844"/>
          </a:xfrm>
        </p:spPr>
        <p:txBody>
          <a:bodyPr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 err="1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Rugo</a:t>
            </a:r>
            <a:r>
              <a:rPr lang="fr-FR" sz="180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 H et al. SABCS 2019. Abstract GS1-02. 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D3A8A52-79FB-9F47-8300-34B42442597A}"/>
              </a:ext>
            </a:extLst>
          </p:cNvPr>
          <p:cNvSpPr txBox="1"/>
          <p:nvPr/>
        </p:nvSpPr>
        <p:spPr>
          <a:xfrm>
            <a:off x="7030730" y="2732105"/>
            <a:ext cx="211327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24% Risk Reduction of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Disease Progression</a:t>
            </a:r>
          </a:p>
        </p:txBody>
      </p:sp>
      <p:sp>
        <p:nvSpPr>
          <p:cNvPr id="9" name="Freeform 8"/>
          <p:cNvSpPr/>
          <p:nvPr/>
        </p:nvSpPr>
        <p:spPr>
          <a:xfrm>
            <a:off x="2220686" y="2655774"/>
            <a:ext cx="1828800" cy="0"/>
          </a:xfrm>
          <a:custGeom>
            <a:avLst/>
            <a:gdLst>
              <a:gd name="connsiteX0" fmla="*/ 0 w 1828800"/>
              <a:gd name="connsiteY0" fmla="*/ 0 h 0"/>
              <a:gd name="connsiteX1" fmla="*/ 1828800 w 18288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A64E6F-6DB5-4475-8E4B-60599EA9F996}"/>
              </a:ext>
            </a:extLst>
          </p:cNvPr>
          <p:cNvSpPr txBox="1"/>
          <p:nvPr/>
        </p:nvSpPr>
        <p:spPr>
          <a:xfrm>
            <a:off x="6583746" y="3416404"/>
            <a:ext cx="873957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161A2E"/>
                </a:solidFill>
                <a:latin typeface="Calibri Light" panose="020F0302020204030204"/>
                <a:ea typeface="+mn-ea"/>
                <a:cs typeface="Calibri" panose="020F0502020204030204" pitchFamily="34" charset="0"/>
              </a:rPr>
              <a:t>∆ 0.9 mo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533CCA5-CDEA-4469-B254-C9D5ED193421}"/>
              </a:ext>
            </a:extLst>
          </p:cNvPr>
          <p:cNvGraphicFramePr>
            <a:graphicFrameLocks noGrp="1"/>
          </p:cNvGraphicFramePr>
          <p:nvPr/>
        </p:nvGraphicFramePr>
        <p:xfrm>
          <a:off x="3889462" y="1500378"/>
          <a:ext cx="3511462" cy="150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893">
                  <a:extLst>
                    <a:ext uri="{9D8B030D-6E8A-4147-A177-3AD203B41FA5}">
                      <a16:colId xmlns:a16="http://schemas.microsoft.com/office/drawing/2014/main" val="1010940177"/>
                    </a:ext>
                  </a:extLst>
                </a:gridCol>
                <a:gridCol w="1240551">
                  <a:extLst>
                    <a:ext uri="{9D8B030D-6E8A-4147-A177-3AD203B41FA5}">
                      <a16:colId xmlns:a16="http://schemas.microsoft.com/office/drawing/2014/main" val="2936948269"/>
                    </a:ext>
                  </a:extLst>
                </a:gridCol>
                <a:gridCol w="1286018">
                  <a:extLst>
                    <a:ext uri="{9D8B030D-6E8A-4147-A177-3AD203B41FA5}">
                      <a16:colId xmlns:a16="http://schemas.microsoft.com/office/drawing/2014/main" val="2638137508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Margetuximab </a:t>
                      </a:r>
                    </a:p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Chemotherapy</a:t>
                      </a:r>
                    </a:p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(n = 266)</a:t>
                      </a:r>
                    </a:p>
                  </a:txBody>
                  <a:tcPr marL="68580" marR="6858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Trastuzumab </a:t>
                      </a:r>
                    </a:p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Chemotherapy </a:t>
                      </a:r>
                    </a:p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(n = 270)</a:t>
                      </a:r>
                    </a:p>
                  </a:txBody>
                  <a:tcPr marL="68580" marR="6858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59164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No. of events</a:t>
                      </a:r>
                    </a:p>
                  </a:txBody>
                  <a:tcPr marL="68580" marR="6858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130</a:t>
                      </a:r>
                    </a:p>
                  </a:txBody>
                  <a:tcPr marL="68580" marR="6858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135</a:t>
                      </a:r>
                    </a:p>
                  </a:txBody>
                  <a:tcPr marL="68580" marR="6858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88105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Median PFS </a:t>
                      </a: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(95% CI)</a:t>
                      </a:r>
                    </a:p>
                  </a:txBody>
                  <a:tcPr marL="68580" marR="6858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5.8 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months </a:t>
                      </a:r>
                    </a:p>
                    <a:p>
                      <a:pPr algn="ctr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(5.52-6.97)</a:t>
                      </a:r>
                    </a:p>
                  </a:txBody>
                  <a:tcPr marL="68580" marR="6858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4.9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months </a:t>
                      </a:r>
                    </a:p>
                    <a:p>
                      <a:pPr algn="ctr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(4.17-5.59)</a:t>
                      </a:r>
                    </a:p>
                  </a:txBody>
                  <a:tcPr marL="68580" marR="6858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372598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solidFill>
                          <a:schemeClr val="tx1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HR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by stratified Cox model,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0.76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(95% CI, 0.59-0.98)</a:t>
                      </a:r>
                    </a:p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Stratified log-rank </a:t>
                      </a:r>
                      <a:r>
                        <a:rPr lang="en-US" sz="900" b="1" i="1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= .033</a:t>
                      </a:r>
                    </a:p>
                  </a:txBody>
                  <a:tcPr marL="68580" marR="6858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715038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6579C654-4D90-441F-9EAB-731E7B89EBCB}"/>
              </a:ext>
            </a:extLst>
          </p:cNvPr>
          <p:cNvSpPr/>
          <p:nvPr/>
        </p:nvSpPr>
        <p:spPr>
          <a:xfrm>
            <a:off x="3889463" y="2169550"/>
            <a:ext cx="3511462" cy="35128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014589" y="4377317"/>
          <a:ext cx="5749746" cy="36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8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47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4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47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95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95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95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952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952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952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r>
                        <a:rPr lang="en-US" sz="1000" dirty="0" err="1"/>
                        <a:t>Margetuximab</a:t>
                      </a:r>
                      <a:endParaRPr lang="en-US" sz="1000" dirty="0"/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266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174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94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45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21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1000" dirty="0" err="1"/>
                        <a:t>Trastuzumab</a:t>
                      </a:r>
                      <a:endParaRPr lang="en-US" sz="1000" dirty="0"/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270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158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74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33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13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</a:t>
                      </a:r>
                    </a:p>
                  </a:txBody>
                  <a:tcPr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1512192" y="1267911"/>
            <a:ext cx="5087392" cy="3084898"/>
            <a:chOff x="1512191" y="1265530"/>
            <a:chExt cx="5087392" cy="3084898"/>
          </a:xfrm>
        </p:grpSpPr>
        <p:graphicFrame>
          <p:nvGraphicFramePr>
            <p:cNvPr id="15" name="Chart 14"/>
            <p:cNvGraphicFramePr/>
            <p:nvPr/>
          </p:nvGraphicFramePr>
          <p:xfrm>
            <a:off x="1733703" y="1265530"/>
            <a:ext cx="4850042" cy="30581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1512191" y="1839361"/>
              <a:ext cx="400110" cy="171961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PFS, %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43694" y="4134984"/>
              <a:ext cx="3768918" cy="215444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Time Since Randomization, mo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49002" y="3548065"/>
              <a:ext cx="168567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black"/>
                  </a:solidFill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rPr>
                <a:t>Margetuximab + chemotherapy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black"/>
                  </a:solidFill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rPr>
                <a:t>Trastuzumab + chemotherapy 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251864" y="1430503"/>
              <a:ext cx="3739420" cy="2159351"/>
              <a:chOff x="2459904" y="1430503"/>
              <a:chExt cx="3531379" cy="2159351"/>
            </a:xfrm>
          </p:grpSpPr>
          <p:sp>
            <p:nvSpPr>
              <p:cNvPr id="84" name="Freeform 83"/>
              <p:cNvSpPr/>
              <p:nvPr/>
            </p:nvSpPr>
            <p:spPr>
              <a:xfrm>
                <a:off x="2459904" y="1430503"/>
                <a:ext cx="3531379" cy="2126120"/>
              </a:xfrm>
              <a:custGeom>
                <a:avLst/>
                <a:gdLst>
                  <a:gd name="connsiteX0" fmla="*/ 0 w 3531379"/>
                  <a:gd name="connsiteY0" fmla="*/ 0 h 2126120"/>
                  <a:gd name="connsiteX1" fmla="*/ 0 w 3531379"/>
                  <a:gd name="connsiteY1" fmla="*/ 0 h 2126120"/>
                  <a:gd name="connsiteX2" fmla="*/ 25244 w 3531379"/>
                  <a:gd name="connsiteY2" fmla="*/ 5610 h 2126120"/>
                  <a:gd name="connsiteX3" fmla="*/ 39269 w 3531379"/>
                  <a:gd name="connsiteY3" fmla="*/ 8415 h 2126120"/>
                  <a:gd name="connsiteX4" fmla="*/ 84148 w 3531379"/>
                  <a:gd name="connsiteY4" fmla="*/ 5610 h 2126120"/>
                  <a:gd name="connsiteX5" fmla="*/ 92562 w 3531379"/>
                  <a:gd name="connsiteY5" fmla="*/ 2805 h 2126120"/>
                  <a:gd name="connsiteX6" fmla="*/ 100977 w 3531379"/>
                  <a:gd name="connsiteY6" fmla="*/ 8415 h 2126120"/>
                  <a:gd name="connsiteX7" fmla="*/ 117806 w 3531379"/>
                  <a:gd name="connsiteY7" fmla="*/ 14025 h 2126120"/>
                  <a:gd name="connsiteX8" fmla="*/ 148660 w 3531379"/>
                  <a:gd name="connsiteY8" fmla="*/ 16830 h 2126120"/>
                  <a:gd name="connsiteX9" fmla="*/ 154270 w 3531379"/>
                  <a:gd name="connsiteY9" fmla="*/ 33659 h 2126120"/>
                  <a:gd name="connsiteX10" fmla="*/ 165490 w 3531379"/>
                  <a:gd name="connsiteY10" fmla="*/ 47684 h 2126120"/>
                  <a:gd name="connsiteX11" fmla="*/ 173905 w 3531379"/>
                  <a:gd name="connsiteY11" fmla="*/ 50488 h 2126120"/>
                  <a:gd name="connsiteX12" fmla="*/ 179514 w 3531379"/>
                  <a:gd name="connsiteY12" fmla="*/ 67318 h 2126120"/>
                  <a:gd name="connsiteX13" fmla="*/ 185124 w 3531379"/>
                  <a:gd name="connsiteY13" fmla="*/ 75733 h 2126120"/>
                  <a:gd name="connsiteX14" fmla="*/ 190734 w 3531379"/>
                  <a:gd name="connsiteY14" fmla="*/ 92562 h 2126120"/>
                  <a:gd name="connsiteX15" fmla="*/ 196344 w 3531379"/>
                  <a:gd name="connsiteY15" fmla="*/ 112196 h 2126120"/>
                  <a:gd name="connsiteX16" fmla="*/ 201954 w 3531379"/>
                  <a:gd name="connsiteY16" fmla="*/ 157075 h 2126120"/>
                  <a:gd name="connsiteX17" fmla="*/ 210368 w 3531379"/>
                  <a:gd name="connsiteY17" fmla="*/ 173904 h 2126120"/>
                  <a:gd name="connsiteX18" fmla="*/ 215978 w 3531379"/>
                  <a:gd name="connsiteY18" fmla="*/ 196344 h 2126120"/>
                  <a:gd name="connsiteX19" fmla="*/ 218783 w 3531379"/>
                  <a:gd name="connsiteY19" fmla="*/ 204758 h 2126120"/>
                  <a:gd name="connsiteX20" fmla="*/ 224393 w 3531379"/>
                  <a:gd name="connsiteY20" fmla="*/ 227198 h 2126120"/>
                  <a:gd name="connsiteX21" fmla="*/ 230003 w 3531379"/>
                  <a:gd name="connsiteY21" fmla="*/ 244027 h 2126120"/>
                  <a:gd name="connsiteX22" fmla="*/ 238417 w 3531379"/>
                  <a:gd name="connsiteY22" fmla="*/ 333784 h 2126120"/>
                  <a:gd name="connsiteX23" fmla="*/ 244027 w 3531379"/>
                  <a:gd name="connsiteY23" fmla="*/ 350614 h 2126120"/>
                  <a:gd name="connsiteX24" fmla="*/ 260857 w 3531379"/>
                  <a:gd name="connsiteY24" fmla="*/ 361833 h 2126120"/>
                  <a:gd name="connsiteX25" fmla="*/ 286101 w 3531379"/>
                  <a:gd name="connsiteY25" fmla="*/ 381468 h 2126120"/>
                  <a:gd name="connsiteX26" fmla="*/ 294516 w 3531379"/>
                  <a:gd name="connsiteY26" fmla="*/ 387077 h 2126120"/>
                  <a:gd name="connsiteX27" fmla="*/ 302930 w 3531379"/>
                  <a:gd name="connsiteY27" fmla="*/ 389882 h 2126120"/>
                  <a:gd name="connsiteX28" fmla="*/ 311345 w 3531379"/>
                  <a:gd name="connsiteY28" fmla="*/ 395492 h 2126120"/>
                  <a:gd name="connsiteX29" fmla="*/ 345004 w 3531379"/>
                  <a:gd name="connsiteY29" fmla="*/ 403907 h 2126120"/>
                  <a:gd name="connsiteX30" fmla="*/ 356224 w 3531379"/>
                  <a:gd name="connsiteY30" fmla="*/ 406712 h 2126120"/>
                  <a:gd name="connsiteX31" fmla="*/ 364638 w 3531379"/>
                  <a:gd name="connsiteY31" fmla="*/ 412322 h 2126120"/>
                  <a:gd name="connsiteX32" fmla="*/ 373053 w 3531379"/>
                  <a:gd name="connsiteY32" fmla="*/ 415126 h 2126120"/>
                  <a:gd name="connsiteX33" fmla="*/ 378663 w 3531379"/>
                  <a:gd name="connsiteY33" fmla="*/ 423541 h 2126120"/>
                  <a:gd name="connsiteX34" fmla="*/ 403907 w 3531379"/>
                  <a:gd name="connsiteY34" fmla="*/ 437566 h 2126120"/>
                  <a:gd name="connsiteX35" fmla="*/ 409517 w 3531379"/>
                  <a:gd name="connsiteY35" fmla="*/ 445980 h 2126120"/>
                  <a:gd name="connsiteX36" fmla="*/ 412322 w 3531379"/>
                  <a:gd name="connsiteY36" fmla="*/ 454395 h 2126120"/>
                  <a:gd name="connsiteX37" fmla="*/ 420736 w 3531379"/>
                  <a:gd name="connsiteY37" fmla="*/ 490859 h 2126120"/>
                  <a:gd name="connsiteX38" fmla="*/ 426346 w 3531379"/>
                  <a:gd name="connsiteY38" fmla="*/ 516103 h 2126120"/>
                  <a:gd name="connsiteX39" fmla="*/ 431956 w 3531379"/>
                  <a:gd name="connsiteY39" fmla="*/ 552567 h 2126120"/>
                  <a:gd name="connsiteX40" fmla="*/ 440371 w 3531379"/>
                  <a:gd name="connsiteY40" fmla="*/ 586226 h 2126120"/>
                  <a:gd name="connsiteX41" fmla="*/ 443176 w 3531379"/>
                  <a:gd name="connsiteY41" fmla="*/ 594641 h 2126120"/>
                  <a:gd name="connsiteX42" fmla="*/ 448786 w 3531379"/>
                  <a:gd name="connsiteY42" fmla="*/ 603055 h 2126120"/>
                  <a:gd name="connsiteX43" fmla="*/ 462810 w 3531379"/>
                  <a:gd name="connsiteY43" fmla="*/ 645129 h 2126120"/>
                  <a:gd name="connsiteX44" fmla="*/ 465615 w 3531379"/>
                  <a:gd name="connsiteY44" fmla="*/ 653544 h 2126120"/>
                  <a:gd name="connsiteX45" fmla="*/ 468420 w 3531379"/>
                  <a:gd name="connsiteY45" fmla="*/ 661958 h 2126120"/>
                  <a:gd name="connsiteX46" fmla="*/ 476835 w 3531379"/>
                  <a:gd name="connsiteY46" fmla="*/ 667568 h 2126120"/>
                  <a:gd name="connsiteX47" fmla="*/ 479640 w 3531379"/>
                  <a:gd name="connsiteY47" fmla="*/ 675983 h 2126120"/>
                  <a:gd name="connsiteX48" fmla="*/ 499274 w 3531379"/>
                  <a:gd name="connsiteY48" fmla="*/ 701227 h 2126120"/>
                  <a:gd name="connsiteX49" fmla="*/ 502079 w 3531379"/>
                  <a:gd name="connsiteY49" fmla="*/ 723666 h 2126120"/>
                  <a:gd name="connsiteX50" fmla="*/ 586226 w 3531379"/>
                  <a:gd name="connsiteY50" fmla="*/ 723666 h 2126120"/>
                  <a:gd name="connsiteX51" fmla="*/ 586226 w 3531379"/>
                  <a:gd name="connsiteY51" fmla="*/ 732081 h 2126120"/>
                  <a:gd name="connsiteX52" fmla="*/ 586226 w 3531379"/>
                  <a:gd name="connsiteY52" fmla="*/ 732081 h 2126120"/>
                  <a:gd name="connsiteX53" fmla="*/ 597446 w 3531379"/>
                  <a:gd name="connsiteY53" fmla="*/ 743301 h 2126120"/>
                  <a:gd name="connsiteX54" fmla="*/ 603056 w 3531379"/>
                  <a:gd name="connsiteY54" fmla="*/ 743301 h 2126120"/>
                  <a:gd name="connsiteX55" fmla="*/ 636714 w 3531379"/>
                  <a:gd name="connsiteY55" fmla="*/ 754520 h 2126120"/>
                  <a:gd name="connsiteX56" fmla="*/ 642324 w 3531379"/>
                  <a:gd name="connsiteY56" fmla="*/ 762935 h 2126120"/>
                  <a:gd name="connsiteX57" fmla="*/ 647934 w 3531379"/>
                  <a:gd name="connsiteY57" fmla="*/ 790984 h 2126120"/>
                  <a:gd name="connsiteX58" fmla="*/ 653544 w 3531379"/>
                  <a:gd name="connsiteY58" fmla="*/ 810618 h 2126120"/>
                  <a:gd name="connsiteX59" fmla="*/ 656349 w 3531379"/>
                  <a:gd name="connsiteY59" fmla="*/ 835863 h 2126120"/>
                  <a:gd name="connsiteX60" fmla="*/ 661959 w 3531379"/>
                  <a:gd name="connsiteY60" fmla="*/ 852692 h 2126120"/>
                  <a:gd name="connsiteX61" fmla="*/ 664763 w 3531379"/>
                  <a:gd name="connsiteY61" fmla="*/ 861107 h 2126120"/>
                  <a:gd name="connsiteX62" fmla="*/ 670373 w 3531379"/>
                  <a:gd name="connsiteY62" fmla="*/ 877936 h 2126120"/>
                  <a:gd name="connsiteX63" fmla="*/ 681593 w 3531379"/>
                  <a:gd name="connsiteY63" fmla="*/ 894766 h 2126120"/>
                  <a:gd name="connsiteX64" fmla="*/ 692813 w 3531379"/>
                  <a:gd name="connsiteY64" fmla="*/ 911595 h 2126120"/>
                  <a:gd name="connsiteX65" fmla="*/ 698422 w 3531379"/>
                  <a:gd name="connsiteY65" fmla="*/ 920010 h 2126120"/>
                  <a:gd name="connsiteX66" fmla="*/ 706837 w 3531379"/>
                  <a:gd name="connsiteY66" fmla="*/ 925620 h 2126120"/>
                  <a:gd name="connsiteX67" fmla="*/ 762935 w 3531379"/>
                  <a:gd name="connsiteY67" fmla="*/ 925620 h 2126120"/>
                  <a:gd name="connsiteX68" fmla="*/ 762935 w 3531379"/>
                  <a:gd name="connsiteY68" fmla="*/ 945254 h 2126120"/>
                  <a:gd name="connsiteX69" fmla="*/ 861107 w 3531379"/>
                  <a:gd name="connsiteY69" fmla="*/ 945254 h 2126120"/>
                  <a:gd name="connsiteX70" fmla="*/ 861107 w 3531379"/>
                  <a:gd name="connsiteY70" fmla="*/ 978913 h 2126120"/>
                  <a:gd name="connsiteX71" fmla="*/ 869522 w 3531379"/>
                  <a:gd name="connsiteY71" fmla="*/ 987328 h 2126120"/>
                  <a:gd name="connsiteX72" fmla="*/ 869522 w 3531379"/>
                  <a:gd name="connsiteY72" fmla="*/ 1113549 h 2126120"/>
                  <a:gd name="connsiteX73" fmla="*/ 889156 w 3531379"/>
                  <a:gd name="connsiteY73" fmla="*/ 1113549 h 2126120"/>
                  <a:gd name="connsiteX74" fmla="*/ 889156 w 3531379"/>
                  <a:gd name="connsiteY74" fmla="*/ 1158427 h 2126120"/>
                  <a:gd name="connsiteX75" fmla="*/ 897571 w 3531379"/>
                  <a:gd name="connsiteY75" fmla="*/ 1158427 h 2126120"/>
                  <a:gd name="connsiteX76" fmla="*/ 897571 w 3531379"/>
                  <a:gd name="connsiteY76" fmla="*/ 1206110 h 2126120"/>
                  <a:gd name="connsiteX77" fmla="*/ 920010 w 3531379"/>
                  <a:gd name="connsiteY77" fmla="*/ 1206110 h 2126120"/>
                  <a:gd name="connsiteX78" fmla="*/ 936840 w 3531379"/>
                  <a:gd name="connsiteY78" fmla="*/ 1222940 h 2126120"/>
                  <a:gd name="connsiteX79" fmla="*/ 936840 w 3531379"/>
                  <a:gd name="connsiteY79" fmla="*/ 1242574 h 2126120"/>
                  <a:gd name="connsiteX80" fmla="*/ 987328 w 3531379"/>
                  <a:gd name="connsiteY80" fmla="*/ 1242574 h 2126120"/>
                  <a:gd name="connsiteX81" fmla="*/ 987328 w 3531379"/>
                  <a:gd name="connsiteY81" fmla="*/ 1259404 h 2126120"/>
                  <a:gd name="connsiteX82" fmla="*/ 1026597 w 3531379"/>
                  <a:gd name="connsiteY82" fmla="*/ 1259404 h 2126120"/>
                  <a:gd name="connsiteX83" fmla="*/ 1026597 w 3531379"/>
                  <a:gd name="connsiteY83" fmla="*/ 1281843 h 2126120"/>
                  <a:gd name="connsiteX84" fmla="*/ 1046231 w 3531379"/>
                  <a:gd name="connsiteY84" fmla="*/ 1281843 h 2126120"/>
                  <a:gd name="connsiteX85" fmla="*/ 1046231 w 3531379"/>
                  <a:gd name="connsiteY85" fmla="*/ 1298672 h 2126120"/>
                  <a:gd name="connsiteX86" fmla="*/ 1096719 w 3531379"/>
                  <a:gd name="connsiteY86" fmla="*/ 1298672 h 2126120"/>
                  <a:gd name="connsiteX87" fmla="*/ 1096719 w 3531379"/>
                  <a:gd name="connsiteY87" fmla="*/ 1399649 h 2126120"/>
                  <a:gd name="connsiteX88" fmla="*/ 1110744 w 3531379"/>
                  <a:gd name="connsiteY88" fmla="*/ 1399649 h 2126120"/>
                  <a:gd name="connsiteX89" fmla="*/ 1110744 w 3531379"/>
                  <a:gd name="connsiteY89" fmla="*/ 1424893 h 2126120"/>
                  <a:gd name="connsiteX90" fmla="*/ 1141598 w 3531379"/>
                  <a:gd name="connsiteY90" fmla="*/ 1424893 h 2126120"/>
                  <a:gd name="connsiteX91" fmla="*/ 1141598 w 3531379"/>
                  <a:gd name="connsiteY91" fmla="*/ 1444528 h 2126120"/>
                  <a:gd name="connsiteX92" fmla="*/ 1211721 w 3531379"/>
                  <a:gd name="connsiteY92" fmla="*/ 1444528 h 2126120"/>
                  <a:gd name="connsiteX93" fmla="*/ 1211721 w 3531379"/>
                  <a:gd name="connsiteY93" fmla="*/ 1466967 h 2126120"/>
                  <a:gd name="connsiteX94" fmla="*/ 1267819 w 3531379"/>
                  <a:gd name="connsiteY94" fmla="*/ 1466967 h 2126120"/>
                  <a:gd name="connsiteX95" fmla="*/ 1267819 w 3531379"/>
                  <a:gd name="connsiteY95" fmla="*/ 1466967 h 2126120"/>
                  <a:gd name="connsiteX96" fmla="*/ 1273429 w 3531379"/>
                  <a:gd name="connsiteY96" fmla="*/ 1492211 h 2126120"/>
                  <a:gd name="connsiteX97" fmla="*/ 1279038 w 3531379"/>
                  <a:gd name="connsiteY97" fmla="*/ 1500626 h 2126120"/>
                  <a:gd name="connsiteX98" fmla="*/ 1281843 w 3531379"/>
                  <a:gd name="connsiteY98" fmla="*/ 1514650 h 2126120"/>
                  <a:gd name="connsiteX99" fmla="*/ 1287453 w 3531379"/>
                  <a:gd name="connsiteY99" fmla="*/ 1523065 h 2126120"/>
                  <a:gd name="connsiteX100" fmla="*/ 1298673 w 3531379"/>
                  <a:gd name="connsiteY100" fmla="*/ 1523065 h 2126120"/>
                  <a:gd name="connsiteX101" fmla="*/ 1298673 w 3531379"/>
                  <a:gd name="connsiteY101" fmla="*/ 1579163 h 2126120"/>
                  <a:gd name="connsiteX102" fmla="*/ 1307087 w 3531379"/>
                  <a:gd name="connsiteY102" fmla="*/ 1579163 h 2126120"/>
                  <a:gd name="connsiteX103" fmla="*/ 1307087 w 3531379"/>
                  <a:gd name="connsiteY103" fmla="*/ 1618432 h 2126120"/>
                  <a:gd name="connsiteX104" fmla="*/ 1315502 w 3531379"/>
                  <a:gd name="connsiteY104" fmla="*/ 1618432 h 2126120"/>
                  <a:gd name="connsiteX105" fmla="*/ 1315502 w 3531379"/>
                  <a:gd name="connsiteY105" fmla="*/ 1649286 h 2126120"/>
                  <a:gd name="connsiteX106" fmla="*/ 1360381 w 3531379"/>
                  <a:gd name="connsiteY106" fmla="*/ 1649286 h 2126120"/>
                  <a:gd name="connsiteX107" fmla="*/ 1360381 w 3531379"/>
                  <a:gd name="connsiteY107" fmla="*/ 1680140 h 2126120"/>
                  <a:gd name="connsiteX108" fmla="*/ 1368796 w 3531379"/>
                  <a:gd name="connsiteY108" fmla="*/ 1688555 h 2126120"/>
                  <a:gd name="connsiteX109" fmla="*/ 1368796 w 3531379"/>
                  <a:gd name="connsiteY109" fmla="*/ 1710994 h 2126120"/>
                  <a:gd name="connsiteX110" fmla="*/ 1523065 w 3531379"/>
                  <a:gd name="connsiteY110" fmla="*/ 1710994 h 2126120"/>
                  <a:gd name="connsiteX111" fmla="*/ 1523065 w 3531379"/>
                  <a:gd name="connsiteY111" fmla="*/ 1733433 h 2126120"/>
                  <a:gd name="connsiteX112" fmla="*/ 1548309 w 3531379"/>
                  <a:gd name="connsiteY112" fmla="*/ 1733433 h 2126120"/>
                  <a:gd name="connsiteX113" fmla="*/ 1548309 w 3531379"/>
                  <a:gd name="connsiteY113" fmla="*/ 1769897 h 2126120"/>
                  <a:gd name="connsiteX114" fmla="*/ 1660506 w 3531379"/>
                  <a:gd name="connsiteY114" fmla="*/ 1769897 h 2126120"/>
                  <a:gd name="connsiteX115" fmla="*/ 1660506 w 3531379"/>
                  <a:gd name="connsiteY115" fmla="*/ 1806361 h 2126120"/>
                  <a:gd name="connsiteX116" fmla="*/ 1666116 w 3531379"/>
                  <a:gd name="connsiteY116" fmla="*/ 1806361 h 2126120"/>
                  <a:gd name="connsiteX117" fmla="*/ 1666116 w 3531379"/>
                  <a:gd name="connsiteY117" fmla="*/ 1831605 h 2126120"/>
                  <a:gd name="connsiteX118" fmla="*/ 1727824 w 3531379"/>
                  <a:gd name="connsiteY118" fmla="*/ 1831605 h 2126120"/>
                  <a:gd name="connsiteX119" fmla="*/ 1727824 w 3531379"/>
                  <a:gd name="connsiteY119" fmla="*/ 1865264 h 2126120"/>
                  <a:gd name="connsiteX120" fmla="*/ 1747458 w 3531379"/>
                  <a:gd name="connsiteY120" fmla="*/ 1865264 h 2126120"/>
                  <a:gd name="connsiteX121" fmla="*/ 1747458 w 3531379"/>
                  <a:gd name="connsiteY121" fmla="*/ 1901728 h 2126120"/>
                  <a:gd name="connsiteX122" fmla="*/ 1775507 w 3531379"/>
                  <a:gd name="connsiteY122" fmla="*/ 1901728 h 2126120"/>
                  <a:gd name="connsiteX123" fmla="*/ 1775507 w 3531379"/>
                  <a:gd name="connsiteY123" fmla="*/ 1943801 h 2126120"/>
                  <a:gd name="connsiteX124" fmla="*/ 1817581 w 3531379"/>
                  <a:gd name="connsiteY124" fmla="*/ 1943801 h 2126120"/>
                  <a:gd name="connsiteX125" fmla="*/ 1817581 w 3531379"/>
                  <a:gd name="connsiteY125" fmla="*/ 1980265 h 2126120"/>
                  <a:gd name="connsiteX126" fmla="*/ 1893313 w 3531379"/>
                  <a:gd name="connsiteY126" fmla="*/ 1980265 h 2126120"/>
                  <a:gd name="connsiteX127" fmla="*/ 1893313 w 3531379"/>
                  <a:gd name="connsiteY127" fmla="*/ 2036363 h 2126120"/>
                  <a:gd name="connsiteX128" fmla="*/ 2802103 w 3531379"/>
                  <a:gd name="connsiteY128" fmla="*/ 2036363 h 2126120"/>
                  <a:gd name="connsiteX129" fmla="*/ 2802103 w 3531379"/>
                  <a:gd name="connsiteY129" fmla="*/ 2126120 h 2126120"/>
                  <a:gd name="connsiteX130" fmla="*/ 3531379 w 3531379"/>
                  <a:gd name="connsiteY130" fmla="*/ 2126120 h 212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3531379" h="2126120">
                    <a:moveTo>
                      <a:pt x="0" y="0"/>
                    </a:moveTo>
                    <a:lnTo>
                      <a:pt x="0" y="0"/>
                    </a:lnTo>
                    <a:lnTo>
                      <a:pt x="25244" y="5610"/>
                    </a:lnTo>
                    <a:cubicBezTo>
                      <a:pt x="29906" y="6609"/>
                      <a:pt x="34501" y="8415"/>
                      <a:pt x="39269" y="8415"/>
                    </a:cubicBezTo>
                    <a:cubicBezTo>
                      <a:pt x="54258" y="8415"/>
                      <a:pt x="69188" y="6545"/>
                      <a:pt x="84148" y="5610"/>
                    </a:cubicBezTo>
                    <a:cubicBezTo>
                      <a:pt x="86953" y="4675"/>
                      <a:pt x="89646" y="2319"/>
                      <a:pt x="92562" y="2805"/>
                    </a:cubicBezTo>
                    <a:cubicBezTo>
                      <a:pt x="95887" y="3359"/>
                      <a:pt x="97896" y="7046"/>
                      <a:pt x="100977" y="8415"/>
                    </a:cubicBezTo>
                    <a:cubicBezTo>
                      <a:pt x="106380" y="10817"/>
                      <a:pt x="111917" y="13490"/>
                      <a:pt x="117806" y="14025"/>
                    </a:cubicBezTo>
                    <a:lnTo>
                      <a:pt x="148660" y="16830"/>
                    </a:lnTo>
                    <a:lnTo>
                      <a:pt x="154270" y="33659"/>
                    </a:lnTo>
                    <a:cubicBezTo>
                      <a:pt x="157505" y="43364"/>
                      <a:pt x="155340" y="42610"/>
                      <a:pt x="165490" y="47684"/>
                    </a:cubicBezTo>
                    <a:cubicBezTo>
                      <a:pt x="168135" y="49006"/>
                      <a:pt x="171100" y="49553"/>
                      <a:pt x="173905" y="50488"/>
                    </a:cubicBezTo>
                    <a:cubicBezTo>
                      <a:pt x="175775" y="56098"/>
                      <a:pt x="176234" y="62398"/>
                      <a:pt x="179514" y="67318"/>
                    </a:cubicBezTo>
                    <a:cubicBezTo>
                      <a:pt x="181384" y="70123"/>
                      <a:pt x="183755" y="72652"/>
                      <a:pt x="185124" y="75733"/>
                    </a:cubicBezTo>
                    <a:cubicBezTo>
                      <a:pt x="187526" y="81136"/>
                      <a:pt x="188864" y="86952"/>
                      <a:pt x="190734" y="92562"/>
                    </a:cubicBezTo>
                    <a:cubicBezTo>
                      <a:pt x="194758" y="104632"/>
                      <a:pt x="192822" y="98111"/>
                      <a:pt x="196344" y="112196"/>
                    </a:cubicBezTo>
                    <a:cubicBezTo>
                      <a:pt x="198214" y="127156"/>
                      <a:pt x="197187" y="142773"/>
                      <a:pt x="201954" y="157075"/>
                    </a:cubicBezTo>
                    <a:cubicBezTo>
                      <a:pt x="209005" y="178227"/>
                      <a:pt x="199494" y="152154"/>
                      <a:pt x="210368" y="173904"/>
                    </a:cubicBezTo>
                    <a:cubicBezTo>
                      <a:pt x="213574" y="180317"/>
                      <a:pt x="214377" y="189941"/>
                      <a:pt x="215978" y="196344"/>
                    </a:cubicBezTo>
                    <a:cubicBezTo>
                      <a:pt x="216695" y="199212"/>
                      <a:pt x="218005" y="201906"/>
                      <a:pt x="218783" y="204758"/>
                    </a:cubicBezTo>
                    <a:cubicBezTo>
                      <a:pt x="220812" y="212197"/>
                      <a:pt x="221955" y="219883"/>
                      <a:pt x="224393" y="227198"/>
                    </a:cubicBezTo>
                    <a:lnTo>
                      <a:pt x="230003" y="244027"/>
                    </a:lnTo>
                    <a:cubicBezTo>
                      <a:pt x="230852" y="261005"/>
                      <a:pt x="231264" y="312325"/>
                      <a:pt x="238417" y="333784"/>
                    </a:cubicBezTo>
                    <a:cubicBezTo>
                      <a:pt x="240287" y="339394"/>
                      <a:pt x="239107" y="347334"/>
                      <a:pt x="244027" y="350614"/>
                    </a:cubicBezTo>
                    <a:cubicBezTo>
                      <a:pt x="249637" y="354354"/>
                      <a:pt x="256090" y="357065"/>
                      <a:pt x="260857" y="361833"/>
                    </a:cubicBezTo>
                    <a:cubicBezTo>
                      <a:pt x="274037" y="375014"/>
                      <a:pt x="265973" y="368050"/>
                      <a:pt x="286101" y="381468"/>
                    </a:cubicBezTo>
                    <a:cubicBezTo>
                      <a:pt x="288906" y="383338"/>
                      <a:pt x="291318" y="386011"/>
                      <a:pt x="294516" y="387077"/>
                    </a:cubicBezTo>
                    <a:cubicBezTo>
                      <a:pt x="297321" y="388012"/>
                      <a:pt x="300286" y="388560"/>
                      <a:pt x="302930" y="389882"/>
                    </a:cubicBezTo>
                    <a:cubicBezTo>
                      <a:pt x="305945" y="391390"/>
                      <a:pt x="308264" y="394123"/>
                      <a:pt x="311345" y="395492"/>
                    </a:cubicBezTo>
                    <a:cubicBezTo>
                      <a:pt x="326681" y="402308"/>
                      <a:pt x="328968" y="400700"/>
                      <a:pt x="345004" y="403907"/>
                    </a:cubicBezTo>
                    <a:cubicBezTo>
                      <a:pt x="348784" y="404663"/>
                      <a:pt x="352484" y="405777"/>
                      <a:pt x="356224" y="406712"/>
                    </a:cubicBezTo>
                    <a:cubicBezTo>
                      <a:pt x="359029" y="408582"/>
                      <a:pt x="361623" y="410815"/>
                      <a:pt x="364638" y="412322"/>
                    </a:cubicBezTo>
                    <a:cubicBezTo>
                      <a:pt x="367283" y="413644"/>
                      <a:pt x="370744" y="413279"/>
                      <a:pt x="373053" y="415126"/>
                    </a:cubicBezTo>
                    <a:cubicBezTo>
                      <a:pt x="375686" y="417232"/>
                      <a:pt x="376126" y="421321"/>
                      <a:pt x="378663" y="423541"/>
                    </a:cubicBezTo>
                    <a:cubicBezTo>
                      <a:pt x="390534" y="433928"/>
                      <a:pt x="392349" y="433713"/>
                      <a:pt x="403907" y="437566"/>
                    </a:cubicBezTo>
                    <a:cubicBezTo>
                      <a:pt x="405777" y="440371"/>
                      <a:pt x="408009" y="442965"/>
                      <a:pt x="409517" y="445980"/>
                    </a:cubicBezTo>
                    <a:cubicBezTo>
                      <a:pt x="410839" y="448625"/>
                      <a:pt x="411544" y="451542"/>
                      <a:pt x="412322" y="454395"/>
                    </a:cubicBezTo>
                    <a:cubicBezTo>
                      <a:pt x="415960" y="467735"/>
                      <a:pt x="418355" y="477760"/>
                      <a:pt x="420736" y="490859"/>
                    </a:cubicBezTo>
                    <a:cubicBezTo>
                      <a:pt x="424684" y="512574"/>
                      <a:pt x="421401" y="501269"/>
                      <a:pt x="426346" y="516103"/>
                    </a:cubicBezTo>
                    <a:cubicBezTo>
                      <a:pt x="432244" y="569182"/>
                      <a:pt x="425883" y="522204"/>
                      <a:pt x="431956" y="552567"/>
                    </a:cubicBezTo>
                    <a:cubicBezTo>
                      <a:pt x="437622" y="580894"/>
                      <a:pt x="430999" y="558110"/>
                      <a:pt x="440371" y="586226"/>
                    </a:cubicBezTo>
                    <a:cubicBezTo>
                      <a:pt x="441306" y="589031"/>
                      <a:pt x="441536" y="592181"/>
                      <a:pt x="443176" y="594641"/>
                    </a:cubicBezTo>
                    <a:lnTo>
                      <a:pt x="448786" y="603055"/>
                    </a:lnTo>
                    <a:lnTo>
                      <a:pt x="462810" y="645129"/>
                    </a:lnTo>
                    <a:lnTo>
                      <a:pt x="465615" y="653544"/>
                    </a:lnTo>
                    <a:cubicBezTo>
                      <a:pt x="466550" y="656349"/>
                      <a:pt x="465960" y="660318"/>
                      <a:pt x="468420" y="661958"/>
                    </a:cubicBezTo>
                    <a:lnTo>
                      <a:pt x="476835" y="667568"/>
                    </a:lnTo>
                    <a:cubicBezTo>
                      <a:pt x="477770" y="670373"/>
                      <a:pt x="478000" y="673523"/>
                      <a:pt x="479640" y="675983"/>
                    </a:cubicBezTo>
                    <a:cubicBezTo>
                      <a:pt x="489318" y="690502"/>
                      <a:pt x="491807" y="678826"/>
                      <a:pt x="499274" y="701227"/>
                    </a:cubicBezTo>
                    <a:cubicBezTo>
                      <a:pt x="503557" y="714077"/>
                      <a:pt x="502079" y="706685"/>
                      <a:pt x="502079" y="723666"/>
                    </a:cubicBezTo>
                    <a:lnTo>
                      <a:pt x="586226" y="723666"/>
                    </a:lnTo>
                    <a:lnTo>
                      <a:pt x="586226" y="732081"/>
                    </a:lnTo>
                    <a:lnTo>
                      <a:pt x="586226" y="732081"/>
                    </a:lnTo>
                    <a:lnTo>
                      <a:pt x="597446" y="743301"/>
                    </a:lnTo>
                    <a:lnTo>
                      <a:pt x="603056" y="743301"/>
                    </a:lnTo>
                    <a:cubicBezTo>
                      <a:pt x="614512" y="745847"/>
                      <a:pt x="627807" y="745612"/>
                      <a:pt x="636714" y="754520"/>
                    </a:cubicBezTo>
                    <a:cubicBezTo>
                      <a:pt x="639098" y="756904"/>
                      <a:pt x="640454" y="760130"/>
                      <a:pt x="642324" y="762935"/>
                    </a:cubicBezTo>
                    <a:cubicBezTo>
                      <a:pt x="644194" y="772285"/>
                      <a:pt x="644919" y="781938"/>
                      <a:pt x="647934" y="790984"/>
                    </a:cubicBezTo>
                    <a:cubicBezTo>
                      <a:pt x="651958" y="803056"/>
                      <a:pt x="650022" y="796531"/>
                      <a:pt x="653544" y="810618"/>
                    </a:cubicBezTo>
                    <a:cubicBezTo>
                      <a:pt x="654479" y="819033"/>
                      <a:pt x="654688" y="827561"/>
                      <a:pt x="656349" y="835863"/>
                    </a:cubicBezTo>
                    <a:cubicBezTo>
                      <a:pt x="657509" y="841661"/>
                      <a:pt x="660089" y="847082"/>
                      <a:pt x="661959" y="852692"/>
                    </a:cubicBezTo>
                    <a:lnTo>
                      <a:pt x="664763" y="861107"/>
                    </a:lnTo>
                    <a:cubicBezTo>
                      <a:pt x="664763" y="861108"/>
                      <a:pt x="670372" y="877935"/>
                      <a:pt x="670373" y="877936"/>
                    </a:cubicBezTo>
                    <a:lnTo>
                      <a:pt x="681593" y="894766"/>
                    </a:lnTo>
                    <a:lnTo>
                      <a:pt x="692813" y="911595"/>
                    </a:lnTo>
                    <a:cubicBezTo>
                      <a:pt x="694683" y="914400"/>
                      <a:pt x="695617" y="918140"/>
                      <a:pt x="698422" y="920010"/>
                    </a:cubicBezTo>
                    <a:lnTo>
                      <a:pt x="706837" y="925620"/>
                    </a:lnTo>
                    <a:lnTo>
                      <a:pt x="762935" y="925620"/>
                    </a:lnTo>
                    <a:lnTo>
                      <a:pt x="762935" y="945254"/>
                    </a:lnTo>
                    <a:lnTo>
                      <a:pt x="861107" y="945254"/>
                    </a:lnTo>
                    <a:lnTo>
                      <a:pt x="861107" y="978913"/>
                    </a:lnTo>
                    <a:lnTo>
                      <a:pt x="869522" y="987328"/>
                    </a:lnTo>
                    <a:lnTo>
                      <a:pt x="869522" y="1113549"/>
                    </a:lnTo>
                    <a:lnTo>
                      <a:pt x="889156" y="1113549"/>
                    </a:lnTo>
                    <a:lnTo>
                      <a:pt x="889156" y="1158427"/>
                    </a:lnTo>
                    <a:lnTo>
                      <a:pt x="897571" y="1158427"/>
                    </a:lnTo>
                    <a:lnTo>
                      <a:pt x="897571" y="1206110"/>
                    </a:lnTo>
                    <a:lnTo>
                      <a:pt x="920010" y="1206110"/>
                    </a:lnTo>
                    <a:lnTo>
                      <a:pt x="936840" y="1222940"/>
                    </a:lnTo>
                    <a:lnTo>
                      <a:pt x="936840" y="1242574"/>
                    </a:lnTo>
                    <a:lnTo>
                      <a:pt x="987328" y="1242574"/>
                    </a:lnTo>
                    <a:lnTo>
                      <a:pt x="987328" y="1259404"/>
                    </a:lnTo>
                    <a:lnTo>
                      <a:pt x="1026597" y="1259404"/>
                    </a:lnTo>
                    <a:lnTo>
                      <a:pt x="1026597" y="1281843"/>
                    </a:lnTo>
                    <a:lnTo>
                      <a:pt x="1046231" y="1281843"/>
                    </a:lnTo>
                    <a:lnTo>
                      <a:pt x="1046231" y="1298672"/>
                    </a:lnTo>
                    <a:lnTo>
                      <a:pt x="1096719" y="1298672"/>
                    </a:lnTo>
                    <a:lnTo>
                      <a:pt x="1096719" y="1399649"/>
                    </a:lnTo>
                    <a:lnTo>
                      <a:pt x="1110744" y="1399649"/>
                    </a:lnTo>
                    <a:lnTo>
                      <a:pt x="1110744" y="1424893"/>
                    </a:lnTo>
                    <a:lnTo>
                      <a:pt x="1141598" y="1424893"/>
                    </a:lnTo>
                    <a:lnTo>
                      <a:pt x="1141598" y="1444528"/>
                    </a:lnTo>
                    <a:lnTo>
                      <a:pt x="1211721" y="1444528"/>
                    </a:lnTo>
                    <a:lnTo>
                      <a:pt x="1211721" y="1466967"/>
                    </a:lnTo>
                    <a:lnTo>
                      <a:pt x="1267819" y="1466967"/>
                    </a:lnTo>
                    <a:lnTo>
                      <a:pt x="1267819" y="1466967"/>
                    </a:lnTo>
                    <a:cubicBezTo>
                      <a:pt x="1269689" y="1475382"/>
                      <a:pt x="1270703" y="1484033"/>
                      <a:pt x="1273429" y="1492211"/>
                    </a:cubicBezTo>
                    <a:cubicBezTo>
                      <a:pt x="1274495" y="1495409"/>
                      <a:pt x="1277854" y="1497470"/>
                      <a:pt x="1279038" y="1500626"/>
                    </a:cubicBezTo>
                    <a:cubicBezTo>
                      <a:pt x="1280712" y="1505090"/>
                      <a:pt x="1280687" y="1510025"/>
                      <a:pt x="1281843" y="1514650"/>
                    </a:cubicBezTo>
                    <a:cubicBezTo>
                      <a:pt x="1284169" y="1523952"/>
                      <a:pt x="1281936" y="1523065"/>
                      <a:pt x="1287453" y="1523065"/>
                    </a:cubicBezTo>
                    <a:lnTo>
                      <a:pt x="1298673" y="1523065"/>
                    </a:lnTo>
                    <a:lnTo>
                      <a:pt x="1298673" y="1579163"/>
                    </a:lnTo>
                    <a:lnTo>
                      <a:pt x="1307087" y="1579163"/>
                    </a:lnTo>
                    <a:lnTo>
                      <a:pt x="1307087" y="1618432"/>
                    </a:lnTo>
                    <a:lnTo>
                      <a:pt x="1315502" y="1618432"/>
                    </a:lnTo>
                    <a:lnTo>
                      <a:pt x="1315502" y="1649286"/>
                    </a:lnTo>
                    <a:lnTo>
                      <a:pt x="1360381" y="1649286"/>
                    </a:lnTo>
                    <a:lnTo>
                      <a:pt x="1360381" y="1680140"/>
                    </a:lnTo>
                    <a:lnTo>
                      <a:pt x="1368796" y="1688555"/>
                    </a:lnTo>
                    <a:lnTo>
                      <a:pt x="1368796" y="1710994"/>
                    </a:lnTo>
                    <a:lnTo>
                      <a:pt x="1523065" y="1710994"/>
                    </a:lnTo>
                    <a:lnTo>
                      <a:pt x="1523065" y="1733433"/>
                    </a:lnTo>
                    <a:lnTo>
                      <a:pt x="1548309" y="1733433"/>
                    </a:lnTo>
                    <a:lnTo>
                      <a:pt x="1548309" y="1769897"/>
                    </a:lnTo>
                    <a:lnTo>
                      <a:pt x="1660506" y="1769897"/>
                    </a:lnTo>
                    <a:lnTo>
                      <a:pt x="1660506" y="1806361"/>
                    </a:lnTo>
                    <a:lnTo>
                      <a:pt x="1666116" y="1806361"/>
                    </a:lnTo>
                    <a:lnTo>
                      <a:pt x="1666116" y="1831605"/>
                    </a:lnTo>
                    <a:lnTo>
                      <a:pt x="1727824" y="1831605"/>
                    </a:lnTo>
                    <a:lnTo>
                      <a:pt x="1727824" y="1865264"/>
                    </a:lnTo>
                    <a:lnTo>
                      <a:pt x="1747458" y="1865264"/>
                    </a:lnTo>
                    <a:lnTo>
                      <a:pt x="1747458" y="1901728"/>
                    </a:lnTo>
                    <a:lnTo>
                      <a:pt x="1775507" y="1901728"/>
                    </a:lnTo>
                    <a:lnTo>
                      <a:pt x="1775507" y="1943801"/>
                    </a:lnTo>
                    <a:lnTo>
                      <a:pt x="1817581" y="1943801"/>
                    </a:lnTo>
                    <a:lnTo>
                      <a:pt x="1817581" y="1980265"/>
                    </a:lnTo>
                    <a:lnTo>
                      <a:pt x="1893313" y="1980265"/>
                    </a:lnTo>
                    <a:lnTo>
                      <a:pt x="1893313" y="2036363"/>
                    </a:lnTo>
                    <a:lnTo>
                      <a:pt x="2802103" y="2036363"/>
                    </a:lnTo>
                    <a:lnTo>
                      <a:pt x="2802103" y="2126120"/>
                    </a:lnTo>
                    <a:lnTo>
                      <a:pt x="3531379" y="2126120"/>
                    </a:lnTo>
                  </a:path>
                </a:pathLst>
              </a:custGeom>
              <a:noFill/>
              <a:ln w="19050">
                <a:solidFill>
                  <a:srgbClr val="161A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85" name="Straight Connector 84"/>
              <p:cNvCxnSpPr/>
              <p:nvPr/>
            </p:nvCxnSpPr>
            <p:spPr>
              <a:xfrm>
                <a:off x="2583320" y="1477595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2681491" y="1746715"/>
                <a:ext cx="62642" cy="72681"/>
                <a:chOff x="3685649" y="1792556"/>
                <a:chExt cx="62642" cy="72681"/>
              </a:xfrm>
            </p:grpSpPr>
            <p:grpSp>
              <p:nvGrpSpPr>
                <p:cNvPr id="151" name="Group 150"/>
                <p:cNvGrpSpPr/>
                <p:nvPr/>
              </p:nvGrpSpPr>
              <p:grpSpPr>
                <a:xfrm>
                  <a:off x="3685649" y="1792556"/>
                  <a:ext cx="37399" cy="59026"/>
                  <a:chOff x="3685649" y="1792556"/>
                  <a:chExt cx="37399" cy="59026"/>
                </a:xfrm>
              </p:grpSpPr>
              <p:cxnSp>
                <p:nvCxnSpPr>
                  <p:cNvPr id="156" name="Straight Connector 155"/>
                  <p:cNvCxnSpPr/>
                  <p:nvPr/>
                </p:nvCxnSpPr>
                <p:spPr>
                  <a:xfrm rot="5400000">
                    <a:off x="3656197" y="1822131"/>
                    <a:ext cx="58903" cy="0"/>
                  </a:xfrm>
                  <a:prstGeom prst="line">
                    <a:avLst/>
                  </a:prstGeom>
                  <a:ln w="19050">
                    <a:solidFill>
                      <a:srgbClr val="161A2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/>
                  <p:cNvCxnSpPr/>
                  <p:nvPr/>
                </p:nvCxnSpPr>
                <p:spPr>
                  <a:xfrm rot="5400000">
                    <a:off x="3676766" y="1822008"/>
                    <a:ext cx="58903" cy="0"/>
                  </a:xfrm>
                  <a:prstGeom prst="line">
                    <a:avLst/>
                  </a:prstGeom>
                  <a:ln w="19050">
                    <a:solidFill>
                      <a:srgbClr val="161A2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/>
                  <p:cNvCxnSpPr/>
                  <p:nvPr/>
                </p:nvCxnSpPr>
                <p:spPr>
                  <a:xfrm rot="5400000">
                    <a:off x="3693596" y="1822008"/>
                    <a:ext cx="58903" cy="0"/>
                  </a:xfrm>
                  <a:prstGeom prst="line">
                    <a:avLst/>
                  </a:prstGeom>
                  <a:ln w="19050">
                    <a:solidFill>
                      <a:srgbClr val="161A2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/>
                <p:cNvGrpSpPr/>
                <p:nvPr/>
              </p:nvGrpSpPr>
              <p:grpSpPr>
                <a:xfrm>
                  <a:off x="3710892" y="1806211"/>
                  <a:ext cx="37399" cy="59026"/>
                  <a:chOff x="3685649" y="1792556"/>
                  <a:chExt cx="37399" cy="59026"/>
                </a:xfrm>
              </p:grpSpPr>
              <p:cxnSp>
                <p:nvCxnSpPr>
                  <p:cNvPr id="153" name="Straight Connector 152"/>
                  <p:cNvCxnSpPr/>
                  <p:nvPr/>
                </p:nvCxnSpPr>
                <p:spPr>
                  <a:xfrm rot="5400000">
                    <a:off x="3656197" y="1822131"/>
                    <a:ext cx="58903" cy="0"/>
                  </a:xfrm>
                  <a:prstGeom prst="line">
                    <a:avLst/>
                  </a:prstGeom>
                  <a:ln w="19050">
                    <a:solidFill>
                      <a:srgbClr val="161A2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/>
                  <p:cNvCxnSpPr/>
                  <p:nvPr/>
                </p:nvCxnSpPr>
                <p:spPr>
                  <a:xfrm rot="5400000">
                    <a:off x="3676766" y="1822008"/>
                    <a:ext cx="58903" cy="0"/>
                  </a:xfrm>
                  <a:prstGeom prst="line">
                    <a:avLst/>
                  </a:prstGeom>
                  <a:ln w="19050">
                    <a:solidFill>
                      <a:srgbClr val="161A2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/>
                  <p:cNvCxnSpPr/>
                  <p:nvPr/>
                </p:nvCxnSpPr>
                <p:spPr>
                  <a:xfrm rot="5400000">
                    <a:off x="3693596" y="1822008"/>
                    <a:ext cx="58903" cy="0"/>
                  </a:xfrm>
                  <a:prstGeom prst="line">
                    <a:avLst/>
                  </a:prstGeom>
                  <a:ln w="19050">
                    <a:solidFill>
                      <a:srgbClr val="161A2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87" name="Straight Connector 86"/>
              <p:cNvCxnSpPr/>
              <p:nvPr/>
            </p:nvCxnSpPr>
            <p:spPr>
              <a:xfrm>
                <a:off x="2636613" y="1559873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2633340" y="1588857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2642223" y="1631273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2653909" y="1671476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662791" y="1753754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2663725" y="1776194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rot="5400000">
                <a:off x="2753016" y="1825228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rot="5400000">
                <a:off x="2776390" y="1832266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5400000">
                <a:off x="2841838" y="1874535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2838566" y="1874535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2850253" y="1930120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2868017" y="2023617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2897468" y="2086260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2926450" y="2109634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3062486" y="2197618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rot="5400000">
                <a:off x="2952160" y="2139086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rot="5400000">
                <a:off x="3062487" y="2171220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3091937" y="2249041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3083984" y="2278025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3091939" y="2300464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3300255" y="2411010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5400000">
                <a:off x="3113435" y="2342811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rot="5400000">
                <a:off x="3144767" y="2347265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rot="5400000">
                <a:off x="3187775" y="2376717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rot="5400000">
                <a:off x="3247613" y="2377873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rot="5400000">
                <a:off x="3270986" y="2377874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rot="5400000">
                <a:off x="3300254" y="2407325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3308853" y="2538091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3319886" y="2559897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3343914" y="2625344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120"/>
              <p:cNvGrpSpPr/>
              <p:nvPr/>
            </p:nvGrpSpPr>
            <p:grpSpPr>
              <a:xfrm>
                <a:off x="3364950" y="2595892"/>
                <a:ext cx="16830" cy="58903"/>
                <a:chOff x="3706218" y="1792556"/>
                <a:chExt cx="16830" cy="58903"/>
              </a:xfrm>
            </p:grpSpPr>
            <p:cxnSp>
              <p:nvCxnSpPr>
                <p:cNvPr id="149" name="Straight Connector 148"/>
                <p:cNvCxnSpPr/>
                <p:nvPr/>
              </p:nvCxnSpPr>
              <p:spPr>
                <a:xfrm rot="5400000">
                  <a:off x="3676766" y="1822008"/>
                  <a:ext cx="58903" cy="0"/>
                </a:xfrm>
                <a:prstGeom prst="line">
                  <a:avLst/>
                </a:prstGeom>
                <a:ln w="19050">
                  <a:solidFill>
                    <a:srgbClr val="161A2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rot="5400000">
                  <a:off x="3693596" y="1822008"/>
                  <a:ext cx="58903" cy="0"/>
                </a:xfrm>
                <a:prstGeom prst="line">
                  <a:avLst/>
                </a:prstGeom>
                <a:ln w="19050">
                  <a:solidFill>
                    <a:srgbClr val="161A2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/>
              <p:cNvCxnSpPr/>
              <p:nvPr/>
            </p:nvCxnSpPr>
            <p:spPr>
              <a:xfrm rot="5400000">
                <a:off x="3423386" y="2686344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rot="5400000">
                <a:off x="3511273" y="2729999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3525766" y="2747413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rot="5400000">
                <a:off x="3608509" y="2868196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rot="5400000">
                <a:off x="3685177" y="2897359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3714628" y="2941886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3738932" y="3032681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3755762" y="3086344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rot="5400000">
                <a:off x="3752017" y="3086343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rot="5400000">
                <a:off x="3776798" y="3086344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rot="5400000">
                <a:off x="3822612" y="3139638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rot="5400000">
                <a:off x="4157331" y="3264468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rot="5400000">
                <a:off x="4179770" y="3323372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rot="5400000">
                <a:off x="4207820" y="3360316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4157331" y="3260369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4157331" y="3293920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4178358" y="3330864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4213429" y="3368731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4259710" y="3414022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rot="5400000">
                <a:off x="4262514" y="3410805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rot="5400000">
                <a:off x="4409707" y="3466904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rot="5400000">
                <a:off x="4606986" y="3466905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rot="5400000">
                <a:off x="5050162" y="3466906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rot="5400000">
                <a:off x="5491467" y="3560403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rot="5400000">
                <a:off x="5904723" y="3558390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rot="5400000">
                <a:off x="5938382" y="3558391"/>
                <a:ext cx="58903" cy="0"/>
              </a:xfrm>
              <a:prstGeom prst="line">
                <a:avLst/>
              </a:prstGeom>
              <a:ln w="19050">
                <a:solidFill>
                  <a:srgbClr val="161A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2204626" y="1409081"/>
              <a:ext cx="4336420" cy="2275247"/>
              <a:chOff x="2445880" y="1409081"/>
              <a:chExt cx="4095165" cy="2275247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2625392" y="1501609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Freeform 24"/>
              <p:cNvSpPr/>
              <p:nvPr/>
            </p:nvSpPr>
            <p:spPr>
              <a:xfrm>
                <a:off x="2445880" y="1433308"/>
                <a:ext cx="4095165" cy="2221487"/>
              </a:xfrm>
              <a:custGeom>
                <a:avLst/>
                <a:gdLst>
                  <a:gd name="connsiteX0" fmla="*/ 0 w 4095165"/>
                  <a:gd name="connsiteY0" fmla="*/ 0 h 2221487"/>
                  <a:gd name="connsiteX1" fmla="*/ 0 w 4095165"/>
                  <a:gd name="connsiteY1" fmla="*/ 0 h 2221487"/>
                  <a:gd name="connsiteX2" fmla="*/ 25244 w 4095165"/>
                  <a:gd name="connsiteY2" fmla="*/ 5610 h 2221487"/>
                  <a:gd name="connsiteX3" fmla="*/ 42073 w 4095165"/>
                  <a:gd name="connsiteY3" fmla="*/ 8415 h 2221487"/>
                  <a:gd name="connsiteX4" fmla="*/ 58903 w 4095165"/>
                  <a:gd name="connsiteY4" fmla="*/ 14025 h 2221487"/>
                  <a:gd name="connsiteX5" fmla="*/ 70122 w 4095165"/>
                  <a:gd name="connsiteY5" fmla="*/ 16829 h 2221487"/>
                  <a:gd name="connsiteX6" fmla="*/ 157075 w 4095165"/>
                  <a:gd name="connsiteY6" fmla="*/ 16829 h 2221487"/>
                  <a:gd name="connsiteX7" fmla="*/ 165489 w 4095165"/>
                  <a:gd name="connsiteY7" fmla="*/ 22439 h 2221487"/>
                  <a:gd name="connsiteX8" fmla="*/ 171099 w 4095165"/>
                  <a:gd name="connsiteY8" fmla="*/ 30854 h 2221487"/>
                  <a:gd name="connsiteX9" fmla="*/ 173904 w 4095165"/>
                  <a:gd name="connsiteY9" fmla="*/ 39269 h 2221487"/>
                  <a:gd name="connsiteX10" fmla="*/ 190733 w 4095165"/>
                  <a:gd name="connsiteY10" fmla="*/ 47683 h 2221487"/>
                  <a:gd name="connsiteX11" fmla="*/ 199148 w 4095165"/>
                  <a:gd name="connsiteY11" fmla="*/ 53293 h 2221487"/>
                  <a:gd name="connsiteX12" fmla="*/ 201953 w 4095165"/>
                  <a:gd name="connsiteY12" fmla="*/ 61708 h 2221487"/>
                  <a:gd name="connsiteX13" fmla="*/ 207563 w 4095165"/>
                  <a:gd name="connsiteY13" fmla="*/ 70123 h 2221487"/>
                  <a:gd name="connsiteX14" fmla="*/ 210368 w 4095165"/>
                  <a:gd name="connsiteY14" fmla="*/ 86952 h 2221487"/>
                  <a:gd name="connsiteX15" fmla="*/ 213173 w 4095165"/>
                  <a:gd name="connsiteY15" fmla="*/ 95367 h 2221487"/>
                  <a:gd name="connsiteX16" fmla="*/ 218783 w 4095165"/>
                  <a:gd name="connsiteY16" fmla="*/ 134636 h 2221487"/>
                  <a:gd name="connsiteX17" fmla="*/ 221587 w 4095165"/>
                  <a:gd name="connsiteY17" fmla="*/ 148660 h 2221487"/>
                  <a:gd name="connsiteX18" fmla="*/ 224392 w 4095165"/>
                  <a:gd name="connsiteY18" fmla="*/ 157075 h 2221487"/>
                  <a:gd name="connsiteX19" fmla="*/ 227197 w 4095165"/>
                  <a:gd name="connsiteY19" fmla="*/ 168294 h 2221487"/>
                  <a:gd name="connsiteX20" fmla="*/ 232807 w 4095165"/>
                  <a:gd name="connsiteY20" fmla="*/ 215978 h 2221487"/>
                  <a:gd name="connsiteX21" fmla="*/ 238417 w 4095165"/>
                  <a:gd name="connsiteY21" fmla="*/ 224393 h 2221487"/>
                  <a:gd name="connsiteX22" fmla="*/ 244027 w 4095165"/>
                  <a:gd name="connsiteY22" fmla="*/ 398297 h 2221487"/>
                  <a:gd name="connsiteX23" fmla="*/ 246832 w 4095165"/>
                  <a:gd name="connsiteY23" fmla="*/ 415126 h 2221487"/>
                  <a:gd name="connsiteX24" fmla="*/ 252441 w 4095165"/>
                  <a:gd name="connsiteY24" fmla="*/ 423541 h 2221487"/>
                  <a:gd name="connsiteX25" fmla="*/ 255246 w 4095165"/>
                  <a:gd name="connsiteY25" fmla="*/ 431956 h 2221487"/>
                  <a:gd name="connsiteX26" fmla="*/ 260856 w 4095165"/>
                  <a:gd name="connsiteY26" fmla="*/ 440371 h 2221487"/>
                  <a:gd name="connsiteX27" fmla="*/ 263661 w 4095165"/>
                  <a:gd name="connsiteY27" fmla="*/ 448785 h 2221487"/>
                  <a:gd name="connsiteX28" fmla="*/ 266466 w 4095165"/>
                  <a:gd name="connsiteY28" fmla="*/ 462810 h 2221487"/>
                  <a:gd name="connsiteX29" fmla="*/ 286100 w 4095165"/>
                  <a:gd name="connsiteY29" fmla="*/ 471225 h 2221487"/>
                  <a:gd name="connsiteX30" fmla="*/ 322564 w 4095165"/>
                  <a:gd name="connsiteY30" fmla="*/ 476834 h 2221487"/>
                  <a:gd name="connsiteX31" fmla="*/ 333784 w 4095165"/>
                  <a:gd name="connsiteY31" fmla="*/ 493664 h 2221487"/>
                  <a:gd name="connsiteX32" fmla="*/ 350613 w 4095165"/>
                  <a:gd name="connsiteY32" fmla="*/ 499274 h 2221487"/>
                  <a:gd name="connsiteX33" fmla="*/ 359028 w 4095165"/>
                  <a:gd name="connsiteY33" fmla="*/ 504883 h 2221487"/>
                  <a:gd name="connsiteX34" fmla="*/ 381467 w 4095165"/>
                  <a:gd name="connsiteY34" fmla="*/ 507688 h 2221487"/>
                  <a:gd name="connsiteX35" fmla="*/ 389882 w 4095165"/>
                  <a:gd name="connsiteY35" fmla="*/ 510493 h 2221487"/>
                  <a:gd name="connsiteX36" fmla="*/ 409516 w 4095165"/>
                  <a:gd name="connsiteY36" fmla="*/ 532932 h 2221487"/>
                  <a:gd name="connsiteX37" fmla="*/ 412321 w 4095165"/>
                  <a:gd name="connsiteY37" fmla="*/ 532932 h 2221487"/>
                  <a:gd name="connsiteX38" fmla="*/ 412321 w 4095165"/>
                  <a:gd name="connsiteY38" fmla="*/ 535737 h 2221487"/>
                  <a:gd name="connsiteX39" fmla="*/ 440370 w 4095165"/>
                  <a:gd name="connsiteY39" fmla="*/ 538542 h 2221487"/>
                  <a:gd name="connsiteX40" fmla="*/ 445980 w 4095165"/>
                  <a:gd name="connsiteY40" fmla="*/ 555372 h 2221487"/>
                  <a:gd name="connsiteX41" fmla="*/ 451590 w 4095165"/>
                  <a:gd name="connsiteY41" fmla="*/ 647934 h 2221487"/>
                  <a:gd name="connsiteX42" fmla="*/ 454395 w 4095165"/>
                  <a:gd name="connsiteY42" fmla="*/ 661958 h 2221487"/>
                  <a:gd name="connsiteX43" fmla="*/ 471224 w 4095165"/>
                  <a:gd name="connsiteY43" fmla="*/ 675983 h 2221487"/>
                  <a:gd name="connsiteX44" fmla="*/ 474029 w 4095165"/>
                  <a:gd name="connsiteY44" fmla="*/ 712447 h 2221487"/>
                  <a:gd name="connsiteX45" fmla="*/ 490859 w 4095165"/>
                  <a:gd name="connsiteY45" fmla="*/ 720861 h 2221487"/>
                  <a:gd name="connsiteX46" fmla="*/ 493664 w 4095165"/>
                  <a:gd name="connsiteY46" fmla="*/ 726471 h 2221487"/>
                  <a:gd name="connsiteX47" fmla="*/ 490859 w 4095165"/>
                  <a:gd name="connsiteY47" fmla="*/ 729276 h 2221487"/>
                  <a:gd name="connsiteX48" fmla="*/ 493664 w 4095165"/>
                  <a:gd name="connsiteY48" fmla="*/ 754520 h 2221487"/>
                  <a:gd name="connsiteX49" fmla="*/ 502078 w 4095165"/>
                  <a:gd name="connsiteY49" fmla="*/ 757325 h 2221487"/>
                  <a:gd name="connsiteX50" fmla="*/ 510493 w 4095165"/>
                  <a:gd name="connsiteY50" fmla="*/ 768545 h 2221487"/>
                  <a:gd name="connsiteX51" fmla="*/ 510493 w 4095165"/>
                  <a:gd name="connsiteY51" fmla="*/ 796594 h 2221487"/>
                  <a:gd name="connsiteX52" fmla="*/ 546957 w 4095165"/>
                  <a:gd name="connsiteY52" fmla="*/ 796594 h 2221487"/>
                  <a:gd name="connsiteX53" fmla="*/ 546957 w 4095165"/>
                  <a:gd name="connsiteY53" fmla="*/ 819033 h 2221487"/>
                  <a:gd name="connsiteX54" fmla="*/ 552567 w 4095165"/>
                  <a:gd name="connsiteY54" fmla="*/ 824643 h 2221487"/>
                  <a:gd name="connsiteX55" fmla="*/ 558176 w 4095165"/>
                  <a:gd name="connsiteY55" fmla="*/ 830252 h 2221487"/>
                  <a:gd name="connsiteX56" fmla="*/ 558176 w 4095165"/>
                  <a:gd name="connsiteY56" fmla="*/ 830252 h 2221487"/>
                  <a:gd name="connsiteX57" fmla="*/ 558176 w 4095165"/>
                  <a:gd name="connsiteY57" fmla="*/ 847082 h 2221487"/>
                  <a:gd name="connsiteX58" fmla="*/ 558176 w 4095165"/>
                  <a:gd name="connsiteY58" fmla="*/ 861107 h 2221487"/>
                  <a:gd name="connsiteX59" fmla="*/ 586226 w 4095165"/>
                  <a:gd name="connsiteY59" fmla="*/ 861107 h 2221487"/>
                  <a:gd name="connsiteX60" fmla="*/ 605860 w 4095165"/>
                  <a:gd name="connsiteY60" fmla="*/ 861107 h 2221487"/>
                  <a:gd name="connsiteX61" fmla="*/ 605860 w 4095165"/>
                  <a:gd name="connsiteY61" fmla="*/ 880741 h 2221487"/>
                  <a:gd name="connsiteX62" fmla="*/ 605860 w 4095165"/>
                  <a:gd name="connsiteY62" fmla="*/ 880741 h 2221487"/>
                  <a:gd name="connsiteX63" fmla="*/ 631104 w 4095165"/>
                  <a:gd name="connsiteY63" fmla="*/ 880741 h 2221487"/>
                  <a:gd name="connsiteX64" fmla="*/ 631104 w 4095165"/>
                  <a:gd name="connsiteY64" fmla="*/ 880741 h 2221487"/>
                  <a:gd name="connsiteX65" fmla="*/ 631104 w 4095165"/>
                  <a:gd name="connsiteY65" fmla="*/ 908790 h 2221487"/>
                  <a:gd name="connsiteX66" fmla="*/ 642324 w 4095165"/>
                  <a:gd name="connsiteY66" fmla="*/ 908790 h 2221487"/>
                  <a:gd name="connsiteX67" fmla="*/ 642324 w 4095165"/>
                  <a:gd name="connsiteY67" fmla="*/ 953669 h 2221487"/>
                  <a:gd name="connsiteX68" fmla="*/ 664763 w 4095165"/>
                  <a:gd name="connsiteY68" fmla="*/ 990132 h 2221487"/>
                  <a:gd name="connsiteX69" fmla="*/ 664763 w 4095165"/>
                  <a:gd name="connsiteY69" fmla="*/ 1006962 h 2221487"/>
                  <a:gd name="connsiteX70" fmla="*/ 678787 w 4095165"/>
                  <a:gd name="connsiteY70" fmla="*/ 1006962 h 2221487"/>
                  <a:gd name="connsiteX71" fmla="*/ 678787 w 4095165"/>
                  <a:gd name="connsiteY71" fmla="*/ 1079890 h 2221487"/>
                  <a:gd name="connsiteX72" fmla="*/ 690007 w 4095165"/>
                  <a:gd name="connsiteY72" fmla="*/ 1079890 h 2221487"/>
                  <a:gd name="connsiteX73" fmla="*/ 690007 w 4095165"/>
                  <a:gd name="connsiteY73" fmla="*/ 1107939 h 2221487"/>
                  <a:gd name="connsiteX74" fmla="*/ 706837 w 4095165"/>
                  <a:gd name="connsiteY74" fmla="*/ 1107939 h 2221487"/>
                  <a:gd name="connsiteX75" fmla="*/ 709641 w 4095165"/>
                  <a:gd name="connsiteY75" fmla="*/ 1110744 h 2221487"/>
                  <a:gd name="connsiteX76" fmla="*/ 729276 w 4095165"/>
                  <a:gd name="connsiteY76" fmla="*/ 1130378 h 2221487"/>
                  <a:gd name="connsiteX77" fmla="*/ 729276 w 4095165"/>
                  <a:gd name="connsiteY77" fmla="*/ 1158427 h 2221487"/>
                  <a:gd name="connsiteX78" fmla="*/ 743300 w 4095165"/>
                  <a:gd name="connsiteY78" fmla="*/ 1158427 h 2221487"/>
                  <a:gd name="connsiteX79" fmla="*/ 743300 w 4095165"/>
                  <a:gd name="connsiteY79" fmla="*/ 1175256 h 2221487"/>
                  <a:gd name="connsiteX80" fmla="*/ 765740 w 4095165"/>
                  <a:gd name="connsiteY80" fmla="*/ 1175256 h 2221487"/>
                  <a:gd name="connsiteX81" fmla="*/ 765740 w 4095165"/>
                  <a:gd name="connsiteY81" fmla="*/ 1197696 h 2221487"/>
                  <a:gd name="connsiteX82" fmla="*/ 782569 w 4095165"/>
                  <a:gd name="connsiteY82" fmla="*/ 1197696 h 2221487"/>
                  <a:gd name="connsiteX83" fmla="*/ 782569 w 4095165"/>
                  <a:gd name="connsiteY83" fmla="*/ 1214525 h 2221487"/>
                  <a:gd name="connsiteX84" fmla="*/ 824643 w 4095165"/>
                  <a:gd name="connsiteY84" fmla="*/ 1214525 h 2221487"/>
                  <a:gd name="connsiteX85" fmla="*/ 824643 w 4095165"/>
                  <a:gd name="connsiteY85" fmla="*/ 1228550 h 2221487"/>
                  <a:gd name="connsiteX86" fmla="*/ 858302 w 4095165"/>
                  <a:gd name="connsiteY86" fmla="*/ 1228550 h 2221487"/>
                  <a:gd name="connsiteX87" fmla="*/ 858302 w 4095165"/>
                  <a:gd name="connsiteY87" fmla="*/ 1259404 h 2221487"/>
                  <a:gd name="connsiteX88" fmla="*/ 877936 w 4095165"/>
                  <a:gd name="connsiteY88" fmla="*/ 1259404 h 2221487"/>
                  <a:gd name="connsiteX89" fmla="*/ 877936 w 4095165"/>
                  <a:gd name="connsiteY89" fmla="*/ 1307087 h 2221487"/>
                  <a:gd name="connsiteX90" fmla="*/ 889156 w 4095165"/>
                  <a:gd name="connsiteY90" fmla="*/ 1307087 h 2221487"/>
                  <a:gd name="connsiteX91" fmla="*/ 889156 w 4095165"/>
                  <a:gd name="connsiteY91" fmla="*/ 1385625 h 2221487"/>
                  <a:gd name="connsiteX92" fmla="*/ 897570 w 4095165"/>
                  <a:gd name="connsiteY92" fmla="*/ 1385625 h 2221487"/>
                  <a:gd name="connsiteX93" fmla="*/ 897570 w 4095165"/>
                  <a:gd name="connsiteY93" fmla="*/ 1503431 h 2221487"/>
                  <a:gd name="connsiteX94" fmla="*/ 934034 w 4095165"/>
                  <a:gd name="connsiteY94" fmla="*/ 1503431 h 2221487"/>
                  <a:gd name="connsiteX95" fmla="*/ 934034 w 4095165"/>
                  <a:gd name="connsiteY95" fmla="*/ 1548309 h 2221487"/>
                  <a:gd name="connsiteX96" fmla="*/ 1077084 w 4095165"/>
                  <a:gd name="connsiteY96" fmla="*/ 1548309 h 2221487"/>
                  <a:gd name="connsiteX97" fmla="*/ 1077084 w 4095165"/>
                  <a:gd name="connsiteY97" fmla="*/ 1570748 h 2221487"/>
                  <a:gd name="connsiteX98" fmla="*/ 1121963 w 4095165"/>
                  <a:gd name="connsiteY98" fmla="*/ 1570748 h 2221487"/>
                  <a:gd name="connsiteX99" fmla="*/ 1121963 w 4095165"/>
                  <a:gd name="connsiteY99" fmla="*/ 1587578 h 2221487"/>
                  <a:gd name="connsiteX100" fmla="*/ 1121963 w 4095165"/>
                  <a:gd name="connsiteY100" fmla="*/ 1587578 h 2221487"/>
                  <a:gd name="connsiteX101" fmla="*/ 1144402 w 4095165"/>
                  <a:gd name="connsiteY101" fmla="*/ 1587578 h 2221487"/>
                  <a:gd name="connsiteX102" fmla="*/ 1144402 w 4095165"/>
                  <a:gd name="connsiteY102" fmla="*/ 1607212 h 2221487"/>
                  <a:gd name="connsiteX103" fmla="*/ 1166841 w 4095165"/>
                  <a:gd name="connsiteY103" fmla="*/ 1607212 h 2221487"/>
                  <a:gd name="connsiteX104" fmla="*/ 1166841 w 4095165"/>
                  <a:gd name="connsiteY104" fmla="*/ 1632456 h 2221487"/>
                  <a:gd name="connsiteX105" fmla="*/ 1178061 w 4095165"/>
                  <a:gd name="connsiteY105" fmla="*/ 1632456 h 2221487"/>
                  <a:gd name="connsiteX106" fmla="*/ 1178061 w 4095165"/>
                  <a:gd name="connsiteY106" fmla="*/ 1657701 h 2221487"/>
                  <a:gd name="connsiteX107" fmla="*/ 1217330 w 4095165"/>
                  <a:gd name="connsiteY107" fmla="*/ 1657701 h 2221487"/>
                  <a:gd name="connsiteX108" fmla="*/ 1217330 w 4095165"/>
                  <a:gd name="connsiteY108" fmla="*/ 1682945 h 2221487"/>
                  <a:gd name="connsiteX109" fmla="*/ 1307087 w 4095165"/>
                  <a:gd name="connsiteY109" fmla="*/ 1682945 h 2221487"/>
                  <a:gd name="connsiteX110" fmla="*/ 1307087 w 4095165"/>
                  <a:gd name="connsiteY110" fmla="*/ 1755872 h 2221487"/>
                  <a:gd name="connsiteX111" fmla="*/ 1323916 w 4095165"/>
                  <a:gd name="connsiteY111" fmla="*/ 1755872 h 2221487"/>
                  <a:gd name="connsiteX112" fmla="*/ 1323916 w 4095165"/>
                  <a:gd name="connsiteY112" fmla="*/ 1845629 h 2221487"/>
                  <a:gd name="connsiteX113" fmla="*/ 1382819 w 4095165"/>
                  <a:gd name="connsiteY113" fmla="*/ 1845629 h 2221487"/>
                  <a:gd name="connsiteX114" fmla="*/ 1382819 w 4095165"/>
                  <a:gd name="connsiteY114" fmla="*/ 1870874 h 2221487"/>
                  <a:gd name="connsiteX115" fmla="*/ 1500626 w 4095165"/>
                  <a:gd name="connsiteY115" fmla="*/ 1870874 h 2221487"/>
                  <a:gd name="connsiteX116" fmla="*/ 1500626 w 4095165"/>
                  <a:gd name="connsiteY116" fmla="*/ 1901728 h 2221487"/>
                  <a:gd name="connsiteX117" fmla="*/ 1511845 w 4095165"/>
                  <a:gd name="connsiteY117" fmla="*/ 1901728 h 2221487"/>
                  <a:gd name="connsiteX118" fmla="*/ 1511845 w 4095165"/>
                  <a:gd name="connsiteY118" fmla="*/ 1940996 h 2221487"/>
                  <a:gd name="connsiteX119" fmla="*/ 1573553 w 4095165"/>
                  <a:gd name="connsiteY119" fmla="*/ 1940996 h 2221487"/>
                  <a:gd name="connsiteX120" fmla="*/ 1573553 w 4095165"/>
                  <a:gd name="connsiteY120" fmla="*/ 1971850 h 2221487"/>
                  <a:gd name="connsiteX121" fmla="*/ 1710994 w 4095165"/>
                  <a:gd name="connsiteY121" fmla="*/ 1971850 h 2221487"/>
                  <a:gd name="connsiteX122" fmla="*/ 1710994 w 4095165"/>
                  <a:gd name="connsiteY122" fmla="*/ 2002704 h 2221487"/>
                  <a:gd name="connsiteX123" fmla="*/ 1730628 w 4095165"/>
                  <a:gd name="connsiteY123" fmla="*/ 2002704 h 2221487"/>
                  <a:gd name="connsiteX124" fmla="*/ 1730628 w 4095165"/>
                  <a:gd name="connsiteY124" fmla="*/ 2041973 h 2221487"/>
                  <a:gd name="connsiteX125" fmla="*/ 1753067 w 4095165"/>
                  <a:gd name="connsiteY125" fmla="*/ 2041973 h 2221487"/>
                  <a:gd name="connsiteX126" fmla="*/ 1753067 w 4095165"/>
                  <a:gd name="connsiteY126" fmla="*/ 2084047 h 2221487"/>
                  <a:gd name="connsiteX127" fmla="*/ 1761482 w 4095165"/>
                  <a:gd name="connsiteY127" fmla="*/ 2084047 h 2221487"/>
                  <a:gd name="connsiteX128" fmla="*/ 1761482 w 4095165"/>
                  <a:gd name="connsiteY128" fmla="*/ 2134535 h 2221487"/>
                  <a:gd name="connsiteX129" fmla="*/ 1932581 w 4095165"/>
                  <a:gd name="connsiteY129" fmla="*/ 2134535 h 2221487"/>
                  <a:gd name="connsiteX130" fmla="*/ 1932581 w 4095165"/>
                  <a:gd name="connsiteY130" fmla="*/ 2221487 h 2221487"/>
                  <a:gd name="connsiteX131" fmla="*/ 4095165 w 4095165"/>
                  <a:gd name="connsiteY131" fmla="*/ 2221487 h 222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4095165" h="2221487">
                    <a:moveTo>
                      <a:pt x="0" y="0"/>
                    </a:moveTo>
                    <a:lnTo>
                      <a:pt x="0" y="0"/>
                    </a:lnTo>
                    <a:cubicBezTo>
                      <a:pt x="8415" y="1870"/>
                      <a:pt x="16791" y="3919"/>
                      <a:pt x="25244" y="5610"/>
                    </a:cubicBezTo>
                    <a:cubicBezTo>
                      <a:pt x="30821" y="6725"/>
                      <a:pt x="36556" y="7036"/>
                      <a:pt x="42073" y="8415"/>
                    </a:cubicBezTo>
                    <a:cubicBezTo>
                      <a:pt x="47810" y="9849"/>
                      <a:pt x="53166" y="12591"/>
                      <a:pt x="58903" y="14025"/>
                    </a:cubicBezTo>
                    <a:lnTo>
                      <a:pt x="70122" y="16829"/>
                    </a:lnTo>
                    <a:cubicBezTo>
                      <a:pt x="105386" y="14117"/>
                      <a:pt x="119311" y="11435"/>
                      <a:pt x="157075" y="16829"/>
                    </a:cubicBezTo>
                    <a:cubicBezTo>
                      <a:pt x="160412" y="17306"/>
                      <a:pt x="162684" y="20569"/>
                      <a:pt x="165489" y="22439"/>
                    </a:cubicBezTo>
                    <a:cubicBezTo>
                      <a:pt x="167359" y="25244"/>
                      <a:pt x="169591" y="27839"/>
                      <a:pt x="171099" y="30854"/>
                    </a:cubicBezTo>
                    <a:cubicBezTo>
                      <a:pt x="172421" y="33499"/>
                      <a:pt x="172057" y="36960"/>
                      <a:pt x="173904" y="39269"/>
                    </a:cubicBezTo>
                    <a:cubicBezTo>
                      <a:pt x="177859" y="44213"/>
                      <a:pt x="185189" y="45835"/>
                      <a:pt x="190733" y="47683"/>
                    </a:cubicBezTo>
                    <a:cubicBezTo>
                      <a:pt x="193538" y="49553"/>
                      <a:pt x="197042" y="50661"/>
                      <a:pt x="199148" y="53293"/>
                    </a:cubicBezTo>
                    <a:cubicBezTo>
                      <a:pt x="200995" y="55602"/>
                      <a:pt x="200631" y="59063"/>
                      <a:pt x="201953" y="61708"/>
                    </a:cubicBezTo>
                    <a:cubicBezTo>
                      <a:pt x="203461" y="64723"/>
                      <a:pt x="205693" y="67318"/>
                      <a:pt x="207563" y="70123"/>
                    </a:cubicBezTo>
                    <a:cubicBezTo>
                      <a:pt x="208498" y="75733"/>
                      <a:pt x="209134" y="81400"/>
                      <a:pt x="210368" y="86952"/>
                    </a:cubicBezTo>
                    <a:cubicBezTo>
                      <a:pt x="211009" y="89838"/>
                      <a:pt x="212659" y="92455"/>
                      <a:pt x="213173" y="95367"/>
                    </a:cubicBezTo>
                    <a:cubicBezTo>
                      <a:pt x="215471" y="108388"/>
                      <a:pt x="216191" y="121670"/>
                      <a:pt x="218783" y="134636"/>
                    </a:cubicBezTo>
                    <a:cubicBezTo>
                      <a:pt x="219718" y="139311"/>
                      <a:pt x="220431" y="144035"/>
                      <a:pt x="221587" y="148660"/>
                    </a:cubicBezTo>
                    <a:cubicBezTo>
                      <a:pt x="222304" y="151528"/>
                      <a:pt x="223580" y="154232"/>
                      <a:pt x="224392" y="157075"/>
                    </a:cubicBezTo>
                    <a:cubicBezTo>
                      <a:pt x="225451" y="160781"/>
                      <a:pt x="226262" y="164554"/>
                      <a:pt x="227197" y="168294"/>
                    </a:cubicBezTo>
                    <a:cubicBezTo>
                      <a:pt x="227640" y="174499"/>
                      <a:pt x="226432" y="203227"/>
                      <a:pt x="232807" y="215978"/>
                    </a:cubicBezTo>
                    <a:cubicBezTo>
                      <a:pt x="234315" y="218993"/>
                      <a:pt x="236547" y="221588"/>
                      <a:pt x="238417" y="224393"/>
                    </a:cubicBezTo>
                    <a:cubicBezTo>
                      <a:pt x="248888" y="297686"/>
                      <a:pt x="238052" y="216070"/>
                      <a:pt x="244027" y="398297"/>
                    </a:cubicBezTo>
                    <a:cubicBezTo>
                      <a:pt x="244213" y="403981"/>
                      <a:pt x="245034" y="409731"/>
                      <a:pt x="246832" y="415126"/>
                    </a:cubicBezTo>
                    <a:cubicBezTo>
                      <a:pt x="247898" y="418324"/>
                      <a:pt x="250934" y="420526"/>
                      <a:pt x="252441" y="423541"/>
                    </a:cubicBezTo>
                    <a:cubicBezTo>
                      <a:pt x="253763" y="426186"/>
                      <a:pt x="253924" y="429311"/>
                      <a:pt x="255246" y="431956"/>
                    </a:cubicBezTo>
                    <a:cubicBezTo>
                      <a:pt x="256754" y="434971"/>
                      <a:pt x="259348" y="437356"/>
                      <a:pt x="260856" y="440371"/>
                    </a:cubicBezTo>
                    <a:cubicBezTo>
                      <a:pt x="262178" y="443015"/>
                      <a:pt x="262944" y="445917"/>
                      <a:pt x="263661" y="448785"/>
                    </a:cubicBezTo>
                    <a:cubicBezTo>
                      <a:pt x="264817" y="453410"/>
                      <a:pt x="264101" y="458671"/>
                      <a:pt x="266466" y="462810"/>
                    </a:cubicBezTo>
                    <a:cubicBezTo>
                      <a:pt x="269556" y="468218"/>
                      <a:pt x="281367" y="470278"/>
                      <a:pt x="286100" y="471225"/>
                    </a:cubicBezTo>
                    <a:cubicBezTo>
                      <a:pt x="295809" y="473166"/>
                      <a:pt x="313159" y="475490"/>
                      <a:pt x="322564" y="476834"/>
                    </a:cubicBezTo>
                    <a:cubicBezTo>
                      <a:pt x="326304" y="482444"/>
                      <a:pt x="327388" y="491532"/>
                      <a:pt x="333784" y="493664"/>
                    </a:cubicBezTo>
                    <a:cubicBezTo>
                      <a:pt x="339394" y="495534"/>
                      <a:pt x="345693" y="495994"/>
                      <a:pt x="350613" y="499274"/>
                    </a:cubicBezTo>
                    <a:cubicBezTo>
                      <a:pt x="353418" y="501144"/>
                      <a:pt x="355776" y="503996"/>
                      <a:pt x="359028" y="504883"/>
                    </a:cubicBezTo>
                    <a:cubicBezTo>
                      <a:pt x="366300" y="506866"/>
                      <a:pt x="373987" y="506753"/>
                      <a:pt x="381467" y="507688"/>
                    </a:cubicBezTo>
                    <a:cubicBezTo>
                      <a:pt x="384272" y="508623"/>
                      <a:pt x="387791" y="508402"/>
                      <a:pt x="389882" y="510493"/>
                    </a:cubicBezTo>
                    <a:cubicBezTo>
                      <a:pt x="406710" y="527321"/>
                      <a:pt x="393623" y="524986"/>
                      <a:pt x="409516" y="532932"/>
                    </a:cubicBezTo>
                    <a:cubicBezTo>
                      <a:pt x="410352" y="533350"/>
                      <a:pt x="411386" y="532932"/>
                      <a:pt x="412321" y="532932"/>
                    </a:cubicBezTo>
                    <a:lnTo>
                      <a:pt x="412321" y="535737"/>
                    </a:lnTo>
                    <a:lnTo>
                      <a:pt x="440370" y="538542"/>
                    </a:lnTo>
                    <a:cubicBezTo>
                      <a:pt x="445478" y="541522"/>
                      <a:pt x="445980" y="555372"/>
                      <a:pt x="445980" y="555372"/>
                    </a:cubicBezTo>
                    <a:cubicBezTo>
                      <a:pt x="450265" y="679642"/>
                      <a:pt x="442014" y="604842"/>
                      <a:pt x="451590" y="647934"/>
                    </a:cubicBezTo>
                    <a:cubicBezTo>
                      <a:pt x="452624" y="652588"/>
                      <a:pt x="452263" y="657694"/>
                      <a:pt x="454395" y="661958"/>
                    </a:cubicBezTo>
                    <a:cubicBezTo>
                      <a:pt x="457094" y="667356"/>
                      <a:pt x="466392" y="672761"/>
                      <a:pt x="471224" y="675983"/>
                    </a:cubicBezTo>
                    <a:cubicBezTo>
                      <a:pt x="472159" y="688138"/>
                      <a:pt x="470888" y="700668"/>
                      <a:pt x="474029" y="712447"/>
                    </a:cubicBezTo>
                    <a:cubicBezTo>
                      <a:pt x="475565" y="718209"/>
                      <a:pt x="487437" y="718295"/>
                      <a:pt x="490859" y="720861"/>
                    </a:cubicBezTo>
                    <a:cubicBezTo>
                      <a:pt x="492532" y="722115"/>
                      <a:pt x="492729" y="724601"/>
                      <a:pt x="493664" y="726471"/>
                    </a:cubicBezTo>
                    <a:lnTo>
                      <a:pt x="490859" y="729276"/>
                    </a:lnTo>
                    <a:cubicBezTo>
                      <a:pt x="491794" y="737691"/>
                      <a:pt x="490520" y="746659"/>
                      <a:pt x="493664" y="754520"/>
                    </a:cubicBezTo>
                    <a:cubicBezTo>
                      <a:pt x="494762" y="757265"/>
                      <a:pt x="499434" y="756003"/>
                      <a:pt x="502078" y="757325"/>
                    </a:cubicBezTo>
                    <a:cubicBezTo>
                      <a:pt x="512049" y="762311"/>
                      <a:pt x="510493" y="760485"/>
                      <a:pt x="510493" y="768545"/>
                    </a:cubicBezTo>
                    <a:lnTo>
                      <a:pt x="510493" y="796594"/>
                    </a:lnTo>
                    <a:lnTo>
                      <a:pt x="546957" y="796594"/>
                    </a:lnTo>
                    <a:lnTo>
                      <a:pt x="546957" y="819033"/>
                    </a:lnTo>
                    <a:lnTo>
                      <a:pt x="552567" y="824643"/>
                    </a:lnTo>
                    <a:lnTo>
                      <a:pt x="558176" y="830252"/>
                    </a:lnTo>
                    <a:lnTo>
                      <a:pt x="558176" y="830252"/>
                    </a:lnTo>
                    <a:lnTo>
                      <a:pt x="558176" y="847082"/>
                    </a:lnTo>
                    <a:lnTo>
                      <a:pt x="558176" y="861107"/>
                    </a:lnTo>
                    <a:lnTo>
                      <a:pt x="586226" y="861107"/>
                    </a:lnTo>
                    <a:lnTo>
                      <a:pt x="605860" y="861107"/>
                    </a:lnTo>
                    <a:lnTo>
                      <a:pt x="605860" y="880741"/>
                    </a:lnTo>
                    <a:lnTo>
                      <a:pt x="605860" y="880741"/>
                    </a:lnTo>
                    <a:lnTo>
                      <a:pt x="631104" y="880741"/>
                    </a:lnTo>
                    <a:lnTo>
                      <a:pt x="631104" y="880741"/>
                    </a:lnTo>
                    <a:lnTo>
                      <a:pt x="631104" y="908790"/>
                    </a:lnTo>
                    <a:lnTo>
                      <a:pt x="642324" y="908790"/>
                    </a:lnTo>
                    <a:lnTo>
                      <a:pt x="642324" y="953669"/>
                    </a:lnTo>
                    <a:lnTo>
                      <a:pt x="664763" y="990132"/>
                    </a:lnTo>
                    <a:lnTo>
                      <a:pt x="664763" y="1006962"/>
                    </a:lnTo>
                    <a:lnTo>
                      <a:pt x="678787" y="1006962"/>
                    </a:lnTo>
                    <a:lnTo>
                      <a:pt x="678787" y="1079890"/>
                    </a:lnTo>
                    <a:lnTo>
                      <a:pt x="690007" y="1079890"/>
                    </a:lnTo>
                    <a:lnTo>
                      <a:pt x="690007" y="1107939"/>
                    </a:lnTo>
                    <a:lnTo>
                      <a:pt x="706837" y="1107939"/>
                    </a:lnTo>
                    <a:lnTo>
                      <a:pt x="709641" y="1110744"/>
                    </a:lnTo>
                    <a:cubicBezTo>
                      <a:pt x="729986" y="1128181"/>
                      <a:pt x="729276" y="1118953"/>
                      <a:pt x="729276" y="1130378"/>
                    </a:cubicBezTo>
                    <a:lnTo>
                      <a:pt x="729276" y="1158427"/>
                    </a:lnTo>
                    <a:lnTo>
                      <a:pt x="743300" y="1158427"/>
                    </a:lnTo>
                    <a:lnTo>
                      <a:pt x="743300" y="1175256"/>
                    </a:lnTo>
                    <a:lnTo>
                      <a:pt x="765740" y="1175256"/>
                    </a:lnTo>
                    <a:lnTo>
                      <a:pt x="765740" y="1197696"/>
                    </a:lnTo>
                    <a:lnTo>
                      <a:pt x="782569" y="1197696"/>
                    </a:lnTo>
                    <a:lnTo>
                      <a:pt x="782569" y="1214525"/>
                    </a:lnTo>
                    <a:lnTo>
                      <a:pt x="824643" y="1214525"/>
                    </a:lnTo>
                    <a:lnTo>
                      <a:pt x="824643" y="1228550"/>
                    </a:lnTo>
                    <a:lnTo>
                      <a:pt x="858302" y="1228550"/>
                    </a:lnTo>
                    <a:lnTo>
                      <a:pt x="858302" y="1259404"/>
                    </a:lnTo>
                    <a:lnTo>
                      <a:pt x="877936" y="1259404"/>
                    </a:lnTo>
                    <a:lnTo>
                      <a:pt x="877936" y="1307087"/>
                    </a:lnTo>
                    <a:lnTo>
                      <a:pt x="889156" y="1307087"/>
                    </a:lnTo>
                    <a:lnTo>
                      <a:pt x="889156" y="1385625"/>
                    </a:lnTo>
                    <a:lnTo>
                      <a:pt x="897570" y="1385625"/>
                    </a:lnTo>
                    <a:lnTo>
                      <a:pt x="897570" y="1503431"/>
                    </a:lnTo>
                    <a:lnTo>
                      <a:pt x="934034" y="1503431"/>
                    </a:lnTo>
                    <a:lnTo>
                      <a:pt x="934034" y="1548309"/>
                    </a:lnTo>
                    <a:lnTo>
                      <a:pt x="1077084" y="1548309"/>
                    </a:lnTo>
                    <a:lnTo>
                      <a:pt x="1077084" y="1570748"/>
                    </a:lnTo>
                    <a:lnTo>
                      <a:pt x="1121963" y="1570748"/>
                    </a:lnTo>
                    <a:lnTo>
                      <a:pt x="1121963" y="1587578"/>
                    </a:lnTo>
                    <a:lnTo>
                      <a:pt x="1121963" y="1587578"/>
                    </a:lnTo>
                    <a:lnTo>
                      <a:pt x="1144402" y="1587578"/>
                    </a:lnTo>
                    <a:lnTo>
                      <a:pt x="1144402" y="1607212"/>
                    </a:lnTo>
                    <a:lnTo>
                      <a:pt x="1166841" y="1607212"/>
                    </a:lnTo>
                    <a:lnTo>
                      <a:pt x="1166841" y="1632456"/>
                    </a:lnTo>
                    <a:lnTo>
                      <a:pt x="1178061" y="1632456"/>
                    </a:lnTo>
                    <a:lnTo>
                      <a:pt x="1178061" y="1657701"/>
                    </a:lnTo>
                    <a:lnTo>
                      <a:pt x="1217330" y="1657701"/>
                    </a:lnTo>
                    <a:lnTo>
                      <a:pt x="1217330" y="1682945"/>
                    </a:lnTo>
                    <a:lnTo>
                      <a:pt x="1307087" y="1682945"/>
                    </a:lnTo>
                    <a:lnTo>
                      <a:pt x="1307087" y="1755872"/>
                    </a:lnTo>
                    <a:lnTo>
                      <a:pt x="1323916" y="1755872"/>
                    </a:lnTo>
                    <a:lnTo>
                      <a:pt x="1323916" y="1845629"/>
                    </a:lnTo>
                    <a:lnTo>
                      <a:pt x="1382819" y="1845629"/>
                    </a:lnTo>
                    <a:lnTo>
                      <a:pt x="1382819" y="1870874"/>
                    </a:lnTo>
                    <a:lnTo>
                      <a:pt x="1500626" y="1870874"/>
                    </a:lnTo>
                    <a:lnTo>
                      <a:pt x="1500626" y="1901728"/>
                    </a:lnTo>
                    <a:lnTo>
                      <a:pt x="1511845" y="1901728"/>
                    </a:lnTo>
                    <a:lnTo>
                      <a:pt x="1511845" y="1940996"/>
                    </a:lnTo>
                    <a:lnTo>
                      <a:pt x="1573553" y="1940996"/>
                    </a:lnTo>
                    <a:lnTo>
                      <a:pt x="1573553" y="1971850"/>
                    </a:lnTo>
                    <a:lnTo>
                      <a:pt x="1710994" y="1971850"/>
                    </a:lnTo>
                    <a:lnTo>
                      <a:pt x="1710994" y="2002704"/>
                    </a:lnTo>
                    <a:lnTo>
                      <a:pt x="1730628" y="2002704"/>
                    </a:lnTo>
                    <a:lnTo>
                      <a:pt x="1730628" y="2041973"/>
                    </a:lnTo>
                    <a:lnTo>
                      <a:pt x="1753067" y="2041973"/>
                    </a:lnTo>
                    <a:lnTo>
                      <a:pt x="1753067" y="2084047"/>
                    </a:lnTo>
                    <a:lnTo>
                      <a:pt x="1761482" y="2084047"/>
                    </a:lnTo>
                    <a:lnTo>
                      <a:pt x="1761482" y="2134535"/>
                    </a:lnTo>
                    <a:lnTo>
                      <a:pt x="1932581" y="2134535"/>
                    </a:lnTo>
                    <a:lnTo>
                      <a:pt x="1932581" y="2221487"/>
                    </a:lnTo>
                    <a:lnTo>
                      <a:pt x="4095165" y="2221487"/>
                    </a:lnTo>
                  </a:path>
                </a:pathLst>
              </a:custGeom>
              <a:noFill/>
              <a:ln w="19050">
                <a:solidFill>
                  <a:srgbClr val="D776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rot="5400000">
                <a:off x="2430452" y="1438533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632870" y="1547766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642222" y="1614835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643157" y="1640422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647830" y="1663061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659986" y="1714484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2660919" y="1812479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2658580" y="1836691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2677284" y="1881765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5400000">
                <a:off x="2689438" y="1894195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5400000">
                <a:off x="2728706" y="1909084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2784805" y="1933439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>
                <a:off x="2843239" y="1970793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>
                <a:off x="2861001" y="1977684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5400000">
                <a:off x="2888576" y="2149133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864742" y="2084141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2868017" y="2113468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888576" y="2149133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985353" y="2290753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2979270" y="2293209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3044254" y="2316166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054532" y="2319934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062005" y="2363657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070900" y="2392144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3081178" y="2405400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084905" y="2419425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3091456" y="2501978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3113435" y="2538091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3112483" y="2538091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5400000">
                <a:off x="3247612" y="2662681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>
                <a:off x="3286877" y="2692133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3247611" y="2666070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3290434" y="2699728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3294454" y="2735145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3303052" y="2810054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3314462" y="2902794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3314461" y="2941886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3319885" y="2936985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3343913" y="2936986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3349523" y="2979753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5400000">
                <a:off x="3387390" y="2979754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5400000">
                <a:off x="3417776" y="2979755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>
                <a:off x="3516883" y="3003597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3489108" y="3003597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5400000">
                <a:off x="3689847" y="3118607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5400000">
                <a:off x="3712748" y="3118607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3731920" y="3156949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3732844" y="3191543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4162941" y="3472516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3752016" y="3271490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3785213" y="3274780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rot="5400000">
                <a:off x="3898344" y="3304232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5400000">
                <a:off x="4152636" y="3469711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rot="5400000">
                <a:off x="4169455" y="3470687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rot="5400000">
                <a:off x="4207809" y="3560404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rot="5400000">
                <a:off x="4233958" y="3561380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rot="5400000">
                <a:off x="5062267" y="3654877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rot="5400000">
                <a:off x="6490900" y="3654877"/>
                <a:ext cx="58903" cy="0"/>
              </a:xfrm>
              <a:prstGeom prst="line">
                <a:avLst/>
              </a:prstGeom>
              <a:ln w="19050">
                <a:solidFill>
                  <a:srgbClr val="D776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Freeform 20"/>
            <p:cNvSpPr/>
            <p:nvPr/>
          </p:nvSpPr>
          <p:spPr>
            <a:xfrm>
              <a:off x="2253082" y="3751817"/>
              <a:ext cx="153619" cy="0"/>
            </a:xfrm>
            <a:custGeom>
              <a:avLst/>
              <a:gdLst>
                <a:gd name="connsiteX0" fmla="*/ 0 w 153619"/>
                <a:gd name="connsiteY0" fmla="*/ 0 h 0"/>
                <a:gd name="connsiteX1" fmla="*/ 153619 w 15361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3619">
                  <a:moveTo>
                    <a:pt x="0" y="0"/>
                  </a:moveTo>
                  <a:lnTo>
                    <a:pt x="153619" y="0"/>
                  </a:lnTo>
                </a:path>
              </a:pathLst>
            </a:custGeom>
            <a:noFill/>
            <a:ln w="19050">
              <a:solidFill>
                <a:srgbClr val="D776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2251863" y="3610080"/>
              <a:ext cx="153619" cy="0"/>
            </a:xfrm>
            <a:custGeom>
              <a:avLst/>
              <a:gdLst>
                <a:gd name="connsiteX0" fmla="*/ 0 w 153619"/>
                <a:gd name="connsiteY0" fmla="*/ 0 h 0"/>
                <a:gd name="connsiteX1" fmla="*/ 153619 w 15361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3619">
                  <a:moveTo>
                    <a:pt x="0" y="0"/>
                  </a:moveTo>
                  <a:lnTo>
                    <a:pt x="153619" y="0"/>
                  </a:lnTo>
                </a:path>
              </a:pathLst>
            </a:custGeom>
            <a:noFill/>
            <a:ln w="19050">
              <a:solidFill>
                <a:srgbClr val="161A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6384897" y="3899933"/>
              <a:ext cx="214686" cy="0"/>
            </a:xfrm>
            <a:custGeom>
              <a:avLst/>
              <a:gdLst>
                <a:gd name="connsiteX0" fmla="*/ 0 w 214686"/>
                <a:gd name="connsiteY0" fmla="*/ 0 h 0"/>
                <a:gd name="connsiteX1" fmla="*/ 214686 w 21468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686">
                  <a:moveTo>
                    <a:pt x="0" y="0"/>
                  </a:moveTo>
                  <a:lnTo>
                    <a:pt x="21468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FC8EB3F-495A-BEDD-D336-B0293FAA4FF7}"/>
              </a:ext>
            </a:extLst>
          </p:cNvPr>
          <p:cNvSpPr txBox="1"/>
          <p:nvPr/>
        </p:nvSpPr>
        <p:spPr>
          <a:xfrm>
            <a:off x="7917699" y="1080667"/>
            <a:ext cx="1128835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~3</a:t>
            </a:r>
            <a:r>
              <a:rPr lang="en-US" sz="1600" baseline="30000" dirty="0"/>
              <a:t>rd</a:t>
            </a:r>
            <a:r>
              <a:rPr lang="en-US" sz="1600" dirty="0"/>
              <a:t> line</a:t>
            </a:r>
          </a:p>
          <a:p>
            <a:r>
              <a:rPr lang="en-US" sz="1600" dirty="0"/>
              <a:t>population</a:t>
            </a:r>
          </a:p>
        </p:txBody>
      </p:sp>
    </p:spTree>
    <p:extLst>
      <p:ext uri="{BB962C8B-B14F-4D97-AF65-F5344CB8AC3E}">
        <p14:creationId xmlns:p14="http://schemas.microsoft.com/office/powerpoint/2010/main" val="303160145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E7135-EF8A-F2B7-F252-7D91B051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724183"/>
          </a:xfrm>
        </p:spPr>
        <p:txBody>
          <a:bodyPr/>
          <a:lstStyle/>
          <a:p>
            <a:r>
              <a:rPr lang="en-US" dirty="0" err="1"/>
              <a:t>MonarcHER</a:t>
            </a:r>
            <a:r>
              <a:rPr lang="en-US" dirty="0"/>
              <a:t> Trial (randomized phase II)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B7085-A84C-A2BB-40ED-83A965541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70" y="794996"/>
            <a:ext cx="7315200" cy="353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4A0574-3011-A413-9A37-F4830C0186E3}"/>
              </a:ext>
            </a:extLst>
          </p:cNvPr>
          <p:cNvSpPr/>
          <p:nvPr/>
        </p:nvSpPr>
        <p:spPr bwMode="auto">
          <a:xfrm>
            <a:off x="242047" y="2920574"/>
            <a:ext cx="7557247" cy="13895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D75EA-1C32-1FB1-4945-57FAE52949A3}"/>
              </a:ext>
            </a:extLst>
          </p:cNvPr>
          <p:cNvSpPr txBox="1"/>
          <p:nvPr/>
        </p:nvSpPr>
        <p:spPr>
          <a:xfrm>
            <a:off x="7297020" y="4045490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Andre F ESMO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8F14F-FA83-204C-78CE-4704C6A81C99}"/>
              </a:ext>
            </a:extLst>
          </p:cNvPr>
          <p:cNvSpPr txBox="1"/>
          <p:nvPr/>
        </p:nvSpPr>
        <p:spPr>
          <a:xfrm>
            <a:off x="7449420" y="4197890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Andre F ESMO 2022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5820CE7-72C2-A16C-B4CE-E54AD5A0FC1F}"/>
              </a:ext>
            </a:extLst>
          </p:cNvPr>
          <p:cNvSpPr txBox="1">
            <a:spLocks/>
          </p:cNvSpPr>
          <p:nvPr/>
        </p:nvSpPr>
        <p:spPr>
          <a:xfrm>
            <a:off x="6253842" y="2472317"/>
            <a:ext cx="2845335" cy="6563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i="1" kern="0" dirty="0"/>
              <a:t>*Primary endpoint statistical design:</a:t>
            </a:r>
          </a:p>
          <a:p>
            <a:pPr marL="0" indent="0">
              <a:buNone/>
            </a:pPr>
            <a:r>
              <a:rPr lang="en-US" sz="1200" i="1" kern="0" dirty="0"/>
              <a:t>2-sided alpha 0.2</a:t>
            </a:r>
          </a:p>
        </p:txBody>
      </p:sp>
    </p:spTree>
    <p:extLst>
      <p:ext uri="{BB962C8B-B14F-4D97-AF65-F5344CB8AC3E}">
        <p14:creationId xmlns:p14="http://schemas.microsoft.com/office/powerpoint/2010/main" val="373603366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9343CF-5953-E5B8-1516-DE24CB644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453"/>
            <a:ext cx="9144000" cy="695496"/>
          </a:xfrm>
        </p:spPr>
        <p:txBody>
          <a:bodyPr/>
          <a:lstStyle/>
          <a:p>
            <a:r>
              <a:rPr lang="en-US" dirty="0" err="1"/>
              <a:t>MonarcHER</a:t>
            </a:r>
            <a:r>
              <a:rPr lang="en-US" dirty="0"/>
              <a:t>: PFS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354A3-0FBD-E8B1-37E0-9F54086DA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961" y="860898"/>
            <a:ext cx="5995522" cy="3265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FF55B-9139-82DF-A98B-6861E0FEE2D6}"/>
              </a:ext>
            </a:extLst>
          </p:cNvPr>
          <p:cNvSpPr txBox="1"/>
          <p:nvPr/>
        </p:nvSpPr>
        <p:spPr>
          <a:xfrm>
            <a:off x="6472115" y="4063419"/>
            <a:ext cx="2671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Tolaney</a:t>
            </a:r>
            <a:r>
              <a:rPr lang="en-US" sz="1400" dirty="0"/>
              <a:t> SM Lancet Oncol 2020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6AAF48-8F02-934F-3BE4-7582800D4180}"/>
              </a:ext>
            </a:extLst>
          </p:cNvPr>
          <p:cNvSpPr/>
          <p:nvPr/>
        </p:nvSpPr>
        <p:spPr>
          <a:xfrm>
            <a:off x="5011271" y="923949"/>
            <a:ext cx="2232212" cy="69549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104245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62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Standard of Care for HER2+ MBC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C472174-AC9D-0B4D-A11D-BE97977D1C1F}"/>
              </a:ext>
            </a:extLst>
          </p:cNvPr>
          <p:cNvSpPr/>
          <p:nvPr/>
        </p:nvSpPr>
        <p:spPr>
          <a:xfrm>
            <a:off x="274473" y="983447"/>
            <a:ext cx="2394940" cy="48286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Line</a:t>
            </a: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F5835FDE-34B6-5B4F-A8C5-0EC352D67E38}"/>
              </a:ext>
            </a:extLst>
          </p:cNvPr>
          <p:cNvSpPr txBox="1"/>
          <p:nvPr/>
        </p:nvSpPr>
        <p:spPr>
          <a:xfrm>
            <a:off x="274473" y="1549073"/>
            <a:ext cx="2394940" cy="724364"/>
          </a:xfrm>
          <a:prstGeom prst="rect">
            <a:avLst/>
          </a:prstGeom>
          <a:gradFill>
            <a:gsLst>
              <a:gs pos="0">
                <a:srgbClr val="E3F1FD"/>
              </a:gs>
              <a:gs pos="100000">
                <a:schemeClr val="bg2"/>
              </a:gs>
            </a:gsLst>
            <a:lin ang="5400000" scaled="1"/>
          </a:gradFill>
          <a:ln w="19050">
            <a:solidFill>
              <a:schemeClr val="accent2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Trastuzumab + pertuzumab + taxane 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A5CD64B-AB78-2648-AFD5-B86BE5FE5205}"/>
              </a:ext>
            </a:extLst>
          </p:cNvPr>
          <p:cNvSpPr/>
          <p:nvPr/>
        </p:nvSpPr>
        <p:spPr>
          <a:xfrm>
            <a:off x="274475" y="2273436"/>
            <a:ext cx="1186631" cy="230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CLEOPATRA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A2BA0F9-2A99-C04A-8276-2C822D37E079}"/>
              </a:ext>
            </a:extLst>
          </p:cNvPr>
          <p:cNvSpPr/>
          <p:nvPr/>
        </p:nvSpPr>
        <p:spPr>
          <a:xfrm>
            <a:off x="3237877" y="983445"/>
            <a:ext cx="2478001" cy="48226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Line</a:t>
            </a:r>
          </a:p>
        </p:txBody>
      </p:sp>
      <p:sp>
        <p:nvSpPr>
          <p:cNvPr id="35" name="Text Box 5">
            <a:extLst>
              <a:ext uri="{FF2B5EF4-FFF2-40B4-BE49-F238E27FC236}">
                <a16:creationId xmlns:a16="http://schemas.microsoft.com/office/drawing/2014/main" id="{0B9CC596-069C-F043-8E5F-56E06DC9605C}"/>
              </a:ext>
            </a:extLst>
          </p:cNvPr>
          <p:cNvSpPr txBox="1"/>
          <p:nvPr/>
        </p:nvSpPr>
        <p:spPr>
          <a:xfrm>
            <a:off x="3237875" y="1556612"/>
            <a:ext cx="2480092" cy="717042"/>
          </a:xfrm>
          <a:prstGeom prst="rect">
            <a:avLst/>
          </a:prstGeom>
          <a:gradFill>
            <a:gsLst>
              <a:gs pos="0">
                <a:srgbClr val="E3F1FD"/>
              </a:gs>
              <a:gs pos="100000">
                <a:schemeClr val="bg2"/>
              </a:gs>
            </a:gsLst>
            <a:lin ang="5400000" scaled="1"/>
          </a:gradFill>
          <a:ln w="19050">
            <a:solidFill>
              <a:schemeClr val="accent2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Trastuzumab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deruxtecan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b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(T-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DXd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)  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340E37-ACDD-C446-B5DB-8948ABA7C811}"/>
              </a:ext>
            </a:extLst>
          </p:cNvPr>
          <p:cNvSpPr/>
          <p:nvPr/>
        </p:nvSpPr>
        <p:spPr>
          <a:xfrm>
            <a:off x="3237875" y="2273436"/>
            <a:ext cx="892300" cy="230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DB03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D8295E7-0B74-E346-AD45-2AAEB326200F}"/>
              </a:ext>
            </a:extLst>
          </p:cNvPr>
          <p:cNvSpPr/>
          <p:nvPr/>
        </p:nvSpPr>
        <p:spPr>
          <a:xfrm>
            <a:off x="6202065" y="983447"/>
            <a:ext cx="2526543" cy="49273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Line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96228832-D43D-3F43-88F7-3D2AC9E1DBF3}"/>
              </a:ext>
            </a:extLst>
          </p:cNvPr>
          <p:cNvSpPr txBox="1"/>
          <p:nvPr/>
        </p:nvSpPr>
        <p:spPr>
          <a:xfrm>
            <a:off x="3197733" y="2715447"/>
            <a:ext cx="2518145" cy="49836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9345A">
                    <a:lumMod val="50000"/>
                  </a:srgb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Tucatinib + Trastuzumab + Capecitabine 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546BEE67-61AD-3543-A93B-F4CD6335353B}"/>
              </a:ext>
            </a:extLst>
          </p:cNvPr>
          <p:cNvSpPr txBox="1"/>
          <p:nvPr/>
        </p:nvSpPr>
        <p:spPr>
          <a:xfrm>
            <a:off x="6235155" y="2544651"/>
            <a:ext cx="2480093" cy="49836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9345A">
                    <a:lumMod val="50000"/>
                  </a:srgb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Trastuzumab </a:t>
            </a:r>
            <a:r>
              <a:rPr lang="en-US" sz="1400" dirty="0" err="1">
                <a:solidFill>
                  <a:srgbClr val="09345A">
                    <a:lumMod val="50000"/>
                  </a:srgb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deruxtecan</a:t>
            </a:r>
            <a:endParaRPr lang="en-US" sz="1400" dirty="0">
              <a:solidFill>
                <a:srgbClr val="09345A">
                  <a:lumMod val="50000"/>
                </a:srgbClr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CA5F3-7B7D-9B42-89E2-977ABFCBE59B}"/>
              </a:ext>
            </a:extLst>
          </p:cNvPr>
          <p:cNvSpPr txBox="1"/>
          <p:nvPr/>
        </p:nvSpPr>
        <p:spPr>
          <a:xfrm>
            <a:off x="6129263" y="427892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08" indent="-214308"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Activity post </a:t>
            </a:r>
            <a:r>
              <a:rPr lang="en-US" sz="1400" dirty="0" err="1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TDxd</a:t>
            </a:r>
            <a:r>
              <a:rPr lang="en-US" sz="14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69749403-98F7-2D46-94C8-15A272CA9CAE}"/>
              </a:ext>
            </a:extLst>
          </p:cNvPr>
          <p:cNvSpPr txBox="1"/>
          <p:nvPr/>
        </p:nvSpPr>
        <p:spPr>
          <a:xfrm>
            <a:off x="6257229" y="1565261"/>
            <a:ext cx="2518145" cy="49836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9345A">
                    <a:lumMod val="50000"/>
                  </a:srgb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Tucatinib + Trastuzumab + Capecitabine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54A05F-819B-5E4E-8AA3-46B20C48274C}"/>
              </a:ext>
            </a:extLst>
          </p:cNvPr>
          <p:cNvSpPr txBox="1"/>
          <p:nvPr/>
        </p:nvSpPr>
        <p:spPr>
          <a:xfrm>
            <a:off x="4364966" y="237464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-or-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5699E8-52EC-A443-B671-037F35694FC6}"/>
              </a:ext>
            </a:extLst>
          </p:cNvPr>
          <p:cNvSpPr txBox="1"/>
          <p:nvPr/>
        </p:nvSpPr>
        <p:spPr>
          <a:xfrm>
            <a:off x="3226282" y="3556465"/>
            <a:ext cx="26997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Factors: extracranial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dz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burden,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intracranial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dz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burden,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co-morbidities,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preference,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etc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36074-20B2-8440-A666-1CF1A5BBB4C5}"/>
              </a:ext>
            </a:extLst>
          </p:cNvPr>
          <p:cNvSpPr txBox="1"/>
          <p:nvPr/>
        </p:nvSpPr>
        <p:spPr>
          <a:xfrm>
            <a:off x="7243308" y="215611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-or-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A99871-5A94-2B47-B660-ADC897A9D856}"/>
              </a:ext>
            </a:extLst>
          </p:cNvPr>
          <p:cNvSpPr txBox="1"/>
          <p:nvPr/>
        </p:nvSpPr>
        <p:spPr>
          <a:xfrm>
            <a:off x="7283567" y="304175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-or-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97CB52D1-C342-7C4F-AEF6-D5E420FF45BF}"/>
              </a:ext>
            </a:extLst>
          </p:cNvPr>
          <p:cNvSpPr txBox="1"/>
          <p:nvPr/>
        </p:nvSpPr>
        <p:spPr>
          <a:xfrm>
            <a:off x="6249535" y="3499305"/>
            <a:ext cx="2480093" cy="49836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9345A">
                    <a:lumMod val="50000"/>
                  </a:srgb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Trastuzumab emtansine</a:t>
            </a:r>
          </a:p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9345A">
                    <a:lumMod val="50000"/>
                  </a:srgb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(T-DM1)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5C6FDE-C522-3243-A3D3-CEC780D0EE9A}"/>
              </a:ext>
            </a:extLst>
          </p:cNvPr>
          <p:cNvSpPr/>
          <p:nvPr/>
        </p:nvSpPr>
        <p:spPr>
          <a:xfrm>
            <a:off x="3217749" y="3219461"/>
            <a:ext cx="1026448" cy="230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HER2CLIMB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4BD138-2AB4-024F-BFC7-476CD498FE68}"/>
              </a:ext>
            </a:extLst>
          </p:cNvPr>
          <p:cNvSpPr/>
          <p:nvPr/>
        </p:nvSpPr>
        <p:spPr>
          <a:xfrm>
            <a:off x="6259992" y="2077899"/>
            <a:ext cx="1026448" cy="230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HER2CLIMB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7267F3-3C1C-4D47-9114-414EBC3E8F23}"/>
              </a:ext>
            </a:extLst>
          </p:cNvPr>
          <p:cNvSpPr/>
          <p:nvPr/>
        </p:nvSpPr>
        <p:spPr>
          <a:xfrm>
            <a:off x="6242738" y="3052685"/>
            <a:ext cx="1026448" cy="230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DB01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EF7192-5F64-ED44-BF87-784082392E70}"/>
              </a:ext>
            </a:extLst>
          </p:cNvPr>
          <p:cNvSpPr/>
          <p:nvPr/>
        </p:nvSpPr>
        <p:spPr>
          <a:xfrm>
            <a:off x="6251365" y="4010215"/>
            <a:ext cx="1434773" cy="230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EMILIA, TH3RESA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861DA-15B3-F140-88BC-4B66E60F4F57}"/>
              </a:ext>
            </a:extLst>
          </p:cNvPr>
          <p:cNvSpPr txBox="1"/>
          <p:nvPr/>
        </p:nvSpPr>
        <p:spPr>
          <a:xfrm>
            <a:off x="6788868" y="4866360"/>
            <a:ext cx="2355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courtesy of Nancy Lin</a:t>
            </a:r>
          </a:p>
        </p:txBody>
      </p:sp>
    </p:spTree>
    <p:extLst>
      <p:ext uri="{BB962C8B-B14F-4D97-AF65-F5344CB8AC3E}">
        <p14:creationId xmlns:p14="http://schemas.microsoft.com/office/powerpoint/2010/main" val="2924681264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-5547"/>
            <a:ext cx="8915400" cy="7258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Late Line Options for HER2+ MBC: “Dealer’s Choice”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C472174-AC9D-0B4D-A11D-BE97977D1C1F}"/>
              </a:ext>
            </a:extLst>
          </p:cNvPr>
          <p:cNvSpPr/>
          <p:nvPr/>
        </p:nvSpPr>
        <p:spPr>
          <a:xfrm>
            <a:off x="274473" y="983447"/>
            <a:ext cx="2394940" cy="48286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line +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96228832-D43D-3F43-88F7-3D2AC9E1DBF3}"/>
              </a:ext>
            </a:extLst>
          </p:cNvPr>
          <p:cNvSpPr txBox="1"/>
          <p:nvPr/>
        </p:nvSpPr>
        <p:spPr>
          <a:xfrm>
            <a:off x="221627" y="2629181"/>
            <a:ext cx="2518145" cy="49836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09345A">
                    <a:lumMod val="50000"/>
                  </a:srgb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Margetuximab</a:t>
            </a:r>
            <a:r>
              <a:rPr lang="en-US" sz="1400" dirty="0">
                <a:solidFill>
                  <a:srgbClr val="09345A">
                    <a:lumMod val="50000"/>
                  </a:srgb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+ chemo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546BEE67-61AD-3543-A93B-F4CD6335353B}"/>
              </a:ext>
            </a:extLst>
          </p:cNvPr>
          <p:cNvSpPr txBox="1"/>
          <p:nvPr/>
        </p:nvSpPr>
        <p:spPr>
          <a:xfrm>
            <a:off x="3103772" y="2630915"/>
            <a:ext cx="2480093" cy="49836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9345A">
                    <a:lumMod val="50000"/>
                  </a:srgb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Trastuzumab + lapatinib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69749403-98F7-2D46-94C8-15A272CA9CAE}"/>
              </a:ext>
            </a:extLst>
          </p:cNvPr>
          <p:cNvSpPr txBox="1"/>
          <p:nvPr/>
        </p:nvSpPr>
        <p:spPr>
          <a:xfrm>
            <a:off x="3099967" y="1651524"/>
            <a:ext cx="2518145" cy="49836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9345A">
                    <a:lumMod val="50000"/>
                  </a:srgb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Trastuzumab + chemo**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97CB52D1-C342-7C4F-AEF6-D5E420FF45BF}"/>
              </a:ext>
            </a:extLst>
          </p:cNvPr>
          <p:cNvSpPr txBox="1"/>
          <p:nvPr/>
        </p:nvSpPr>
        <p:spPr>
          <a:xfrm>
            <a:off x="240652" y="1657749"/>
            <a:ext cx="2480093" cy="49836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9345A">
                    <a:lumMod val="50000"/>
                  </a:srgb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Trastuzumab emtansine</a:t>
            </a:r>
          </a:p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9345A">
                    <a:lumMod val="50000"/>
                  </a:srgb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(T-DM1)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5C6FDE-C522-3243-A3D3-CEC780D0EE9A}"/>
              </a:ext>
            </a:extLst>
          </p:cNvPr>
          <p:cNvSpPr/>
          <p:nvPr/>
        </p:nvSpPr>
        <p:spPr>
          <a:xfrm>
            <a:off x="241646" y="3133201"/>
            <a:ext cx="1026448" cy="230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SOPHIA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EF7192-5F64-ED44-BF87-784082392E70}"/>
              </a:ext>
            </a:extLst>
          </p:cNvPr>
          <p:cNvSpPr/>
          <p:nvPr/>
        </p:nvSpPr>
        <p:spPr>
          <a:xfrm>
            <a:off x="256019" y="2172794"/>
            <a:ext cx="943055" cy="230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TH3RESA</a:t>
            </a: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id="{5568F235-65AD-D947-B090-5D39CFD1E114}"/>
              </a:ext>
            </a:extLst>
          </p:cNvPr>
          <p:cNvSpPr txBox="1"/>
          <p:nvPr/>
        </p:nvSpPr>
        <p:spPr>
          <a:xfrm>
            <a:off x="236007" y="3557957"/>
            <a:ext cx="2518145" cy="49836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9345A">
                    <a:lumMod val="50000"/>
                  </a:srgb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Neratinib + capecitabine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F952C1-DB61-F343-B875-0D9CAC8C6CD3}"/>
              </a:ext>
            </a:extLst>
          </p:cNvPr>
          <p:cNvSpPr/>
          <p:nvPr/>
        </p:nvSpPr>
        <p:spPr>
          <a:xfrm>
            <a:off x="238772" y="4070603"/>
            <a:ext cx="1026448" cy="230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36370-95D8-FA47-B3E1-143B9C96AFDA}"/>
              </a:ext>
            </a:extLst>
          </p:cNvPr>
          <p:cNvSpPr txBox="1"/>
          <p:nvPr/>
        </p:nvSpPr>
        <p:spPr>
          <a:xfrm>
            <a:off x="91440" y="4686525"/>
            <a:ext cx="666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*or tucatinib/cape/</a:t>
            </a:r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trastuzumab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or T-</a:t>
            </a:r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DXd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if not already received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AC6326-0C8F-8E4E-9384-B77068149FBC}"/>
              </a:ext>
            </a:extLst>
          </p:cNvPr>
          <p:cNvSpPr/>
          <p:nvPr/>
        </p:nvSpPr>
        <p:spPr>
          <a:xfrm>
            <a:off x="3119984" y="3130327"/>
            <a:ext cx="1026448" cy="230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EGF104900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688FA-EF72-D745-8417-84EB1CFAA856}"/>
              </a:ext>
            </a:extLst>
          </p:cNvPr>
          <p:cNvSpPr txBox="1"/>
          <p:nvPr/>
        </p:nvSpPr>
        <p:spPr>
          <a:xfrm>
            <a:off x="6409427" y="1296344"/>
            <a:ext cx="210666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**Many possible agents: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Vinorelbine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Eribulin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Gemcitabine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Doxil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Carboplatin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D973B9-C50C-0140-AF48-99F782166520}"/>
              </a:ext>
            </a:extLst>
          </p:cNvPr>
          <p:cNvSpPr txBox="1"/>
          <p:nvPr/>
        </p:nvSpPr>
        <p:spPr>
          <a:xfrm>
            <a:off x="6788868" y="4871191"/>
            <a:ext cx="2355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courtesy of Nancy Lin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CD837-A67F-61E1-8853-F77DF17244A3}"/>
              </a:ext>
            </a:extLst>
          </p:cNvPr>
          <p:cNvSpPr txBox="1"/>
          <p:nvPr/>
        </p:nvSpPr>
        <p:spPr>
          <a:xfrm>
            <a:off x="5381308" y="3597285"/>
            <a:ext cx="334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Special consideration in HR+/HER2+: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Fulvestrant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abema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/trastuzumab</a:t>
            </a:r>
          </a:p>
        </p:txBody>
      </p:sp>
    </p:spTree>
    <p:extLst>
      <p:ext uri="{BB962C8B-B14F-4D97-AF65-F5344CB8AC3E}">
        <p14:creationId xmlns:p14="http://schemas.microsoft.com/office/powerpoint/2010/main" val="233885423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4F3D50-B85F-EF7A-329B-98A0BAEC0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296" y="1106011"/>
            <a:ext cx="7579426" cy="293624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Second-line therapy options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Trastuzumab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deruxtecan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HER2CLIMB regimen: tucatinib/capecitabine/H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Third-line and beyond</a:t>
            </a:r>
          </a:p>
          <a:p>
            <a:r>
              <a:rPr lang="en-US" dirty="0"/>
              <a:t>Future directions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6ADDFE-7FC4-5318-44AC-8500971E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09384032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5A36-6845-C998-2128-B22959AB5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71742"/>
            <a:ext cx="8572500" cy="1259681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DESTINY-Breast09: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 Phase III Study of Trastuzumab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Deruxtecan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(T-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DXd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) with or without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Pertuzumab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versus THP in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First-line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HER2-positive Breast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D9D59-FCFF-22C1-A1A8-0C16D2A95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902" y="1492988"/>
            <a:ext cx="6235324" cy="3365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43F35F-7F4A-A7E4-6FD4-F4E89C351B65}"/>
              </a:ext>
            </a:extLst>
          </p:cNvPr>
          <p:cNvSpPr txBox="1"/>
          <p:nvPr/>
        </p:nvSpPr>
        <p:spPr>
          <a:xfrm>
            <a:off x="285751" y="4489094"/>
            <a:ext cx="2333625" cy="36920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Currently enrolling</a:t>
            </a:r>
          </a:p>
        </p:txBody>
      </p:sp>
    </p:spTree>
    <p:extLst>
      <p:ext uri="{BB962C8B-B14F-4D97-AF65-F5344CB8AC3E}">
        <p14:creationId xmlns:p14="http://schemas.microsoft.com/office/powerpoint/2010/main" val="2827404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2CBC3-8BD3-B889-7C77-C5BBB57F4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8960"/>
            <a:ext cx="8229600" cy="96091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Populations 1</a:t>
            </a:r>
            <a:r>
              <a:rPr lang="en-US" sz="2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 Trials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85148FD-60DB-7C53-6BB2-895C84A35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413001"/>
              </p:ext>
            </p:extLst>
          </p:nvPr>
        </p:nvGraphicFramePr>
        <p:xfrm>
          <a:off x="1381404" y="1356358"/>
          <a:ext cx="6381191" cy="223172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78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7588">
                  <a:extLst>
                    <a:ext uri="{9D8B030D-6E8A-4147-A177-3AD203B41FA5}">
                      <a16:colId xmlns:a16="http://schemas.microsoft.com/office/drawing/2014/main" val="2953338281"/>
                    </a:ext>
                  </a:extLst>
                </a:gridCol>
              </a:tblGrid>
              <a:tr h="71311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endParaRPr lang="en-GB" sz="1200" b="1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000" marR="27000" marT="34284" marB="34284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PALOMA-2</a:t>
                      </a:r>
                    </a:p>
                    <a:p>
                      <a:pPr algn="ctr"/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Palbociclib</a:t>
                      </a:r>
                      <a:endParaRPr lang="en-US" sz="1400" b="1" i="0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7000" marR="27000" marT="34284" marB="34284" horzOverflow="overflow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MONALEESA-2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b="1" baseline="0" dirty="0" err="1">
                          <a:solidFill>
                            <a:schemeClr val="tx1"/>
                          </a:solidFill>
                        </a:rPr>
                        <a:t>Ribociclib</a:t>
                      </a:r>
                      <a:endParaRPr lang="en-US" sz="1400" b="1" i="0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7000" marR="27000" marT="34284" marB="34284" horzOverflow="overflow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MONARCH-3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b="1" i="0" baseline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Abemaciclib</a:t>
                      </a:r>
                      <a:endParaRPr lang="en-US" sz="1400" b="1" i="0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7000" marR="27000" marT="34284" marB="3428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46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b="1" baseline="0">
                          <a:solidFill>
                            <a:schemeClr val="tx1"/>
                          </a:solidFill>
                          <a:effectLst/>
                        </a:rPr>
                        <a:t>De novo </a:t>
                      </a:r>
                      <a:r>
                        <a:rPr lang="en-US" sz="1400" b="1" baseline="0" err="1">
                          <a:solidFill>
                            <a:schemeClr val="tx1"/>
                          </a:solidFill>
                          <a:effectLst/>
                        </a:rPr>
                        <a:t>mBC</a:t>
                      </a:r>
                      <a:endParaRPr lang="en-US" sz="1400" b="1" baseline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7000" marR="27000" marT="0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baseline="0">
                          <a:solidFill>
                            <a:schemeClr val="tx1"/>
                          </a:solidFill>
                          <a:effectLst/>
                        </a:rPr>
                        <a:t>38%</a:t>
                      </a:r>
                      <a:endParaRPr lang="en-US" sz="14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7000" marR="27000" marT="0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effectLst/>
                        </a:rPr>
                        <a:t>34%</a:t>
                      </a:r>
                      <a:endParaRPr lang="en-US" sz="14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7000" marR="27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marL="27000" marR="27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4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b="1" u="sng" baseline="0">
                          <a:solidFill>
                            <a:schemeClr val="tx1"/>
                          </a:solidFill>
                          <a:effectLst/>
                        </a:rPr>
                        <a:t>Disease-free interval</a:t>
                      </a:r>
                      <a:endParaRPr lang="en-US" sz="1400" b="1" u="sng" baseline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000" marR="27000" marT="0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baseline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000" marR="27000" marT="0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7000" marR="27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000" marR="27000" marT="0" marB="0" anchor="ctr"/>
                </a:tc>
                <a:extLst>
                  <a:ext uri="{0D108BD9-81ED-4DB2-BD59-A6C34878D82A}">
                    <a16:rowId xmlns:a16="http://schemas.microsoft.com/office/drawing/2014/main" val="1463461069"/>
                  </a:ext>
                </a:extLst>
              </a:tr>
              <a:tr h="7487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</a:rPr>
                        <a:t>DFI ≤ 12 months 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</a:rPr>
                        <a:t>DFI &gt; 12 months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</a:rPr>
                        <a:t>DFI &gt; 24 months</a:t>
                      </a:r>
                    </a:p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US" sz="1400" b="1" baseline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7000" marR="270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baseline="0">
                          <a:solidFill>
                            <a:schemeClr val="tx1"/>
                          </a:solidFill>
                          <a:effectLst/>
                        </a:rPr>
                        <a:t>22%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baseline="0">
                          <a:solidFill>
                            <a:schemeClr val="tx1"/>
                          </a:solidFill>
                          <a:effectLst/>
                        </a:rPr>
                        <a:t>40%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baseline="0">
                          <a:solidFill>
                            <a:schemeClr val="tx1"/>
                          </a:solidFill>
                          <a:effectLst/>
                        </a:rPr>
                        <a:t>NR</a:t>
                      </a:r>
                      <a:endParaRPr lang="en-US" sz="1400" b="0" kern="1200" baseline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000" marR="27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/>
                        <a:t>18%*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/>
                        <a:t>NR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/>
                        <a:t>60%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27000" marR="270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NR</a:t>
                      </a:r>
                    </a:p>
                  </a:txBody>
                  <a:tcPr marL="27000" marR="27000" marT="0" marB="0"/>
                </a:tc>
                <a:extLst>
                  <a:ext uri="{0D108BD9-81ED-4DB2-BD59-A6C34878D82A}">
                    <a16:rowId xmlns:a16="http://schemas.microsoft.com/office/drawing/2014/main" val="312347226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FA6214A-B150-29C7-7EC4-B9A646B4FA30}"/>
              </a:ext>
            </a:extLst>
          </p:cNvPr>
          <p:cNvSpPr/>
          <p:nvPr/>
        </p:nvSpPr>
        <p:spPr>
          <a:xfrm>
            <a:off x="1303616" y="2798508"/>
            <a:ext cx="6536766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D58611-4EB9-8757-0615-B3E3D4265128}"/>
              </a:ext>
            </a:extLst>
          </p:cNvPr>
          <p:cNvSpPr/>
          <p:nvPr/>
        </p:nvSpPr>
        <p:spPr>
          <a:xfrm>
            <a:off x="688023" y="3608677"/>
            <a:ext cx="7379219" cy="484748"/>
          </a:xfrm>
          <a:prstGeom prst="rect">
            <a:avLst/>
          </a:prstGeom>
          <a:noFill/>
          <a:ln w="22225">
            <a:noFill/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0" rIns="137160" bIns="0"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Arial" panose="020B0604020202020204"/>
              </a:rPr>
              <a:t>“No substantial differences in prior therapy, visceral disease, use of subsequent CDK4/6i in placebo arm, other variables”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51513D-FB40-6437-072B-5DE81D18D110}"/>
              </a:ext>
            </a:extLst>
          </p:cNvPr>
          <p:cNvSpPr txBox="1"/>
          <p:nvPr/>
        </p:nvSpPr>
        <p:spPr>
          <a:xfrm>
            <a:off x="3330702" y="4568568"/>
            <a:ext cx="3653028" cy="4616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latin typeface="Arial" panose="020B0604020202020204"/>
                <a:ea typeface="+mn-ea"/>
                <a:cs typeface="+mn-cs"/>
              </a:rPr>
              <a:t>DFI, disease-free interval; </a:t>
            </a:r>
            <a:r>
              <a:rPr lang="en-US" sz="1000" dirty="0" err="1">
                <a:latin typeface="Arial" panose="020B0604020202020204"/>
                <a:ea typeface="+mn-ea"/>
                <a:cs typeface="+mn-cs"/>
              </a:rPr>
              <a:t>mBC</a:t>
            </a:r>
            <a:r>
              <a:rPr lang="en-US" sz="1000" dirty="0">
                <a:latin typeface="Arial" panose="020B0604020202020204"/>
                <a:ea typeface="+mn-ea"/>
                <a:cs typeface="+mn-cs"/>
              </a:rPr>
              <a:t>, metastatic breast cancer; NR, not reached.</a:t>
            </a:r>
            <a:br>
              <a:rPr lang="en-US" sz="1000" dirty="0">
                <a:latin typeface="Arial" panose="020B0604020202020204"/>
                <a:ea typeface="+mn-ea"/>
                <a:cs typeface="+mn-cs"/>
              </a:rPr>
            </a:br>
            <a:r>
              <a:rPr lang="en-US" sz="1000" dirty="0">
                <a:latin typeface="Arial" panose="020B0604020202020204"/>
                <a:ea typeface="+mn-ea"/>
                <a:cs typeface="+mn-cs"/>
              </a:rPr>
              <a:t>Isaacs C. ASCO 2022.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D4CE8-327F-93F2-4E21-41D5E98781CE}"/>
              </a:ext>
            </a:extLst>
          </p:cNvPr>
          <p:cNvSpPr txBox="1"/>
          <p:nvPr/>
        </p:nvSpPr>
        <p:spPr>
          <a:xfrm>
            <a:off x="326647" y="4093425"/>
            <a:ext cx="4543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*Novartis data on file</a:t>
            </a:r>
          </a:p>
        </p:txBody>
      </p:sp>
    </p:spTree>
    <p:extLst>
      <p:ext uri="{BB962C8B-B14F-4D97-AF65-F5344CB8AC3E}">
        <p14:creationId xmlns:p14="http://schemas.microsoft.com/office/powerpoint/2010/main" val="136679160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2AB3C-E1BE-DE70-C3BD-9D615C20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00" y="433401"/>
            <a:ext cx="8456400" cy="84641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HER2CLIMB-05: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Study of Tucatinib or Placebo With Trastuzumab and 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Pertuzumab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for Metastatic HER2+ Breast Cancer 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1101D-1651-8884-E422-8F6077CF914C}"/>
              </a:ext>
            </a:extLst>
          </p:cNvPr>
          <p:cNvSpPr txBox="1"/>
          <p:nvPr/>
        </p:nvSpPr>
        <p:spPr>
          <a:xfrm>
            <a:off x="285751" y="4489094"/>
            <a:ext cx="2333625" cy="36920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Currently enrolling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975927-195F-49E9-4363-E27EAD346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1" y="1394434"/>
            <a:ext cx="8381129" cy="23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2008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F7F96-525C-4744-19C2-34E89839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NRG BR004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First-line THP +/- atezolizumab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272C41-72D5-3A1E-7455-8102CC84315E}"/>
              </a:ext>
            </a:extLst>
          </p:cNvPr>
          <p:cNvSpPr txBox="1"/>
          <p:nvPr/>
        </p:nvSpPr>
        <p:spPr>
          <a:xfrm>
            <a:off x="6682135" y="4840486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Geyer CE et al SABCS 2022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3A5CA97-9AE7-3FD4-70A7-C9395C2E3786}"/>
              </a:ext>
            </a:extLst>
          </p:cNvPr>
          <p:cNvSpPr txBox="1">
            <a:spLocks/>
          </p:cNvSpPr>
          <p:nvPr/>
        </p:nvSpPr>
        <p:spPr>
          <a:xfrm>
            <a:off x="543296" y="1106011"/>
            <a:ext cx="7579426" cy="293624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IDMC recommended stopping trial early in 2022 due to:</a:t>
            </a:r>
          </a:p>
          <a:p>
            <a:pPr lvl="1"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Increased Grade 5 AEs in the atezolizumab arm (6 vs 0)</a:t>
            </a:r>
          </a:p>
          <a:p>
            <a:pPr lvl="1"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(Slow enrollment)</a:t>
            </a:r>
          </a:p>
          <a:p>
            <a:pPr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Accrued 190 pts (of 600 planned pts)</a:t>
            </a:r>
          </a:p>
          <a:p>
            <a:pPr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PFS and OS will be analyzed in 2024</a:t>
            </a:r>
          </a:p>
          <a:p>
            <a:pPr fontAlgn="auto">
              <a:spcAft>
                <a:spcPts val="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38885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EE4297-B990-4152-A528-B1850FDD6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37" y="2382"/>
            <a:ext cx="7886700" cy="994172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HER2CLIMB-02: Completed Accrual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DA359D-0FDB-4574-96E7-3B2AAD9E6FBF}"/>
              </a:ext>
            </a:extLst>
          </p:cNvPr>
          <p:cNvGrpSpPr/>
          <p:nvPr/>
        </p:nvGrpSpPr>
        <p:grpSpPr>
          <a:xfrm>
            <a:off x="265238" y="905471"/>
            <a:ext cx="8613526" cy="3714880"/>
            <a:chOff x="1214581" y="1690688"/>
            <a:chExt cx="8613526" cy="37148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BE6CE29-B8C4-42DB-8325-FF351A7D6BAC}"/>
                </a:ext>
              </a:extLst>
            </p:cNvPr>
            <p:cNvSpPr/>
            <p:nvPr/>
          </p:nvSpPr>
          <p:spPr>
            <a:xfrm>
              <a:off x="1214581" y="1690688"/>
              <a:ext cx="2369620" cy="3714880"/>
            </a:xfrm>
            <a:prstGeom prst="rect">
              <a:avLst/>
            </a:prstGeom>
            <a:solidFill>
              <a:srgbClr val="2197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Patient Population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Unresectable locally advanced/metastatic HER2+ breast cancer 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progression after trastuzumab and </a:t>
              </a:r>
              <a:r>
                <a:rPr lang="en-US" sz="15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taxane</a:t>
              </a:r>
              <a:endPara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Patients with or without brain metastases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1AEA76-45AA-4AF0-B0B9-850BF638492A}"/>
                </a:ext>
              </a:extLst>
            </p:cNvPr>
            <p:cNvSpPr/>
            <p:nvPr/>
          </p:nvSpPr>
          <p:spPr>
            <a:xfrm>
              <a:off x="7078554" y="1690688"/>
              <a:ext cx="2749553" cy="3714880"/>
            </a:xfrm>
            <a:prstGeom prst="rect">
              <a:avLst/>
            </a:prstGeom>
            <a:solidFill>
              <a:srgbClr val="2197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 Endpoints</a:t>
              </a:r>
            </a:p>
            <a:p>
              <a:pPr marL="285743" indent="-285743" defTabSz="6858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5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PFS by Investigator Assessment per </a:t>
              </a:r>
              <a:br>
                <a:rPr lang="en-US" sz="15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5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RECIST v1.1</a:t>
              </a:r>
            </a:p>
            <a:p>
              <a:pPr marL="285743" indent="-285743" defTabSz="6858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15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 Secondary Endpoint</a:t>
              </a:r>
            </a:p>
            <a:p>
              <a:pPr marL="285743" indent="-285743" defTabSz="6858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5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</a:t>
              </a:r>
            </a:p>
            <a:p>
              <a:pPr marL="285743" indent="-285743" defTabSz="6858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5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ORR by Investigator Assessment per</a:t>
              </a:r>
              <a:br>
                <a:rPr lang="en-US" sz="15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5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RECIST v1.1 </a:t>
              </a:r>
              <a:endParaRPr lang="en-US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B4D538-5430-4434-98FF-C41C49559AB3}"/>
                </a:ext>
              </a:extLst>
            </p:cNvPr>
            <p:cNvSpPr/>
            <p:nvPr/>
          </p:nvSpPr>
          <p:spPr>
            <a:xfrm>
              <a:off x="4568596" y="1690688"/>
              <a:ext cx="2173738" cy="1790805"/>
            </a:xfrm>
            <a:prstGeom prst="rect">
              <a:avLst/>
            </a:prstGeom>
            <a:solidFill>
              <a:srgbClr val="D7E9F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Tucatinib</a:t>
              </a:r>
              <a:endParaRPr lang="en-US" sz="1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(300 mg PO BID)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T-DM1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(3.6 mg/kg) q 21d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8B9B28-49FE-4C25-A1B6-EF8DDCFE219B}"/>
                </a:ext>
              </a:extLst>
            </p:cNvPr>
            <p:cNvSpPr/>
            <p:nvPr/>
          </p:nvSpPr>
          <p:spPr>
            <a:xfrm>
              <a:off x="4568596" y="3840216"/>
              <a:ext cx="2173738" cy="1565352"/>
            </a:xfrm>
            <a:prstGeom prst="rect">
              <a:avLst/>
            </a:prstGeom>
            <a:solidFill>
              <a:srgbClr val="D7E9F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Placebo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(PO BID)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T-DM1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(3.6 mg/kg) q 21d</a:t>
              </a:r>
            </a:p>
          </p:txBody>
        </p:sp>
        <p:cxnSp>
          <p:nvCxnSpPr>
            <p:cNvPr id="12" name="Connector: Elbow 11">
              <a:extLst>
                <a:ext uri="{FF2B5EF4-FFF2-40B4-BE49-F238E27FC236}">
                  <a16:creationId xmlns:a16="http://schemas.microsoft.com/office/drawing/2014/main" id="{950F7958-7BD4-4067-8043-1929D5FF6E41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>
            <a:xfrm>
              <a:off x="3584201" y="3548128"/>
              <a:ext cx="984395" cy="1074764"/>
            </a:xfrm>
            <a:prstGeom prst="bentConnector3">
              <a:avLst>
                <a:gd name="adj1" fmla="val 23165"/>
              </a:avLst>
            </a:prstGeom>
            <a:ln w="28575">
              <a:tailEnd type="triangle" w="lg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E35D653E-E663-4A93-A7B8-DE4856B93267}"/>
                </a:ext>
              </a:extLst>
            </p:cNvPr>
            <p:cNvCxnSpPr>
              <a:stCxn id="8" idx="3"/>
              <a:endCxn id="10" idx="1"/>
            </p:cNvCxnSpPr>
            <p:nvPr/>
          </p:nvCxnSpPr>
          <p:spPr>
            <a:xfrm flipV="1">
              <a:off x="3584201" y="2586091"/>
              <a:ext cx="984395" cy="962037"/>
            </a:xfrm>
            <a:prstGeom prst="bentConnector3">
              <a:avLst>
                <a:gd name="adj1" fmla="val 23165"/>
              </a:avLst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C710971-8FB4-4F2B-A30D-B003EFB66D37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6742334" y="2586090"/>
              <a:ext cx="33622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D54F449-7DEE-400D-BEE1-1148086C8F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2334" y="4619553"/>
              <a:ext cx="33622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CE50F5-14B7-46D7-8C7B-50B53FF2F06D}"/>
                </a:ext>
              </a:extLst>
            </p:cNvPr>
            <p:cNvSpPr txBox="1"/>
            <p:nvPr/>
          </p:nvSpPr>
          <p:spPr>
            <a:xfrm>
              <a:off x="3753974" y="3337689"/>
              <a:ext cx="8751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>
                  <a:solidFill>
                    <a:srgbClr val="2197C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1:1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N=460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B976E3-BD81-F64C-F5E7-690B1020BE90}"/>
              </a:ext>
            </a:extLst>
          </p:cNvPr>
          <p:cNvSpPr txBox="1"/>
          <p:nvPr/>
        </p:nvSpPr>
        <p:spPr>
          <a:xfrm>
            <a:off x="118351" y="4715894"/>
            <a:ext cx="2333625" cy="36920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Completed enrollment</a:t>
            </a:r>
          </a:p>
        </p:txBody>
      </p:sp>
    </p:spTree>
    <p:extLst>
      <p:ext uri="{BB962C8B-B14F-4D97-AF65-F5344CB8AC3E}">
        <p14:creationId xmlns:p14="http://schemas.microsoft.com/office/powerpoint/2010/main" val="287104285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8FB38-0573-466C-AA1E-3AB8A371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3" y="80213"/>
            <a:ext cx="8794377" cy="1161421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HER2CLIMB-04: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Single Arm, Open Label Phase 2 Study of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Tucatinib in Combination with Trastuzumab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Deruxtecan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Subjects with HER2+ MBC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0657DE-F964-0576-0FE3-52508EB8495E}"/>
              </a:ext>
            </a:extLst>
          </p:cNvPr>
          <p:cNvSpPr txBox="1"/>
          <p:nvPr/>
        </p:nvSpPr>
        <p:spPr>
          <a:xfrm>
            <a:off x="995082" y="1547254"/>
            <a:ext cx="2388774" cy="156966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• HER2+ MBC</a:t>
            </a:r>
          </a:p>
          <a:p>
            <a:r>
              <a:rPr lang="en-US" dirty="0">
                <a:solidFill>
                  <a:schemeClr val="bg1"/>
                </a:solidFill>
              </a:rPr>
              <a:t>• Previously treated with </a:t>
            </a:r>
            <a:r>
              <a:rPr lang="en-US" dirty="0" err="1">
                <a:solidFill>
                  <a:schemeClr val="bg1"/>
                </a:solidFill>
              </a:rPr>
              <a:t>taxane</a:t>
            </a:r>
            <a:r>
              <a:rPr lang="en-US" dirty="0">
                <a:solidFill>
                  <a:schemeClr val="bg1"/>
                </a:solidFill>
              </a:rPr>
              <a:t> + H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FAD7280A-6955-BADD-AC91-CFC2BB65CBB9}"/>
              </a:ext>
            </a:extLst>
          </p:cNvPr>
          <p:cNvSpPr/>
          <p:nvPr/>
        </p:nvSpPr>
        <p:spPr>
          <a:xfrm>
            <a:off x="3693459" y="2048193"/>
            <a:ext cx="1183341" cy="4392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C7E38-E3A3-1ACC-97FD-7618386FECF5}"/>
              </a:ext>
            </a:extLst>
          </p:cNvPr>
          <p:cNvSpPr txBox="1"/>
          <p:nvPr/>
        </p:nvSpPr>
        <p:spPr>
          <a:xfrm>
            <a:off x="5186402" y="1547254"/>
            <a:ext cx="3114916" cy="156966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Tucatinib PO BID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Trastuzumab </a:t>
            </a:r>
            <a:r>
              <a:rPr lang="en-US" dirty="0" err="1">
                <a:solidFill>
                  <a:schemeClr val="bg1"/>
                </a:solidFill>
              </a:rPr>
              <a:t>deruxtecan</a:t>
            </a:r>
            <a:r>
              <a:rPr lang="en-US" dirty="0">
                <a:solidFill>
                  <a:schemeClr val="bg1"/>
                </a:solidFill>
              </a:rPr>
              <a:t> IV q3wks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CC03F0-5154-F63C-EE89-D75344D41A41}"/>
              </a:ext>
            </a:extLst>
          </p:cNvPr>
          <p:cNvSpPr txBox="1"/>
          <p:nvPr/>
        </p:nvSpPr>
        <p:spPr>
          <a:xfrm>
            <a:off x="995082" y="3193590"/>
            <a:ext cx="30059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Eligible pts: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Active brain metastases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Stable brain metastases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No brain metastases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A5A452-704F-4A6E-C7EB-4ADCD216D877}"/>
              </a:ext>
            </a:extLst>
          </p:cNvPr>
          <p:cNvSpPr txBox="1"/>
          <p:nvPr/>
        </p:nvSpPr>
        <p:spPr>
          <a:xfrm>
            <a:off x="6525186" y="4542882"/>
            <a:ext cx="2333625" cy="36920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Currently enrolling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4EB29-0E91-D287-54B8-E7142785F742}"/>
              </a:ext>
            </a:extLst>
          </p:cNvPr>
          <p:cNvSpPr txBox="1"/>
          <p:nvPr/>
        </p:nvSpPr>
        <p:spPr>
          <a:xfrm>
            <a:off x="995082" y="1167109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N=70</a:t>
            </a:r>
          </a:p>
        </p:txBody>
      </p:sp>
    </p:spTree>
    <p:extLst>
      <p:ext uri="{BB962C8B-B14F-4D97-AF65-F5344CB8AC3E}">
        <p14:creationId xmlns:p14="http://schemas.microsoft.com/office/powerpoint/2010/main" val="117442608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18EF5-EB32-0DA8-E2E0-03AAE83C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4225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KATE3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T-DM1 +/- atezolizumab in PD-L1+ HER2+ metastatic breast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A423A-A97B-13C0-6558-DAA4A6A4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775" y="1061117"/>
            <a:ext cx="3027225" cy="3988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6991E1-96A5-8AAF-3CF1-3465C9D01CE0}"/>
              </a:ext>
            </a:extLst>
          </p:cNvPr>
          <p:cNvSpPr txBox="1"/>
          <p:nvPr/>
        </p:nvSpPr>
        <p:spPr>
          <a:xfrm>
            <a:off x="285751" y="4489094"/>
            <a:ext cx="2333625" cy="36920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Currently enrolling</a:t>
            </a:r>
          </a:p>
        </p:txBody>
      </p:sp>
    </p:spTree>
    <p:extLst>
      <p:ext uri="{BB962C8B-B14F-4D97-AF65-F5344CB8AC3E}">
        <p14:creationId xmlns:p14="http://schemas.microsoft.com/office/powerpoint/2010/main" val="148139502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9DBEE7-44C4-B045-35E4-39A28BA39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2147"/>
            <a:ext cx="9144000" cy="695496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5541951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" descr="Calend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7" y="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7" y="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Graphical user interfac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7" y="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-12701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 descr="A picture containing graphical user interfac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0"/>
            <a:ext cx="9144001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" descr="Graphical user interfac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276" y="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" descr="Graphical user interface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37" y="9144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" descr="Graphical user interfac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37" y="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" descr="Graphical user interfac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075" y="12699"/>
            <a:ext cx="9129925" cy="514826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82C"/>
                </a:solidFill>
                <a:latin typeface="Arial"/>
                <a:ea typeface="Arial"/>
                <a:cs typeface="Arial"/>
                <a:sym typeface="Arial"/>
              </a:rPr>
              <a:t>BREAST CANCER</a:t>
            </a:r>
            <a:endParaRPr/>
          </a:p>
        </p:txBody>
      </p:sp>
      <p:sp>
        <p:nvSpPr>
          <p:cNvPr id="56" name="Google Shape;56;p1"/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Wednesday, June 14, 2023 </a:t>
            </a:r>
            <a:endParaRPr/>
          </a:p>
        </p:txBody>
      </p:sp>
      <p:pic>
        <p:nvPicPr>
          <p:cNvPr id="57" name="Google Shape;57;p1" descr="A picture containing text, sign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65817" y="4427537"/>
            <a:ext cx="1760335" cy="430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07951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2608cef50_1_0"/>
          <p:cNvSpPr txBox="1">
            <a:spLocks noGrp="1"/>
          </p:cNvSpPr>
          <p:nvPr>
            <p:ph type="title"/>
          </p:nvPr>
        </p:nvSpPr>
        <p:spPr>
          <a:xfrm>
            <a:off x="0" y="1568430"/>
            <a:ext cx="9144000" cy="100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/>
              <a:t>Discussion / Q &amp; A</a:t>
            </a:r>
            <a:endParaRPr b="1" i="1"/>
          </a:p>
        </p:txBody>
      </p:sp>
    </p:spTree>
    <p:extLst>
      <p:ext uri="{BB962C8B-B14F-4D97-AF65-F5344CB8AC3E}">
        <p14:creationId xmlns:p14="http://schemas.microsoft.com/office/powerpoint/2010/main" val="49738637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 txBox="1">
            <a:spLocks noGrp="1"/>
          </p:cNvSpPr>
          <p:nvPr>
            <p:ph type="subTitle" idx="1"/>
          </p:nvPr>
        </p:nvSpPr>
        <p:spPr>
          <a:xfrm>
            <a:off x="-35750" y="2115168"/>
            <a:ext cx="91440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900" b="1" i="1">
                <a:solidFill>
                  <a:srgbClr val="002E51"/>
                </a:solidFill>
              </a:rPr>
              <a:t>Thank you for coming! </a:t>
            </a:r>
            <a:endParaRPr sz="1700" i="1"/>
          </a:p>
        </p:txBody>
      </p:sp>
      <p:sp>
        <p:nvSpPr>
          <p:cNvPr id="70" name="Google Shape;70;p2"/>
          <p:cNvSpPr txBox="1">
            <a:spLocks noGrp="1"/>
          </p:cNvSpPr>
          <p:nvPr>
            <p:ph type="title"/>
          </p:nvPr>
        </p:nvSpPr>
        <p:spPr>
          <a:xfrm>
            <a:off x="-71500" y="1328265"/>
            <a:ext cx="91440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2E51"/>
                </a:solidFill>
              </a:rPr>
              <a:t>Concluding Remarks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488798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 txBox="1"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3767"/>
                </a:solidFill>
              </a:rPr>
              <a:t>Thank You to Our Supporters:</a:t>
            </a:r>
            <a:endParaRPr b="1"/>
          </a:p>
        </p:txBody>
      </p:sp>
      <p:pic>
        <p:nvPicPr>
          <p:cNvPr id="76" name="Google Shape;76;p3" descr="A picture containing font, graphics, logo, graphic de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0498" y="457543"/>
            <a:ext cx="4263004" cy="2131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" descr="Blue letters on a black background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1557" y="2011100"/>
            <a:ext cx="5080883" cy="92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3" descr="A green letters on a black background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9573" y="3078370"/>
            <a:ext cx="4268475" cy="1062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506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 txBox="1">
            <a:spLocks noGrp="1"/>
          </p:cNvSpPr>
          <p:nvPr>
            <p:ph type="subTitle" idx="1"/>
          </p:nvPr>
        </p:nvSpPr>
        <p:spPr>
          <a:xfrm>
            <a:off x="0" y="1471643"/>
            <a:ext cx="9144000" cy="220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2E51"/>
                </a:solidFill>
              </a:rPr>
              <a:t>Albert Tierney</a:t>
            </a:r>
            <a:endParaRPr/>
          </a:p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br>
              <a:rPr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Senior Director of Sales, OncLive</a:t>
            </a:r>
            <a:endParaRPr/>
          </a:p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MJH Life Sciences</a:t>
            </a:r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2E51"/>
                </a:solidFill>
              </a:rPr>
              <a:t>Welcome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F7C26-8D5F-DEC8-0687-230A23C24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Summary PFS/OS 1</a:t>
            </a:r>
            <a:r>
              <a:rPr lang="en-US" sz="2400" baseline="30000" dirty="0">
                <a:solidFill>
                  <a:schemeClr val="tx1"/>
                </a:solidFill>
              </a:rPr>
              <a:t>st</a:t>
            </a:r>
            <a:r>
              <a:rPr lang="en-US" sz="2400" dirty="0">
                <a:solidFill>
                  <a:schemeClr val="tx1"/>
                </a:solidFill>
              </a:rPr>
              <a:t> Line Trials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43CCC0-1A35-6AAA-F085-EDCD557773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94F27116-3073-615E-24C0-B5FA2202BB16}"/>
              </a:ext>
            </a:extLst>
          </p:cNvPr>
          <p:cNvGraphicFramePr>
            <a:graphicFrameLocks/>
          </p:cNvGraphicFramePr>
          <p:nvPr/>
        </p:nvGraphicFramePr>
        <p:xfrm>
          <a:off x="862617" y="882879"/>
          <a:ext cx="7497199" cy="3158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8628">
                  <a:extLst>
                    <a:ext uri="{9D8B030D-6E8A-4147-A177-3AD203B41FA5}">
                      <a16:colId xmlns:a16="http://schemas.microsoft.com/office/drawing/2014/main" val="2174727331"/>
                    </a:ext>
                  </a:extLst>
                </a:gridCol>
                <a:gridCol w="1879971">
                  <a:extLst>
                    <a:ext uri="{9D8B030D-6E8A-4147-A177-3AD203B41FA5}">
                      <a16:colId xmlns:a16="http://schemas.microsoft.com/office/drawing/2014/main" val="1296994443"/>
                    </a:ext>
                  </a:extLst>
                </a:gridCol>
                <a:gridCol w="1874300">
                  <a:extLst>
                    <a:ext uri="{9D8B030D-6E8A-4147-A177-3AD203B41FA5}">
                      <a16:colId xmlns:a16="http://schemas.microsoft.com/office/drawing/2014/main" val="4084729620"/>
                    </a:ext>
                  </a:extLst>
                </a:gridCol>
                <a:gridCol w="1874300">
                  <a:extLst>
                    <a:ext uri="{9D8B030D-6E8A-4147-A177-3AD203B41FA5}">
                      <a16:colId xmlns:a16="http://schemas.microsoft.com/office/drawing/2014/main" val="3738639940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PALOMA-2</a:t>
                      </a:r>
                    </a:p>
                  </a:txBody>
                  <a:tcPr marL="35719" marR="3571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MONALEESA-2</a:t>
                      </a:r>
                    </a:p>
                  </a:txBody>
                  <a:tcPr marL="35719" marR="3571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MONARCH-3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1039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</a:p>
                  </a:txBody>
                  <a:tcPr marL="35719" marR="3571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</a:p>
                  </a:txBody>
                  <a:tcPr marL="35719" marR="3571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086928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5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5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5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9157235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Endocrine </a:t>
                      </a:r>
                      <a:r>
                        <a:rPr lang="en-US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tx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Letrozole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Letrozole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Letrozole or anastrozole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56203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CDK4/</a:t>
                      </a:r>
                      <a:r>
                        <a:rPr lang="en-US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Palbociclib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Ribociclib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Abemaciclib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095104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Patients (n)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666</a:t>
                      </a:r>
                    </a:p>
                  </a:txBody>
                  <a:tcPr marL="35719" marR="35719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668</a:t>
                      </a:r>
                    </a:p>
                  </a:txBody>
                  <a:tcPr marL="35719" marR="35719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493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76496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 Hazard Ratio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35719" marR="35719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</a:t>
                      </a:r>
                    </a:p>
                  </a:txBody>
                  <a:tcPr marL="35719" marR="35719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077379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 (months)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24.8 vs 14.5</a:t>
                      </a:r>
                    </a:p>
                  </a:txBody>
                  <a:tcPr marL="35719" marR="35719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25.3 vs 16</a:t>
                      </a:r>
                    </a:p>
                  </a:txBody>
                  <a:tcPr marL="35719" marR="35719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28.2 vs 14.8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95932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 Hazard Ratio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0.96</a:t>
                      </a:r>
                    </a:p>
                  </a:txBody>
                  <a:tcPr marL="35719" marR="35719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35719" marR="35719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49249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 (months)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53.9 vs 51.2</a:t>
                      </a:r>
                    </a:p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</a:p>
                  </a:txBody>
                  <a:tcPr marL="35719" marR="3571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63.9 vs 51.4</a:t>
                      </a:r>
                    </a:p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12.5m *sig</a:t>
                      </a:r>
                    </a:p>
                  </a:txBody>
                  <a:tcPr marL="35719" marR="3571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67.1 vs 54.5</a:t>
                      </a:r>
                    </a:p>
                    <a:p>
                      <a:pPr algn="ctr"/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12.6m *trending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654288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3492DE2-FECA-F4FD-A7F3-ACEE7CD1A9DA}"/>
              </a:ext>
            </a:extLst>
          </p:cNvPr>
          <p:cNvSpPr/>
          <p:nvPr/>
        </p:nvSpPr>
        <p:spPr>
          <a:xfrm>
            <a:off x="862616" y="3320143"/>
            <a:ext cx="7497199" cy="7507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E46DE-30ED-5285-1527-96CD23F17BEE}"/>
              </a:ext>
            </a:extLst>
          </p:cNvPr>
          <p:cNvSpPr txBox="1"/>
          <p:nvPr/>
        </p:nvSpPr>
        <p:spPr>
          <a:xfrm>
            <a:off x="3265714" y="4528875"/>
            <a:ext cx="373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Finn </a:t>
            </a:r>
            <a:r>
              <a:rPr lang="en-US" sz="900" i="1" dirty="0"/>
              <a:t>NEJM</a:t>
            </a:r>
            <a:r>
              <a:rPr lang="en-US" sz="900" dirty="0"/>
              <a:t> 2016; </a:t>
            </a:r>
            <a:r>
              <a:rPr lang="en-US" sz="900" dirty="0" err="1"/>
              <a:t>Hortobagyi</a:t>
            </a:r>
            <a:r>
              <a:rPr lang="en-US" sz="900" dirty="0"/>
              <a:t> </a:t>
            </a:r>
            <a:r>
              <a:rPr lang="en-US" sz="900" i="1" dirty="0"/>
              <a:t>NEJM</a:t>
            </a:r>
            <a:r>
              <a:rPr lang="en-US" sz="900" dirty="0"/>
              <a:t> 2016; Goetz </a:t>
            </a:r>
            <a:r>
              <a:rPr lang="en-US" sz="900" i="1" dirty="0"/>
              <a:t>J Clin Oncol</a:t>
            </a:r>
            <a:r>
              <a:rPr lang="en-US" sz="900" dirty="0"/>
              <a:t> 2017; Finn, </a:t>
            </a:r>
            <a:r>
              <a:rPr lang="en-US" sz="900" i="1" dirty="0"/>
              <a:t>ASCO </a:t>
            </a:r>
            <a:r>
              <a:rPr lang="en-US" sz="900" dirty="0"/>
              <a:t>2022; </a:t>
            </a:r>
            <a:r>
              <a:rPr lang="en-US" sz="900" dirty="0" err="1"/>
              <a:t>Hortobagyi</a:t>
            </a:r>
            <a:r>
              <a:rPr lang="en-US" sz="900" dirty="0"/>
              <a:t> </a:t>
            </a:r>
            <a:r>
              <a:rPr lang="en-US" sz="900" i="1" dirty="0"/>
              <a:t>NEJM</a:t>
            </a:r>
            <a:r>
              <a:rPr lang="en-US" sz="900" dirty="0"/>
              <a:t> 2022; Goetz </a:t>
            </a:r>
            <a:r>
              <a:rPr lang="en-US" sz="900" i="1" dirty="0"/>
              <a:t>ESMO </a:t>
            </a:r>
            <a:r>
              <a:rPr lang="en-US" sz="900" dirty="0"/>
              <a:t>2022</a:t>
            </a:r>
          </a:p>
          <a:p>
            <a:endParaRPr lang="en-US" sz="900" dirty="0"/>
          </a:p>
          <a:p>
            <a:r>
              <a:rPr lang="en-US" sz="900" dirty="0"/>
              <a:t>Slide borrowed: Daniel Stover ASCO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7EA728-4814-BCFA-8AC6-6C44B1C868E4}"/>
              </a:ext>
            </a:extLst>
          </p:cNvPr>
          <p:cNvSpPr txBox="1"/>
          <p:nvPr/>
        </p:nvSpPr>
        <p:spPr>
          <a:xfrm>
            <a:off x="130214" y="4057026"/>
            <a:ext cx="89096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*Different studies, different designs, different study populations, different subgroup definitions*</a:t>
            </a:r>
          </a:p>
        </p:txBody>
      </p:sp>
    </p:spTree>
    <p:extLst>
      <p:ext uri="{BB962C8B-B14F-4D97-AF65-F5344CB8AC3E}">
        <p14:creationId xmlns:p14="http://schemas.microsoft.com/office/powerpoint/2010/main" val="322758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A7B0AD-A855-829D-43B6-657300651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Abundant 1</a:t>
            </a:r>
            <a:r>
              <a:rPr lang="en-US" baseline="30000" dirty="0"/>
              <a:t>st</a:t>
            </a:r>
            <a:r>
              <a:rPr lang="en-US" dirty="0"/>
              <a:t> Line Statistically Significant OS data for </a:t>
            </a:r>
            <a:r>
              <a:rPr lang="en-US" b="1" i="1" dirty="0" err="1"/>
              <a:t>Ribociclib</a:t>
            </a:r>
            <a:r>
              <a:rPr lang="en-US" b="1" i="1" dirty="0"/>
              <a:t> + ET </a:t>
            </a:r>
            <a:r>
              <a:rPr lang="en-US" dirty="0"/>
              <a:t>in pre/postmenopausal women </a:t>
            </a:r>
            <a:r>
              <a:rPr lang="en-US" i="1" dirty="0"/>
              <a:t>(NCCN preferred). </a:t>
            </a:r>
          </a:p>
          <a:p>
            <a:endParaRPr lang="en-US" i="1" dirty="0"/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Line </a:t>
            </a:r>
            <a:r>
              <a:rPr lang="en-US" dirty="0" err="1"/>
              <a:t>Abemaciclib</a:t>
            </a:r>
            <a:r>
              <a:rPr lang="en-US" dirty="0"/>
              <a:t> same OS HR, final OS and still a consideration.</a:t>
            </a:r>
          </a:p>
          <a:p>
            <a:endParaRPr lang="en-US" dirty="0"/>
          </a:p>
          <a:p>
            <a:r>
              <a:rPr lang="en-US" dirty="0"/>
              <a:t>Palbociclib lack of OS in 1</a:t>
            </a:r>
            <a:r>
              <a:rPr lang="en-US" baseline="30000" dirty="0"/>
              <a:t>st</a:t>
            </a:r>
            <a:r>
              <a:rPr lang="en-US" dirty="0"/>
              <a:t> or 2</a:t>
            </a:r>
            <a:r>
              <a:rPr lang="en-US" baseline="30000" dirty="0"/>
              <a:t>nd</a:t>
            </a:r>
            <a:r>
              <a:rPr lang="en-US" dirty="0"/>
              <a:t> line. Trial design? Missing Data? Underpowered? Crossover? </a:t>
            </a:r>
            <a:r>
              <a:rPr lang="en-US" i="1" dirty="0"/>
              <a:t>Data is what it is.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/>
              <a:t>Patient preference, comorbidities and toxicity profiles must be considered!</a:t>
            </a:r>
          </a:p>
          <a:p>
            <a:pPr marL="0" indent="0">
              <a:buNone/>
            </a:pPr>
            <a:endParaRPr lang="en-US" sz="2400" dirty="0">
              <a:solidFill>
                <a:schemeClr val="accent6"/>
              </a:solidFill>
              <a:ea typeface="+mj-ea"/>
              <a:cs typeface="+mj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67136D-8736-3B45-8F78-E84F0C12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Choosing First Line CDK4/6i</a:t>
            </a:r>
          </a:p>
        </p:txBody>
      </p:sp>
    </p:spTree>
    <p:extLst>
      <p:ext uri="{BB962C8B-B14F-4D97-AF65-F5344CB8AC3E}">
        <p14:creationId xmlns:p14="http://schemas.microsoft.com/office/powerpoint/2010/main" val="4235665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60F109-79C3-48C0-2A14-1BAD3451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Side Effect Profile of CDK 4/6i + ET</a:t>
            </a:r>
          </a:p>
        </p:txBody>
      </p:sp>
      <p:sp>
        <p:nvSpPr>
          <p:cNvPr id="69" name="Espace réservé du texte 2">
            <a:extLst>
              <a:ext uri="{FF2B5EF4-FFF2-40B4-BE49-F238E27FC236}">
                <a16:creationId xmlns:a16="http://schemas.microsoft.com/office/drawing/2014/main" id="{838FCC5A-C125-8D67-A81C-CB0C1B4BF2B0}"/>
              </a:ext>
            </a:extLst>
          </p:cNvPr>
          <p:cNvSpPr txBox="1">
            <a:spLocks/>
          </p:cNvSpPr>
          <p:nvPr/>
        </p:nvSpPr>
        <p:spPr>
          <a:xfrm>
            <a:off x="1" y="4530745"/>
            <a:ext cx="4034781" cy="616886"/>
          </a:xfrm>
          <a:prstGeom prst="rect">
            <a:avLst/>
          </a:prstGeom>
          <a:noFill/>
        </p:spPr>
        <p:txBody>
          <a:bodyPr vert="horz" wrap="square" lIns="180000" tIns="36000" rIns="180000" bIns="72000" rtlCol="0" anchor="b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None/>
              <a:defRPr sz="825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35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35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Proxima Nova Rg" panose="02000506030000020004" pitchFamily="50" charset="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5000" indent="-135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r-FR" dirty="0">
                <a:solidFill>
                  <a:srgbClr val="47484F"/>
                </a:solidFill>
                <a:latin typeface="Proxima Nova Rg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dirty="0" err="1">
                <a:solidFill>
                  <a:srgbClr val="47484F"/>
                </a:solidFill>
                <a:latin typeface="Proxima Nova Rg"/>
              </a:rPr>
              <a:t>Courtesy</a:t>
            </a:r>
            <a:r>
              <a:rPr lang="fr-FR" dirty="0">
                <a:solidFill>
                  <a:srgbClr val="47484F"/>
                </a:solidFill>
                <a:latin typeface="Proxima Nova Rg"/>
              </a:rPr>
              <a:t> of </a:t>
            </a:r>
            <a:r>
              <a:rPr lang="en-US" dirty="0">
                <a:solidFill>
                  <a:srgbClr val="47484F"/>
                </a:solidFill>
                <a:latin typeface="Proxima Nova Rg"/>
              </a:rPr>
              <a:t>Martine </a:t>
            </a:r>
            <a:r>
              <a:rPr lang="en-US" dirty="0" err="1">
                <a:solidFill>
                  <a:srgbClr val="47484F"/>
                </a:solidFill>
                <a:latin typeface="Proxima Nova Rg"/>
              </a:rPr>
              <a:t>Piccart</a:t>
            </a:r>
            <a:r>
              <a:rPr lang="en-US" dirty="0">
                <a:solidFill>
                  <a:srgbClr val="47484F"/>
                </a:solidFill>
                <a:latin typeface="Proxima Nova Rg"/>
              </a:rPr>
              <a:t>, MD : compiled from the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47484F"/>
                </a:solidFill>
                <a:latin typeface="Proxima Nova Rg"/>
              </a:rPr>
              <a:t>reported toxicity data of the randomized trials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47484F"/>
                </a:solidFill>
                <a:latin typeface="Proxima Nova Rg"/>
              </a:rPr>
              <a:t>Thein KZ. Et al, JNCCN, 2019;</a:t>
            </a:r>
            <a:r>
              <a:rPr lang="fr-FR" dirty="0">
                <a:solidFill>
                  <a:srgbClr val="47484F"/>
                </a:solidFill>
                <a:latin typeface="Proxima Nova Rg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doi.org/10.6004/jnccn.2018.7154</a:t>
            </a:r>
            <a:endParaRPr lang="fr-FR" dirty="0">
              <a:solidFill>
                <a:srgbClr val="47484F"/>
              </a:solidFill>
              <a:latin typeface="Proxima Nova Rg"/>
            </a:endParaRPr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75F844F0-5A79-929A-95D4-AEEBA786F348}"/>
              </a:ext>
            </a:extLst>
          </p:cNvPr>
          <p:cNvSpPr txBox="1">
            <a:spLocks/>
          </p:cNvSpPr>
          <p:nvPr/>
        </p:nvSpPr>
        <p:spPr>
          <a:xfrm>
            <a:off x="275964" y="651847"/>
            <a:ext cx="4034781" cy="37989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  <a:buFontTx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9000" indent="-189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000" indent="-189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7000" indent="-189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Proxima Nova Rg" panose="02000506030000020004" pitchFamily="50" charset="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189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fr-BE" sz="1800" dirty="0" err="1">
                <a:solidFill>
                  <a:srgbClr val="47484F"/>
                </a:solidFill>
                <a:latin typeface="Proxima Nova Rg"/>
              </a:rPr>
              <a:t>Palbociclib</a:t>
            </a:r>
            <a:r>
              <a:rPr lang="fr-BE" sz="1800" dirty="0">
                <a:solidFill>
                  <a:srgbClr val="47484F"/>
                </a:solidFill>
                <a:latin typeface="Proxima Nova Rg"/>
              </a:rPr>
              <a:t>/</a:t>
            </a:r>
            <a:r>
              <a:rPr lang="fr-BE" sz="1800" dirty="0" err="1">
                <a:solidFill>
                  <a:srgbClr val="47484F"/>
                </a:solidFill>
                <a:latin typeface="Proxima Nova Rg"/>
              </a:rPr>
              <a:t>Ribociclib</a:t>
            </a:r>
            <a:endParaRPr lang="fr-BE" sz="1800" dirty="0">
              <a:solidFill>
                <a:srgbClr val="47484F"/>
              </a:solidFill>
              <a:latin typeface="Proxima Nova Rg"/>
            </a:endParaRPr>
          </a:p>
        </p:txBody>
      </p:sp>
      <p:sp>
        <p:nvSpPr>
          <p:cNvPr id="71" name="Content Placeholder 70">
            <a:extLst>
              <a:ext uri="{FF2B5EF4-FFF2-40B4-BE49-F238E27FC236}">
                <a16:creationId xmlns:a16="http://schemas.microsoft.com/office/drawing/2014/main" id="{E79D2C19-AB75-D613-A51D-5C4FC27988D2}"/>
              </a:ext>
            </a:extLst>
          </p:cNvPr>
          <p:cNvSpPr txBox="1">
            <a:spLocks/>
          </p:cNvSpPr>
          <p:nvPr/>
        </p:nvSpPr>
        <p:spPr>
          <a:xfrm>
            <a:off x="4576550" y="673497"/>
            <a:ext cx="4034781" cy="37989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  <a:buFontTx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9000" indent="-189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000" indent="-189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7000" indent="-189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Proxima Nova Rg" panose="02000506030000020004" pitchFamily="50" charset="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189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fr-BE" sz="1800" dirty="0" err="1">
                <a:solidFill>
                  <a:srgbClr val="47484F"/>
                </a:solidFill>
                <a:latin typeface="Proxima Nova Rg"/>
              </a:rPr>
              <a:t>Abemaciclib</a:t>
            </a:r>
            <a:endParaRPr lang="fr-BE" sz="1800" dirty="0">
              <a:solidFill>
                <a:srgbClr val="47484F"/>
              </a:solidFill>
              <a:latin typeface="Proxima Nova Rg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F77E486-BCD1-06A9-9A85-15C1D93E6359}"/>
              </a:ext>
            </a:extLst>
          </p:cNvPr>
          <p:cNvGrpSpPr/>
          <p:nvPr/>
        </p:nvGrpSpPr>
        <p:grpSpPr>
          <a:xfrm>
            <a:off x="-86079" y="1148426"/>
            <a:ext cx="5026302" cy="3218000"/>
            <a:chOff x="-11816" y="1938458"/>
            <a:chExt cx="6701736" cy="4290667"/>
          </a:xfrm>
        </p:grpSpPr>
        <p:cxnSp>
          <p:nvCxnSpPr>
            <p:cNvPr id="73" name="Connecteur droit avec flèche 3">
              <a:extLst>
                <a:ext uri="{FF2B5EF4-FFF2-40B4-BE49-F238E27FC236}">
                  <a16:creationId xmlns:a16="http://schemas.microsoft.com/office/drawing/2014/main" id="{211B8BEB-D145-0E7C-82AC-BCAB79E6B4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518" y="1964267"/>
              <a:ext cx="0" cy="3772216"/>
            </a:xfrm>
            <a:prstGeom prst="straightConnector1">
              <a:avLst/>
            </a:prstGeom>
            <a:noFill/>
            <a:ln w="25400" cap="flat" cmpd="sng" algn="ctr">
              <a:solidFill>
                <a:srgbClr val="47484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4" name="Connecteur droit avec flèche 4">
              <a:extLst>
                <a:ext uri="{FF2B5EF4-FFF2-40B4-BE49-F238E27FC236}">
                  <a16:creationId xmlns:a16="http://schemas.microsoft.com/office/drawing/2014/main" id="{9A2FA41F-7B09-4995-07E0-E6AD73ED1958}"/>
                </a:ext>
              </a:extLst>
            </p:cNvPr>
            <p:cNvCxnSpPr>
              <a:cxnSpLocks/>
            </p:cNvCxnSpPr>
            <p:nvPr/>
          </p:nvCxnSpPr>
          <p:spPr>
            <a:xfrm>
              <a:off x="867518" y="5736483"/>
              <a:ext cx="5101482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7484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5" name="Connecteur droit 5">
              <a:extLst>
                <a:ext uri="{FF2B5EF4-FFF2-40B4-BE49-F238E27FC236}">
                  <a16:creationId xmlns:a16="http://schemas.microsoft.com/office/drawing/2014/main" id="{A3D5CFC9-D88A-E4F2-805D-911C2170E178}"/>
                </a:ext>
              </a:extLst>
            </p:cNvPr>
            <p:cNvCxnSpPr>
              <a:endCxn id="79" idx="3"/>
            </p:cNvCxnSpPr>
            <p:nvPr/>
          </p:nvCxnSpPr>
          <p:spPr>
            <a:xfrm>
              <a:off x="789364" y="2539991"/>
              <a:ext cx="157877" cy="15388"/>
            </a:xfrm>
            <a:prstGeom prst="line">
              <a:avLst/>
            </a:prstGeom>
            <a:noFill/>
            <a:ln w="12700" cap="flat" cmpd="sng" algn="ctr">
              <a:solidFill>
                <a:srgbClr val="47484F"/>
              </a:solidFill>
              <a:prstDash val="solid"/>
              <a:miter lim="800000"/>
            </a:ln>
            <a:effectLst/>
          </p:spPr>
        </p:cxnSp>
        <p:cxnSp>
          <p:nvCxnSpPr>
            <p:cNvPr id="76" name="Connecteur droit 6">
              <a:extLst>
                <a:ext uri="{FF2B5EF4-FFF2-40B4-BE49-F238E27FC236}">
                  <a16:creationId xmlns:a16="http://schemas.microsoft.com/office/drawing/2014/main" id="{AEEED762-8A63-B491-8E75-F4B68EAAE105}"/>
                </a:ext>
              </a:extLst>
            </p:cNvPr>
            <p:cNvCxnSpPr/>
            <p:nvPr/>
          </p:nvCxnSpPr>
          <p:spPr>
            <a:xfrm>
              <a:off x="758103" y="3602883"/>
              <a:ext cx="109415" cy="0"/>
            </a:xfrm>
            <a:prstGeom prst="line">
              <a:avLst/>
            </a:prstGeom>
            <a:noFill/>
            <a:ln w="12700" cap="flat" cmpd="sng" algn="ctr">
              <a:solidFill>
                <a:srgbClr val="47484F"/>
              </a:solidFill>
              <a:prstDash val="solid"/>
              <a:miter lim="800000"/>
            </a:ln>
            <a:effectLst/>
          </p:spPr>
        </p:cxnSp>
        <p:cxnSp>
          <p:nvCxnSpPr>
            <p:cNvPr id="77" name="Connecteur droit 7">
              <a:extLst>
                <a:ext uri="{FF2B5EF4-FFF2-40B4-BE49-F238E27FC236}">
                  <a16:creationId xmlns:a16="http://schemas.microsoft.com/office/drawing/2014/main" id="{A3669930-88D8-45DD-9C8D-26C2E0D33536}"/>
                </a:ext>
              </a:extLst>
            </p:cNvPr>
            <p:cNvCxnSpPr>
              <a:endCxn id="78" idx="3"/>
            </p:cNvCxnSpPr>
            <p:nvPr/>
          </p:nvCxnSpPr>
          <p:spPr>
            <a:xfrm>
              <a:off x="758103" y="4650145"/>
              <a:ext cx="157873" cy="15388"/>
            </a:xfrm>
            <a:prstGeom prst="line">
              <a:avLst/>
            </a:prstGeom>
            <a:noFill/>
            <a:ln w="12700" cap="flat" cmpd="sng" algn="ctr">
              <a:solidFill>
                <a:srgbClr val="47484F"/>
              </a:solidFill>
              <a:prstDash val="solid"/>
              <a:miter lim="800000"/>
            </a:ln>
            <a:effectLst/>
          </p:spPr>
        </p:cxnSp>
        <p:sp>
          <p:nvSpPr>
            <p:cNvPr id="78" name="ZoneTexte 8">
              <a:extLst>
                <a:ext uri="{FF2B5EF4-FFF2-40B4-BE49-F238E27FC236}">
                  <a16:creationId xmlns:a16="http://schemas.microsoft.com/office/drawing/2014/main" id="{A49A79D8-B432-1192-F935-DB888815F3C0}"/>
                </a:ext>
              </a:extLst>
            </p:cNvPr>
            <p:cNvSpPr txBox="1"/>
            <p:nvPr/>
          </p:nvSpPr>
          <p:spPr>
            <a:xfrm>
              <a:off x="417549" y="4465479"/>
              <a:ext cx="49842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kern="0">
                  <a:solidFill>
                    <a:srgbClr val="47484F"/>
                  </a:solidFill>
                  <a:latin typeface="Proxima Nova Rg"/>
                  <a:cs typeface="+mn-cs"/>
                </a:rPr>
                <a:t>25</a:t>
              </a:r>
            </a:p>
          </p:txBody>
        </p:sp>
        <p:sp>
          <p:nvSpPr>
            <p:cNvPr id="79" name="ZoneTexte 9">
              <a:extLst>
                <a:ext uri="{FF2B5EF4-FFF2-40B4-BE49-F238E27FC236}">
                  <a16:creationId xmlns:a16="http://schemas.microsoft.com/office/drawing/2014/main" id="{37EBD0D1-A6E3-9D50-4A73-B0C4E2070A12}"/>
                </a:ext>
              </a:extLst>
            </p:cNvPr>
            <p:cNvSpPr txBox="1"/>
            <p:nvPr/>
          </p:nvSpPr>
          <p:spPr>
            <a:xfrm>
              <a:off x="448815" y="2355324"/>
              <a:ext cx="49842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kern="0">
                  <a:solidFill>
                    <a:srgbClr val="47484F"/>
                  </a:solidFill>
                  <a:latin typeface="Proxima Nova Rg"/>
                  <a:cs typeface="+mn-cs"/>
                </a:rPr>
                <a:t>75</a:t>
              </a:r>
            </a:p>
          </p:txBody>
        </p:sp>
        <p:sp>
          <p:nvSpPr>
            <p:cNvPr id="80" name="ZoneTexte 10">
              <a:extLst>
                <a:ext uri="{FF2B5EF4-FFF2-40B4-BE49-F238E27FC236}">
                  <a16:creationId xmlns:a16="http://schemas.microsoft.com/office/drawing/2014/main" id="{DD7C4E5B-2689-CC30-3DC3-FB9D3F847215}"/>
                </a:ext>
              </a:extLst>
            </p:cNvPr>
            <p:cNvSpPr txBox="1"/>
            <p:nvPr/>
          </p:nvSpPr>
          <p:spPr>
            <a:xfrm>
              <a:off x="394104" y="3418218"/>
              <a:ext cx="49842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kern="0">
                  <a:solidFill>
                    <a:srgbClr val="47484F"/>
                  </a:solidFill>
                  <a:latin typeface="Proxima Nova Rg"/>
                  <a:cs typeface="+mn-cs"/>
                </a:rPr>
                <a:t>50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380509E-1EA8-64B4-EBE9-824348258F62}"/>
                </a:ext>
              </a:extLst>
            </p:cNvPr>
            <p:cNvSpPr/>
            <p:nvPr/>
          </p:nvSpPr>
          <p:spPr>
            <a:xfrm>
              <a:off x="930047" y="2532176"/>
              <a:ext cx="758092" cy="3204307"/>
            </a:xfrm>
            <a:prstGeom prst="rect">
              <a:avLst/>
            </a:prstGeom>
            <a:solidFill>
              <a:srgbClr val="116EA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sz="1350" kern="0">
                <a:solidFill>
                  <a:prstClr val="white"/>
                </a:solidFill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6552473-C966-843D-636F-3CDE7FB1764C}"/>
                </a:ext>
              </a:extLst>
            </p:cNvPr>
            <p:cNvSpPr/>
            <p:nvPr/>
          </p:nvSpPr>
          <p:spPr>
            <a:xfrm>
              <a:off x="1731126" y="3787549"/>
              <a:ext cx="758092" cy="1948934"/>
            </a:xfrm>
            <a:prstGeom prst="rect">
              <a:avLst/>
            </a:prstGeom>
            <a:solidFill>
              <a:srgbClr val="7897A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sz="1350" kern="0">
                <a:solidFill>
                  <a:prstClr val="white"/>
                </a:solidFill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901ED1E-3B5A-5647-ADBB-A7B3DBEA828E}"/>
                </a:ext>
              </a:extLst>
            </p:cNvPr>
            <p:cNvSpPr/>
            <p:nvPr/>
          </p:nvSpPr>
          <p:spPr>
            <a:xfrm>
              <a:off x="2540020" y="4196852"/>
              <a:ext cx="758092" cy="1539631"/>
            </a:xfrm>
            <a:prstGeom prst="rect">
              <a:avLst/>
            </a:prstGeom>
            <a:solidFill>
              <a:srgbClr val="FD88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sz="1350" kern="0">
                <a:solidFill>
                  <a:prstClr val="white"/>
                </a:solidFill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E840EA8-9D28-99DD-7D2C-0BC24E9566BC}"/>
                </a:ext>
              </a:extLst>
            </p:cNvPr>
            <p:cNvSpPr/>
            <p:nvPr/>
          </p:nvSpPr>
          <p:spPr>
            <a:xfrm>
              <a:off x="3341099" y="4473295"/>
              <a:ext cx="758092" cy="1263188"/>
            </a:xfrm>
            <a:prstGeom prst="rect">
              <a:avLst/>
            </a:prstGeom>
            <a:solidFill>
              <a:srgbClr val="0F3853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sz="1350" kern="0">
                <a:solidFill>
                  <a:prstClr val="white"/>
                </a:solidFill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0A887C9-C41B-96D7-BCB4-B85B5742541A}"/>
                </a:ext>
              </a:extLst>
            </p:cNvPr>
            <p:cNvSpPr/>
            <p:nvPr/>
          </p:nvSpPr>
          <p:spPr>
            <a:xfrm>
              <a:off x="4149993" y="4720484"/>
              <a:ext cx="758092" cy="1015999"/>
            </a:xfrm>
            <a:prstGeom prst="rect">
              <a:avLst/>
            </a:prstGeom>
            <a:solidFill>
              <a:srgbClr val="DA252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sz="1350" kern="0">
                <a:solidFill>
                  <a:prstClr val="white"/>
                </a:solidFill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182E7C4-FE4A-10ED-C7FC-B6D40572A35A}"/>
                </a:ext>
              </a:extLst>
            </p:cNvPr>
            <p:cNvSpPr/>
            <p:nvPr/>
          </p:nvSpPr>
          <p:spPr>
            <a:xfrm>
              <a:off x="4962790" y="4775193"/>
              <a:ext cx="758092" cy="961290"/>
            </a:xfrm>
            <a:prstGeom prst="rect">
              <a:avLst/>
            </a:prstGeom>
            <a:solidFill>
              <a:srgbClr val="6E1F23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sz="1350" kern="0">
                <a:solidFill>
                  <a:prstClr val="white"/>
                </a:solidFill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87" name="ZoneTexte 17">
              <a:extLst>
                <a:ext uri="{FF2B5EF4-FFF2-40B4-BE49-F238E27FC236}">
                  <a16:creationId xmlns:a16="http://schemas.microsoft.com/office/drawing/2014/main" id="{943461C3-6ECE-761C-005D-5AD7ABBF6C25}"/>
                </a:ext>
              </a:extLst>
            </p:cNvPr>
            <p:cNvSpPr txBox="1"/>
            <p:nvPr/>
          </p:nvSpPr>
          <p:spPr>
            <a:xfrm>
              <a:off x="-11816" y="3086631"/>
              <a:ext cx="553997" cy="218001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500" b="1" kern="0">
                  <a:solidFill>
                    <a:srgbClr val="47484F"/>
                  </a:solidFill>
                  <a:latin typeface="Proxima Nova Rg"/>
                  <a:cs typeface="+mn-cs"/>
                </a:rPr>
                <a:t> All Grades, %</a:t>
              </a:r>
            </a:p>
          </p:txBody>
        </p:sp>
        <p:sp>
          <p:nvSpPr>
            <p:cNvPr id="88" name="ZoneTexte 18">
              <a:extLst>
                <a:ext uri="{FF2B5EF4-FFF2-40B4-BE49-F238E27FC236}">
                  <a16:creationId xmlns:a16="http://schemas.microsoft.com/office/drawing/2014/main" id="{5644D763-0E7C-3EF6-C9AC-1FD5BA093982}"/>
                </a:ext>
              </a:extLst>
            </p:cNvPr>
            <p:cNvSpPr txBox="1"/>
            <p:nvPr/>
          </p:nvSpPr>
          <p:spPr>
            <a:xfrm rot="19775503">
              <a:off x="678145" y="1938458"/>
              <a:ext cx="168678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b="1" kern="0" err="1">
                  <a:solidFill>
                    <a:srgbClr val="47484F"/>
                  </a:solidFill>
                  <a:latin typeface="Proxima Nova Rg"/>
                  <a:cs typeface="+mn-cs"/>
                </a:rPr>
                <a:t>Neutropenia</a:t>
              </a:r>
              <a:endParaRPr lang="fr-BE" sz="1350" b="1" kern="0">
                <a:solidFill>
                  <a:srgbClr val="47484F"/>
                </a:solidFill>
                <a:latin typeface="Proxima Nova Rg"/>
                <a:cs typeface="+mn-cs"/>
              </a:endParaRPr>
            </a:p>
          </p:txBody>
        </p:sp>
        <p:sp>
          <p:nvSpPr>
            <p:cNvPr id="89" name="ZoneTexte 19">
              <a:extLst>
                <a:ext uri="{FF2B5EF4-FFF2-40B4-BE49-F238E27FC236}">
                  <a16:creationId xmlns:a16="http://schemas.microsoft.com/office/drawing/2014/main" id="{5D9EF73F-A16F-57E1-95C4-5EC55351E337}"/>
                </a:ext>
              </a:extLst>
            </p:cNvPr>
            <p:cNvSpPr txBox="1"/>
            <p:nvPr/>
          </p:nvSpPr>
          <p:spPr>
            <a:xfrm rot="19775503">
              <a:off x="1556080" y="3324124"/>
              <a:ext cx="11054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b="1" kern="0" err="1">
                  <a:solidFill>
                    <a:srgbClr val="47484F"/>
                  </a:solidFill>
                  <a:latin typeface="Proxima Nova Rg"/>
                  <a:cs typeface="+mn-cs"/>
                </a:rPr>
                <a:t>Nausea</a:t>
              </a:r>
              <a:endParaRPr lang="fr-BE" sz="1350" b="1" kern="0">
                <a:solidFill>
                  <a:srgbClr val="47484F"/>
                </a:solidFill>
                <a:latin typeface="Proxima Nova Rg"/>
                <a:cs typeface="+mn-cs"/>
              </a:endParaRPr>
            </a:p>
          </p:txBody>
        </p:sp>
        <p:sp>
          <p:nvSpPr>
            <p:cNvPr id="90" name="ZoneTexte 20">
              <a:extLst>
                <a:ext uri="{FF2B5EF4-FFF2-40B4-BE49-F238E27FC236}">
                  <a16:creationId xmlns:a16="http://schemas.microsoft.com/office/drawing/2014/main" id="{13E68BC5-FF0D-B50D-5F64-44BC0C1FFC78}"/>
                </a:ext>
              </a:extLst>
            </p:cNvPr>
            <p:cNvSpPr txBox="1"/>
            <p:nvPr/>
          </p:nvSpPr>
          <p:spPr>
            <a:xfrm rot="19775503">
              <a:off x="2421696" y="3716319"/>
              <a:ext cx="111611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b="1" kern="0">
                  <a:solidFill>
                    <a:srgbClr val="47484F"/>
                  </a:solidFill>
                  <a:latin typeface="Proxima Nova Rg"/>
                  <a:cs typeface="+mn-cs"/>
                </a:rPr>
                <a:t>Fatigue</a:t>
              </a:r>
            </a:p>
          </p:txBody>
        </p:sp>
        <p:sp>
          <p:nvSpPr>
            <p:cNvPr id="91" name="ZoneTexte 21">
              <a:extLst>
                <a:ext uri="{FF2B5EF4-FFF2-40B4-BE49-F238E27FC236}">
                  <a16:creationId xmlns:a16="http://schemas.microsoft.com/office/drawing/2014/main" id="{3E0BC7FE-1927-D4F5-B684-EF8A703E42F2}"/>
                </a:ext>
              </a:extLst>
            </p:cNvPr>
            <p:cNvSpPr txBox="1"/>
            <p:nvPr/>
          </p:nvSpPr>
          <p:spPr>
            <a:xfrm rot="19775503">
              <a:off x="3113451" y="3976580"/>
              <a:ext cx="123153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b="1" kern="0" err="1">
                  <a:solidFill>
                    <a:srgbClr val="47484F"/>
                  </a:solidFill>
                  <a:latin typeface="Proxima Nova Rg"/>
                  <a:cs typeface="+mn-cs"/>
                </a:rPr>
                <a:t>Alopecia</a:t>
              </a:r>
              <a:endParaRPr lang="fr-BE" sz="1350" b="1" kern="0">
                <a:solidFill>
                  <a:srgbClr val="47484F"/>
                </a:solidFill>
                <a:latin typeface="Proxima Nova Rg"/>
                <a:cs typeface="+mn-cs"/>
              </a:endParaRPr>
            </a:p>
          </p:txBody>
        </p:sp>
        <p:sp>
          <p:nvSpPr>
            <p:cNvPr id="92" name="ZoneTexte 22">
              <a:extLst>
                <a:ext uri="{FF2B5EF4-FFF2-40B4-BE49-F238E27FC236}">
                  <a16:creationId xmlns:a16="http://schemas.microsoft.com/office/drawing/2014/main" id="{BA4CC3BF-9BAF-429A-7ADF-DA1A0802786D}"/>
                </a:ext>
              </a:extLst>
            </p:cNvPr>
            <p:cNvSpPr txBox="1"/>
            <p:nvPr/>
          </p:nvSpPr>
          <p:spPr>
            <a:xfrm rot="19775503">
              <a:off x="3903891" y="4224134"/>
              <a:ext cx="125504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b="1" kern="0" err="1">
                  <a:solidFill>
                    <a:srgbClr val="47484F"/>
                  </a:solidFill>
                  <a:latin typeface="Proxima Nova Rg"/>
                  <a:cs typeface="+mn-cs"/>
                </a:rPr>
                <a:t>Diarrhea</a:t>
              </a:r>
              <a:endParaRPr lang="fr-BE" sz="1350" b="1" kern="0">
                <a:solidFill>
                  <a:srgbClr val="47484F"/>
                </a:solidFill>
                <a:latin typeface="Proxima Nova Rg"/>
                <a:cs typeface="+mn-cs"/>
              </a:endParaRPr>
            </a:p>
          </p:txBody>
        </p:sp>
        <p:sp>
          <p:nvSpPr>
            <p:cNvPr id="93" name="ZoneTexte 23">
              <a:extLst>
                <a:ext uri="{FF2B5EF4-FFF2-40B4-BE49-F238E27FC236}">
                  <a16:creationId xmlns:a16="http://schemas.microsoft.com/office/drawing/2014/main" id="{9E42D2B4-9567-2D4D-8B00-BA9255F3FBC1}"/>
                </a:ext>
              </a:extLst>
            </p:cNvPr>
            <p:cNvSpPr txBox="1"/>
            <p:nvPr/>
          </p:nvSpPr>
          <p:spPr>
            <a:xfrm rot="19775503">
              <a:off x="4782709" y="4300008"/>
              <a:ext cx="11182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b="1" kern="0" err="1">
                  <a:solidFill>
                    <a:srgbClr val="47484F"/>
                  </a:solidFill>
                  <a:latin typeface="Proxima Nova Rg"/>
                  <a:cs typeface="+mn-cs"/>
                </a:rPr>
                <a:t>Anemia</a:t>
              </a:r>
              <a:endParaRPr lang="fr-BE" sz="1350" b="1" kern="0">
                <a:solidFill>
                  <a:srgbClr val="47484F"/>
                </a:solidFill>
                <a:latin typeface="Proxima Nova Rg"/>
                <a:cs typeface="+mn-cs"/>
              </a:endParaRPr>
            </a:p>
          </p:txBody>
        </p:sp>
        <p:sp>
          <p:nvSpPr>
            <p:cNvPr id="94" name="ZoneTexte 47">
              <a:extLst>
                <a:ext uri="{FF2B5EF4-FFF2-40B4-BE49-F238E27FC236}">
                  <a16:creationId xmlns:a16="http://schemas.microsoft.com/office/drawing/2014/main" id="{362916E4-BD16-5584-2943-8EFC2423B0D8}"/>
                </a:ext>
              </a:extLst>
            </p:cNvPr>
            <p:cNvSpPr txBox="1"/>
            <p:nvPr/>
          </p:nvSpPr>
          <p:spPr>
            <a:xfrm>
              <a:off x="164201" y="5777720"/>
              <a:ext cx="6525719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600" b="1" kern="0" dirty="0" err="1">
                  <a:solidFill>
                    <a:srgbClr val="47484F"/>
                  </a:solidFill>
                  <a:latin typeface="Proxima Nova Rg"/>
                  <a:cs typeface="+mn-cs"/>
                </a:rPr>
                <a:t>Ribociclib</a:t>
              </a:r>
              <a:r>
                <a:rPr lang="fr-BE" sz="1600" b="1" kern="0" dirty="0">
                  <a:solidFill>
                    <a:srgbClr val="47484F"/>
                  </a:solidFill>
                  <a:latin typeface="Proxima Nova Rg"/>
                  <a:cs typeface="+mn-cs"/>
                </a:rPr>
                <a:t>: </a:t>
              </a:r>
              <a:r>
                <a:rPr lang="fr-BE" sz="1600" b="1" kern="0" dirty="0" err="1">
                  <a:solidFill>
                    <a:srgbClr val="47484F"/>
                  </a:solidFill>
                  <a:latin typeface="Proxima Nova Rg"/>
                  <a:cs typeface="+mn-cs"/>
                </a:rPr>
                <a:t>risk</a:t>
              </a:r>
              <a:r>
                <a:rPr lang="fr-BE" sz="1600" b="1" kern="0" dirty="0">
                  <a:solidFill>
                    <a:srgbClr val="47484F"/>
                  </a:solidFill>
                  <a:latin typeface="Proxima Nova Rg"/>
                  <a:cs typeface="+mn-cs"/>
                </a:rPr>
                <a:t> of </a:t>
              </a:r>
              <a:r>
                <a:rPr lang="fr-BE" sz="1600" b="1" kern="0" dirty="0" err="1">
                  <a:solidFill>
                    <a:srgbClr val="47484F"/>
                  </a:solidFill>
                  <a:latin typeface="Proxima Nova Rg"/>
                  <a:cs typeface="+mn-cs"/>
                </a:rPr>
                <a:t>QTc</a:t>
              </a:r>
              <a:r>
                <a:rPr lang="fr-BE" sz="1600" b="1" kern="0" dirty="0">
                  <a:solidFill>
                    <a:srgbClr val="47484F"/>
                  </a:solidFill>
                  <a:latin typeface="Proxima Nova Rg"/>
                  <a:cs typeface="+mn-cs"/>
                </a:rPr>
                <a:t> prolongation (1.38%)*</a:t>
              </a:r>
            </a:p>
          </p:txBody>
        </p:sp>
        <p:sp>
          <p:nvSpPr>
            <p:cNvPr id="95" name="ZoneTexte 51">
              <a:extLst>
                <a:ext uri="{FF2B5EF4-FFF2-40B4-BE49-F238E27FC236}">
                  <a16:creationId xmlns:a16="http://schemas.microsoft.com/office/drawing/2014/main" id="{501A60EB-B891-B9F0-202E-89F12E634248}"/>
                </a:ext>
              </a:extLst>
            </p:cNvPr>
            <p:cNvSpPr txBox="1"/>
            <p:nvPr/>
          </p:nvSpPr>
          <p:spPr>
            <a:xfrm>
              <a:off x="1738925" y="3787549"/>
              <a:ext cx="88742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900" b="1" kern="0">
                  <a:solidFill>
                    <a:prstClr val="white"/>
                  </a:solidFill>
                  <a:latin typeface="Proxima Nova Rg"/>
                  <a:cs typeface="+mn-cs"/>
                </a:rPr>
                <a:t>35 to 45</a:t>
              </a:r>
            </a:p>
          </p:txBody>
        </p:sp>
        <p:sp>
          <p:nvSpPr>
            <p:cNvPr id="96" name="ZoneTexte 52">
              <a:extLst>
                <a:ext uri="{FF2B5EF4-FFF2-40B4-BE49-F238E27FC236}">
                  <a16:creationId xmlns:a16="http://schemas.microsoft.com/office/drawing/2014/main" id="{9612FE02-CC72-FB29-EA14-22F07D82CE99}"/>
                </a:ext>
              </a:extLst>
            </p:cNvPr>
            <p:cNvSpPr txBox="1"/>
            <p:nvPr/>
          </p:nvSpPr>
          <p:spPr>
            <a:xfrm>
              <a:off x="2551746" y="4194092"/>
              <a:ext cx="88742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900" b="1" kern="0">
                  <a:solidFill>
                    <a:prstClr val="white"/>
                  </a:solidFill>
                  <a:latin typeface="Proxima Nova Rg"/>
                  <a:cs typeface="+mn-cs"/>
                </a:rPr>
                <a:t>30 to 35</a:t>
              </a:r>
            </a:p>
          </p:txBody>
        </p:sp>
        <p:sp>
          <p:nvSpPr>
            <p:cNvPr id="97" name="ZoneTexte 53">
              <a:extLst>
                <a:ext uri="{FF2B5EF4-FFF2-40B4-BE49-F238E27FC236}">
                  <a16:creationId xmlns:a16="http://schemas.microsoft.com/office/drawing/2014/main" id="{C7E0AF9A-641C-0EE8-2D61-499701A7835D}"/>
                </a:ext>
              </a:extLst>
            </p:cNvPr>
            <p:cNvSpPr txBox="1"/>
            <p:nvPr/>
          </p:nvSpPr>
          <p:spPr>
            <a:xfrm>
              <a:off x="3510240" y="4480867"/>
              <a:ext cx="4428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900" b="1" kern="0">
                  <a:solidFill>
                    <a:prstClr val="white"/>
                  </a:solidFill>
                  <a:latin typeface="Proxima Nova Rg"/>
                  <a:cs typeface="+mn-cs"/>
                </a:rPr>
                <a:t>30</a:t>
              </a:r>
            </a:p>
          </p:txBody>
        </p:sp>
        <p:sp>
          <p:nvSpPr>
            <p:cNvPr id="98" name="ZoneTexte 54">
              <a:extLst>
                <a:ext uri="{FF2B5EF4-FFF2-40B4-BE49-F238E27FC236}">
                  <a16:creationId xmlns:a16="http://schemas.microsoft.com/office/drawing/2014/main" id="{A83E6191-AF10-D287-1D87-F965942F50E3}"/>
                </a:ext>
              </a:extLst>
            </p:cNvPr>
            <p:cNvSpPr txBox="1"/>
            <p:nvPr/>
          </p:nvSpPr>
          <p:spPr>
            <a:xfrm>
              <a:off x="4157577" y="4722995"/>
              <a:ext cx="88742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900" b="1" kern="0">
                  <a:solidFill>
                    <a:prstClr val="white"/>
                  </a:solidFill>
                  <a:latin typeface="Proxima Nova Rg"/>
                  <a:cs typeface="+mn-cs"/>
                </a:rPr>
                <a:t>25 to 30</a:t>
              </a:r>
            </a:p>
          </p:txBody>
        </p:sp>
        <p:sp>
          <p:nvSpPr>
            <p:cNvPr id="99" name="ZoneTexte 60">
              <a:extLst>
                <a:ext uri="{FF2B5EF4-FFF2-40B4-BE49-F238E27FC236}">
                  <a16:creationId xmlns:a16="http://schemas.microsoft.com/office/drawing/2014/main" id="{A9AE9026-F7C9-4DA5-34CD-EDFFFD77909D}"/>
                </a:ext>
              </a:extLst>
            </p:cNvPr>
            <p:cNvSpPr txBox="1"/>
            <p:nvPr/>
          </p:nvSpPr>
          <p:spPr>
            <a:xfrm>
              <a:off x="5125891" y="4782652"/>
              <a:ext cx="4428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900" b="1" kern="0">
                  <a:solidFill>
                    <a:prstClr val="white"/>
                  </a:solidFill>
                  <a:latin typeface="Proxima Nova Rg"/>
                  <a:cs typeface="+mn-cs"/>
                </a:rPr>
                <a:t>25</a:t>
              </a:r>
            </a:p>
          </p:txBody>
        </p:sp>
        <p:sp>
          <p:nvSpPr>
            <p:cNvPr id="100" name="ZoneTexte 62">
              <a:extLst>
                <a:ext uri="{FF2B5EF4-FFF2-40B4-BE49-F238E27FC236}">
                  <a16:creationId xmlns:a16="http://schemas.microsoft.com/office/drawing/2014/main" id="{E8EB6FD1-37BC-85AE-DEEB-9C7240542EBA}"/>
                </a:ext>
              </a:extLst>
            </p:cNvPr>
            <p:cNvSpPr txBox="1"/>
            <p:nvPr/>
          </p:nvSpPr>
          <p:spPr>
            <a:xfrm>
              <a:off x="1098138" y="2532175"/>
              <a:ext cx="4428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900" b="1" kern="0">
                  <a:solidFill>
                    <a:prstClr val="white"/>
                  </a:solidFill>
                  <a:latin typeface="Proxima Nova Rg"/>
                  <a:cs typeface="+mn-cs"/>
                </a:rPr>
                <a:t>75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B5C7E46-A143-7E47-EB95-091FB4BBC78D}"/>
              </a:ext>
            </a:extLst>
          </p:cNvPr>
          <p:cNvGrpSpPr/>
          <p:nvPr/>
        </p:nvGrpSpPr>
        <p:grpSpPr>
          <a:xfrm>
            <a:off x="4437342" y="907000"/>
            <a:ext cx="4576716" cy="3441289"/>
            <a:chOff x="6089543" y="1684727"/>
            <a:chExt cx="6102287" cy="4588385"/>
          </a:xfrm>
        </p:grpSpPr>
        <p:cxnSp>
          <p:nvCxnSpPr>
            <p:cNvPr id="105" name="Connecteur droit 27">
              <a:extLst>
                <a:ext uri="{FF2B5EF4-FFF2-40B4-BE49-F238E27FC236}">
                  <a16:creationId xmlns:a16="http://schemas.microsoft.com/office/drawing/2014/main" id="{FEDDF472-B0F9-93E4-0867-EC9A5B3994F1}"/>
                </a:ext>
              </a:extLst>
            </p:cNvPr>
            <p:cNvCxnSpPr>
              <a:endCxn id="109" idx="3"/>
            </p:cNvCxnSpPr>
            <p:nvPr/>
          </p:nvCxnSpPr>
          <p:spPr>
            <a:xfrm>
              <a:off x="6842366" y="2559536"/>
              <a:ext cx="157877" cy="15388"/>
            </a:xfrm>
            <a:prstGeom prst="line">
              <a:avLst/>
            </a:prstGeom>
            <a:noFill/>
            <a:ln w="12700" cap="flat" cmpd="sng" algn="ctr">
              <a:solidFill>
                <a:srgbClr val="47484F"/>
              </a:solidFill>
              <a:prstDash val="solid"/>
              <a:miter lim="800000"/>
            </a:ln>
            <a:effectLst/>
          </p:spPr>
        </p:cxnSp>
        <p:cxnSp>
          <p:nvCxnSpPr>
            <p:cNvPr id="106" name="Connecteur droit 28">
              <a:extLst>
                <a:ext uri="{FF2B5EF4-FFF2-40B4-BE49-F238E27FC236}">
                  <a16:creationId xmlns:a16="http://schemas.microsoft.com/office/drawing/2014/main" id="{7F122925-D152-701C-A711-333DE8A8FA71}"/>
                </a:ext>
              </a:extLst>
            </p:cNvPr>
            <p:cNvCxnSpPr/>
            <p:nvPr/>
          </p:nvCxnSpPr>
          <p:spPr>
            <a:xfrm>
              <a:off x="6811105" y="3622428"/>
              <a:ext cx="109415" cy="0"/>
            </a:xfrm>
            <a:prstGeom prst="line">
              <a:avLst/>
            </a:prstGeom>
            <a:noFill/>
            <a:ln w="12700" cap="flat" cmpd="sng" algn="ctr">
              <a:solidFill>
                <a:srgbClr val="47484F"/>
              </a:solidFill>
              <a:prstDash val="solid"/>
              <a:miter lim="800000"/>
            </a:ln>
            <a:effectLst/>
          </p:spPr>
        </p:cxnSp>
        <p:cxnSp>
          <p:nvCxnSpPr>
            <p:cNvPr id="107" name="Connecteur droit 29">
              <a:extLst>
                <a:ext uri="{FF2B5EF4-FFF2-40B4-BE49-F238E27FC236}">
                  <a16:creationId xmlns:a16="http://schemas.microsoft.com/office/drawing/2014/main" id="{50DD603D-FF91-3B1F-526F-E1DA71370B97}"/>
                </a:ext>
              </a:extLst>
            </p:cNvPr>
            <p:cNvCxnSpPr>
              <a:endCxn id="108" idx="3"/>
            </p:cNvCxnSpPr>
            <p:nvPr/>
          </p:nvCxnSpPr>
          <p:spPr>
            <a:xfrm>
              <a:off x="6811106" y="4669691"/>
              <a:ext cx="157872" cy="15388"/>
            </a:xfrm>
            <a:prstGeom prst="line">
              <a:avLst/>
            </a:prstGeom>
            <a:noFill/>
            <a:ln w="12700" cap="flat" cmpd="sng" algn="ctr">
              <a:solidFill>
                <a:srgbClr val="47484F"/>
              </a:solidFill>
              <a:prstDash val="solid"/>
              <a:miter lim="800000"/>
            </a:ln>
            <a:effectLst/>
          </p:spPr>
        </p:cxnSp>
        <p:sp>
          <p:nvSpPr>
            <p:cNvPr id="108" name="ZoneTexte 30">
              <a:extLst>
                <a:ext uri="{FF2B5EF4-FFF2-40B4-BE49-F238E27FC236}">
                  <a16:creationId xmlns:a16="http://schemas.microsoft.com/office/drawing/2014/main" id="{81EB0186-0EA5-4AA6-E382-60766627CFBF}"/>
                </a:ext>
              </a:extLst>
            </p:cNvPr>
            <p:cNvSpPr txBox="1"/>
            <p:nvPr/>
          </p:nvSpPr>
          <p:spPr>
            <a:xfrm>
              <a:off x="6470551" y="4485024"/>
              <a:ext cx="49842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kern="0">
                  <a:solidFill>
                    <a:srgbClr val="47484F"/>
                  </a:solidFill>
                  <a:latin typeface="Proxima Nova Rg"/>
                  <a:cs typeface="+mn-cs"/>
                </a:rPr>
                <a:t>25</a:t>
              </a:r>
            </a:p>
          </p:txBody>
        </p:sp>
        <p:sp>
          <p:nvSpPr>
            <p:cNvPr id="109" name="ZoneTexte 31">
              <a:extLst>
                <a:ext uri="{FF2B5EF4-FFF2-40B4-BE49-F238E27FC236}">
                  <a16:creationId xmlns:a16="http://schemas.microsoft.com/office/drawing/2014/main" id="{72B86C9B-C2E8-F8D5-CED7-A17AB92651F6}"/>
                </a:ext>
              </a:extLst>
            </p:cNvPr>
            <p:cNvSpPr txBox="1"/>
            <p:nvPr/>
          </p:nvSpPr>
          <p:spPr>
            <a:xfrm>
              <a:off x="6501816" y="2374869"/>
              <a:ext cx="49842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kern="0">
                  <a:solidFill>
                    <a:srgbClr val="47484F"/>
                  </a:solidFill>
                  <a:latin typeface="Proxima Nova Rg"/>
                  <a:cs typeface="+mn-cs"/>
                </a:rPr>
                <a:t>75</a:t>
              </a:r>
            </a:p>
          </p:txBody>
        </p:sp>
        <p:sp>
          <p:nvSpPr>
            <p:cNvPr id="110" name="ZoneTexte 32">
              <a:extLst>
                <a:ext uri="{FF2B5EF4-FFF2-40B4-BE49-F238E27FC236}">
                  <a16:creationId xmlns:a16="http://schemas.microsoft.com/office/drawing/2014/main" id="{251F2A8D-91EE-61BF-E735-CE623AB4D338}"/>
                </a:ext>
              </a:extLst>
            </p:cNvPr>
            <p:cNvSpPr txBox="1"/>
            <p:nvPr/>
          </p:nvSpPr>
          <p:spPr>
            <a:xfrm>
              <a:off x="6447106" y="3437763"/>
              <a:ext cx="49842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kern="0">
                  <a:solidFill>
                    <a:srgbClr val="47484F"/>
                  </a:solidFill>
                  <a:latin typeface="Proxima Nova Rg"/>
                  <a:cs typeface="+mn-cs"/>
                </a:rPr>
                <a:t>50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3AAB56B-F9A1-C424-9FF6-729C8E616F64}"/>
                </a:ext>
              </a:extLst>
            </p:cNvPr>
            <p:cNvSpPr/>
            <p:nvPr/>
          </p:nvSpPr>
          <p:spPr>
            <a:xfrm>
              <a:off x="7066217" y="3909150"/>
              <a:ext cx="758092" cy="1846878"/>
            </a:xfrm>
            <a:prstGeom prst="rect">
              <a:avLst/>
            </a:prstGeom>
            <a:solidFill>
              <a:srgbClr val="116EA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sz="1350" kern="0">
                <a:solidFill>
                  <a:prstClr val="white"/>
                </a:solidFill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B37D8C9-279D-530C-244E-5E4FAD01D837}"/>
                </a:ext>
              </a:extLst>
            </p:cNvPr>
            <p:cNvSpPr/>
            <p:nvPr/>
          </p:nvSpPr>
          <p:spPr>
            <a:xfrm>
              <a:off x="7867296" y="3928695"/>
              <a:ext cx="758092" cy="1827333"/>
            </a:xfrm>
            <a:prstGeom prst="rect">
              <a:avLst/>
            </a:prstGeom>
            <a:solidFill>
              <a:srgbClr val="7897A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sz="1350" kern="0">
                <a:solidFill>
                  <a:prstClr val="white"/>
                </a:solidFill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E804D0-A73A-BFE1-295E-4B84AF8D0C4C}"/>
                </a:ext>
              </a:extLst>
            </p:cNvPr>
            <p:cNvSpPr/>
            <p:nvPr/>
          </p:nvSpPr>
          <p:spPr>
            <a:xfrm>
              <a:off x="8676190" y="3936511"/>
              <a:ext cx="758092" cy="1819517"/>
            </a:xfrm>
            <a:prstGeom prst="rect">
              <a:avLst/>
            </a:prstGeom>
            <a:solidFill>
              <a:srgbClr val="FD88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sz="1350" kern="0">
                <a:solidFill>
                  <a:prstClr val="white"/>
                </a:solidFill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C6A54B3-02C0-4221-8CBA-5AAD73192616}"/>
                </a:ext>
              </a:extLst>
            </p:cNvPr>
            <p:cNvSpPr/>
            <p:nvPr/>
          </p:nvSpPr>
          <p:spPr>
            <a:xfrm>
              <a:off x="9477269" y="4657961"/>
              <a:ext cx="758092" cy="1098067"/>
            </a:xfrm>
            <a:prstGeom prst="rect">
              <a:avLst/>
            </a:prstGeom>
            <a:solidFill>
              <a:srgbClr val="0F3853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sz="1350" kern="0">
                <a:solidFill>
                  <a:prstClr val="white"/>
                </a:solidFill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2153843-3482-6ACC-CFFC-569F8AD57111}"/>
                </a:ext>
              </a:extLst>
            </p:cNvPr>
            <p:cNvSpPr/>
            <p:nvPr/>
          </p:nvSpPr>
          <p:spPr>
            <a:xfrm>
              <a:off x="10286163" y="2180494"/>
              <a:ext cx="758092" cy="3575534"/>
            </a:xfrm>
            <a:prstGeom prst="rect">
              <a:avLst/>
            </a:prstGeom>
            <a:solidFill>
              <a:srgbClr val="DA252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sz="1350" kern="0">
                <a:solidFill>
                  <a:prstClr val="white"/>
                </a:solidFill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0FFF039-5B5C-1350-35DD-A56F46100ED2}"/>
                </a:ext>
              </a:extLst>
            </p:cNvPr>
            <p:cNvSpPr/>
            <p:nvPr/>
          </p:nvSpPr>
          <p:spPr>
            <a:xfrm>
              <a:off x="11098960" y="4794738"/>
              <a:ext cx="758092" cy="961290"/>
            </a:xfrm>
            <a:prstGeom prst="rect">
              <a:avLst/>
            </a:prstGeom>
            <a:solidFill>
              <a:srgbClr val="6E1F23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sz="1350" kern="0">
                <a:solidFill>
                  <a:prstClr val="white"/>
                </a:solidFill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117" name="ZoneTexte 40">
              <a:extLst>
                <a:ext uri="{FF2B5EF4-FFF2-40B4-BE49-F238E27FC236}">
                  <a16:creationId xmlns:a16="http://schemas.microsoft.com/office/drawing/2014/main" id="{46AAAF55-44B7-21DF-A88B-EEA57E24D3BB}"/>
                </a:ext>
              </a:extLst>
            </p:cNvPr>
            <p:cNvSpPr txBox="1"/>
            <p:nvPr/>
          </p:nvSpPr>
          <p:spPr>
            <a:xfrm rot="19775503">
              <a:off x="6806498" y="3287381"/>
              <a:ext cx="168678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b="1" kern="0" err="1">
                  <a:solidFill>
                    <a:srgbClr val="47484F"/>
                  </a:solidFill>
                  <a:latin typeface="Proxima Nova Rg"/>
                  <a:cs typeface="+mn-cs"/>
                </a:rPr>
                <a:t>Neutropenia</a:t>
              </a:r>
              <a:endParaRPr lang="fr-BE" sz="1350" b="1" kern="0">
                <a:solidFill>
                  <a:srgbClr val="47484F"/>
                </a:solidFill>
                <a:latin typeface="Proxima Nova Rg"/>
                <a:cs typeface="+mn-cs"/>
              </a:endParaRPr>
            </a:p>
          </p:txBody>
        </p:sp>
        <p:sp>
          <p:nvSpPr>
            <p:cNvPr id="118" name="ZoneTexte 41">
              <a:extLst>
                <a:ext uri="{FF2B5EF4-FFF2-40B4-BE49-F238E27FC236}">
                  <a16:creationId xmlns:a16="http://schemas.microsoft.com/office/drawing/2014/main" id="{6EC68F64-BA99-50A4-8948-8249A3357B5E}"/>
                </a:ext>
              </a:extLst>
            </p:cNvPr>
            <p:cNvSpPr txBox="1"/>
            <p:nvPr/>
          </p:nvSpPr>
          <p:spPr>
            <a:xfrm rot="19775503">
              <a:off x="7746887" y="3434908"/>
              <a:ext cx="11054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b="1" kern="0" err="1">
                  <a:solidFill>
                    <a:srgbClr val="47484F"/>
                  </a:solidFill>
                  <a:latin typeface="Proxima Nova Rg"/>
                  <a:cs typeface="+mn-cs"/>
                </a:rPr>
                <a:t>Nausea</a:t>
              </a:r>
              <a:endParaRPr lang="fr-BE" sz="1350" b="1" kern="0">
                <a:solidFill>
                  <a:srgbClr val="47484F"/>
                </a:solidFill>
                <a:latin typeface="Proxima Nova Rg"/>
                <a:cs typeface="+mn-cs"/>
              </a:endParaRPr>
            </a:p>
          </p:txBody>
        </p:sp>
        <p:sp>
          <p:nvSpPr>
            <p:cNvPr id="119" name="ZoneTexte 42">
              <a:extLst>
                <a:ext uri="{FF2B5EF4-FFF2-40B4-BE49-F238E27FC236}">
                  <a16:creationId xmlns:a16="http://schemas.microsoft.com/office/drawing/2014/main" id="{C67E01FC-10CB-C28B-CC3D-71DD059EE82C}"/>
                </a:ext>
              </a:extLst>
            </p:cNvPr>
            <p:cNvSpPr txBox="1"/>
            <p:nvPr/>
          </p:nvSpPr>
          <p:spPr>
            <a:xfrm rot="19775503">
              <a:off x="8490054" y="3439105"/>
              <a:ext cx="111611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b="1" kern="0">
                  <a:solidFill>
                    <a:srgbClr val="47484F"/>
                  </a:solidFill>
                  <a:latin typeface="Proxima Nova Rg"/>
                  <a:cs typeface="+mn-cs"/>
                </a:rPr>
                <a:t>Fatigue</a:t>
              </a:r>
            </a:p>
          </p:txBody>
        </p:sp>
        <p:sp>
          <p:nvSpPr>
            <p:cNvPr id="120" name="ZoneTexte 43">
              <a:extLst>
                <a:ext uri="{FF2B5EF4-FFF2-40B4-BE49-F238E27FC236}">
                  <a16:creationId xmlns:a16="http://schemas.microsoft.com/office/drawing/2014/main" id="{A6D5876D-7E6E-DA0B-82DD-14846AA3A69E}"/>
                </a:ext>
              </a:extLst>
            </p:cNvPr>
            <p:cNvSpPr txBox="1"/>
            <p:nvPr/>
          </p:nvSpPr>
          <p:spPr>
            <a:xfrm rot="19775503">
              <a:off x="9297188" y="4158420"/>
              <a:ext cx="11182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200" b="1" kern="0" err="1">
                  <a:solidFill>
                    <a:srgbClr val="47484F"/>
                  </a:solidFill>
                  <a:latin typeface="Proxima Nova Rg"/>
                  <a:cs typeface="+mn-cs"/>
                </a:rPr>
                <a:t>Alopecia</a:t>
              </a:r>
              <a:endParaRPr lang="fr-BE" sz="1200" b="1" kern="0">
                <a:solidFill>
                  <a:srgbClr val="47484F"/>
                </a:solidFill>
                <a:latin typeface="Proxima Nova Rg"/>
                <a:cs typeface="+mn-cs"/>
              </a:endParaRPr>
            </a:p>
          </p:txBody>
        </p:sp>
        <p:sp>
          <p:nvSpPr>
            <p:cNvPr id="121" name="ZoneTexte 44">
              <a:extLst>
                <a:ext uri="{FF2B5EF4-FFF2-40B4-BE49-F238E27FC236}">
                  <a16:creationId xmlns:a16="http://schemas.microsoft.com/office/drawing/2014/main" id="{F9D7B128-6A3F-455C-3ADC-90302FA6FB61}"/>
                </a:ext>
              </a:extLst>
            </p:cNvPr>
            <p:cNvSpPr txBox="1"/>
            <p:nvPr/>
          </p:nvSpPr>
          <p:spPr>
            <a:xfrm rot="19775503">
              <a:off x="10036494" y="1684727"/>
              <a:ext cx="125504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b="1" kern="0" err="1">
                  <a:solidFill>
                    <a:srgbClr val="47484F"/>
                  </a:solidFill>
                  <a:latin typeface="Proxima Nova Rg"/>
                  <a:cs typeface="+mn-cs"/>
                </a:rPr>
                <a:t>Diarrhea</a:t>
              </a:r>
              <a:endParaRPr lang="fr-BE" sz="1350" b="1" kern="0">
                <a:solidFill>
                  <a:srgbClr val="47484F"/>
                </a:solidFill>
                <a:latin typeface="Proxima Nova Rg"/>
                <a:cs typeface="+mn-cs"/>
              </a:endParaRPr>
            </a:p>
          </p:txBody>
        </p:sp>
        <p:sp>
          <p:nvSpPr>
            <p:cNvPr id="122" name="ZoneTexte 45">
              <a:extLst>
                <a:ext uri="{FF2B5EF4-FFF2-40B4-BE49-F238E27FC236}">
                  <a16:creationId xmlns:a16="http://schemas.microsoft.com/office/drawing/2014/main" id="{814AEA4A-A739-EF64-EA71-F49EB2A4C5D1}"/>
                </a:ext>
              </a:extLst>
            </p:cNvPr>
            <p:cNvSpPr txBox="1"/>
            <p:nvPr/>
          </p:nvSpPr>
          <p:spPr>
            <a:xfrm rot="19775503">
              <a:off x="10927524" y="4323012"/>
              <a:ext cx="11182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350" b="1" kern="0" err="1">
                  <a:solidFill>
                    <a:srgbClr val="47484F"/>
                  </a:solidFill>
                  <a:latin typeface="Proxima Nova Rg"/>
                  <a:cs typeface="+mn-cs"/>
                </a:rPr>
                <a:t>Anemia</a:t>
              </a:r>
              <a:endParaRPr lang="fr-BE" sz="1350" b="1" kern="0">
                <a:solidFill>
                  <a:srgbClr val="47484F"/>
                </a:solidFill>
                <a:latin typeface="Proxima Nova Rg"/>
                <a:cs typeface="+mn-cs"/>
              </a:endParaRPr>
            </a:p>
          </p:txBody>
        </p:sp>
        <p:sp>
          <p:nvSpPr>
            <p:cNvPr id="123" name="ZoneTexte 48">
              <a:extLst>
                <a:ext uri="{FF2B5EF4-FFF2-40B4-BE49-F238E27FC236}">
                  <a16:creationId xmlns:a16="http://schemas.microsoft.com/office/drawing/2014/main" id="{0BA82CB2-4782-5510-A988-975EACA8A694}"/>
                </a:ext>
              </a:extLst>
            </p:cNvPr>
            <p:cNvSpPr txBox="1"/>
            <p:nvPr/>
          </p:nvSpPr>
          <p:spPr>
            <a:xfrm>
              <a:off x="7256292" y="5821707"/>
              <a:ext cx="4935538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600" b="1" kern="0" dirty="0">
                  <a:solidFill>
                    <a:srgbClr val="47484F"/>
                  </a:solidFill>
                  <a:latin typeface="Proxima Nova Rg"/>
                  <a:cs typeface="+mn-cs"/>
                </a:rPr>
                <a:t>Abemaciclib: 5% incidence of VTE</a:t>
              </a:r>
            </a:p>
          </p:txBody>
        </p:sp>
        <p:sp>
          <p:nvSpPr>
            <p:cNvPr id="124" name="ZoneTexte 55">
              <a:extLst>
                <a:ext uri="{FF2B5EF4-FFF2-40B4-BE49-F238E27FC236}">
                  <a16:creationId xmlns:a16="http://schemas.microsoft.com/office/drawing/2014/main" id="{C804BBAA-A240-3AFE-8570-2ADD4E6803F9}"/>
                </a:ext>
              </a:extLst>
            </p:cNvPr>
            <p:cNvSpPr txBox="1"/>
            <p:nvPr/>
          </p:nvSpPr>
          <p:spPr>
            <a:xfrm>
              <a:off x="7242410" y="3906738"/>
              <a:ext cx="4428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900" b="1" kern="0">
                  <a:solidFill>
                    <a:prstClr val="white"/>
                  </a:solidFill>
                  <a:latin typeface="Proxima Nova Rg"/>
                  <a:cs typeface="+mn-cs"/>
                </a:rPr>
                <a:t>41</a:t>
              </a:r>
            </a:p>
          </p:txBody>
        </p:sp>
        <p:sp>
          <p:nvSpPr>
            <p:cNvPr id="125" name="ZoneTexte 56">
              <a:extLst>
                <a:ext uri="{FF2B5EF4-FFF2-40B4-BE49-F238E27FC236}">
                  <a16:creationId xmlns:a16="http://schemas.microsoft.com/office/drawing/2014/main" id="{28DA386D-860B-5D18-C605-2DE9BB40A512}"/>
                </a:ext>
              </a:extLst>
            </p:cNvPr>
            <p:cNvSpPr txBox="1"/>
            <p:nvPr/>
          </p:nvSpPr>
          <p:spPr>
            <a:xfrm>
              <a:off x="8029776" y="3932500"/>
              <a:ext cx="4428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900" b="1" kern="0">
                  <a:solidFill>
                    <a:prstClr val="white"/>
                  </a:solidFill>
                  <a:latin typeface="Proxima Nova Rg"/>
                  <a:cs typeface="+mn-cs"/>
                </a:rPr>
                <a:t>40</a:t>
              </a:r>
            </a:p>
          </p:txBody>
        </p:sp>
        <p:sp>
          <p:nvSpPr>
            <p:cNvPr id="126" name="ZoneTexte 57">
              <a:extLst>
                <a:ext uri="{FF2B5EF4-FFF2-40B4-BE49-F238E27FC236}">
                  <a16:creationId xmlns:a16="http://schemas.microsoft.com/office/drawing/2014/main" id="{CAB15C5F-E1AF-8DD3-8B9D-BA6FFC151B4B}"/>
                </a:ext>
              </a:extLst>
            </p:cNvPr>
            <p:cNvSpPr txBox="1"/>
            <p:nvPr/>
          </p:nvSpPr>
          <p:spPr>
            <a:xfrm>
              <a:off x="8831548" y="3938303"/>
              <a:ext cx="4428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900" b="1" kern="0" dirty="0">
                  <a:solidFill>
                    <a:prstClr val="white"/>
                  </a:solidFill>
                  <a:latin typeface="Proxima Nova Rg"/>
                  <a:cs typeface="+mn-cs"/>
                </a:rPr>
                <a:t>40</a:t>
              </a:r>
            </a:p>
          </p:txBody>
        </p:sp>
        <p:sp>
          <p:nvSpPr>
            <p:cNvPr id="127" name="ZoneTexte 58">
              <a:extLst>
                <a:ext uri="{FF2B5EF4-FFF2-40B4-BE49-F238E27FC236}">
                  <a16:creationId xmlns:a16="http://schemas.microsoft.com/office/drawing/2014/main" id="{0FD47641-7D05-C763-5F9A-91DF21267225}"/>
                </a:ext>
              </a:extLst>
            </p:cNvPr>
            <p:cNvSpPr txBox="1"/>
            <p:nvPr/>
          </p:nvSpPr>
          <p:spPr>
            <a:xfrm>
              <a:off x="9664065" y="4657752"/>
              <a:ext cx="4428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900" b="1" kern="0">
                  <a:solidFill>
                    <a:prstClr val="white"/>
                  </a:solidFill>
                  <a:latin typeface="Proxima Nova Rg"/>
                  <a:cs typeface="+mn-cs"/>
                </a:rPr>
                <a:t>26</a:t>
              </a:r>
            </a:p>
          </p:txBody>
        </p:sp>
        <p:sp>
          <p:nvSpPr>
            <p:cNvPr id="128" name="ZoneTexte 59">
              <a:extLst>
                <a:ext uri="{FF2B5EF4-FFF2-40B4-BE49-F238E27FC236}">
                  <a16:creationId xmlns:a16="http://schemas.microsoft.com/office/drawing/2014/main" id="{6ACCA8FE-A86E-2559-332F-1D3B802EEAF4}"/>
                </a:ext>
              </a:extLst>
            </p:cNvPr>
            <p:cNvSpPr txBox="1"/>
            <p:nvPr/>
          </p:nvSpPr>
          <p:spPr>
            <a:xfrm>
              <a:off x="10468681" y="2172678"/>
              <a:ext cx="4428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900" b="1" kern="0">
                  <a:solidFill>
                    <a:prstClr val="white"/>
                  </a:solidFill>
                  <a:latin typeface="Proxima Nova Rg"/>
                  <a:cs typeface="+mn-cs"/>
                </a:rPr>
                <a:t>81</a:t>
              </a:r>
            </a:p>
          </p:txBody>
        </p:sp>
        <p:sp>
          <p:nvSpPr>
            <p:cNvPr id="129" name="ZoneTexte 61">
              <a:extLst>
                <a:ext uri="{FF2B5EF4-FFF2-40B4-BE49-F238E27FC236}">
                  <a16:creationId xmlns:a16="http://schemas.microsoft.com/office/drawing/2014/main" id="{2F7B1D3F-40C3-E896-A40F-F65BE4D48397}"/>
                </a:ext>
              </a:extLst>
            </p:cNvPr>
            <p:cNvSpPr txBox="1"/>
            <p:nvPr/>
          </p:nvSpPr>
          <p:spPr>
            <a:xfrm>
              <a:off x="11266490" y="4787942"/>
              <a:ext cx="4428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900" b="1" kern="0">
                  <a:solidFill>
                    <a:prstClr val="white"/>
                  </a:solidFill>
                  <a:latin typeface="Proxima Nova Rg"/>
                  <a:cs typeface="+mn-cs"/>
                </a:rPr>
                <a:t>25</a:t>
              </a:r>
            </a:p>
          </p:txBody>
        </p:sp>
        <p:cxnSp>
          <p:nvCxnSpPr>
            <p:cNvPr id="130" name="Connecteur droit avec flèche 3">
              <a:extLst>
                <a:ext uri="{FF2B5EF4-FFF2-40B4-BE49-F238E27FC236}">
                  <a16:creationId xmlns:a16="http://schemas.microsoft.com/office/drawing/2014/main" id="{702E77D5-FD66-92A3-F9A5-1ED5DCF288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8877" y="1991758"/>
              <a:ext cx="0" cy="3772216"/>
            </a:xfrm>
            <a:prstGeom prst="straightConnector1">
              <a:avLst/>
            </a:prstGeom>
            <a:noFill/>
            <a:ln w="25400" cap="flat" cmpd="sng" algn="ctr">
              <a:solidFill>
                <a:srgbClr val="47484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1" name="Connecteur droit avec flèche 4">
              <a:extLst>
                <a:ext uri="{FF2B5EF4-FFF2-40B4-BE49-F238E27FC236}">
                  <a16:creationId xmlns:a16="http://schemas.microsoft.com/office/drawing/2014/main" id="{E57A346A-E4CA-1135-4EC4-9F6518FA7209}"/>
                </a:ext>
              </a:extLst>
            </p:cNvPr>
            <p:cNvCxnSpPr>
              <a:cxnSpLocks/>
            </p:cNvCxnSpPr>
            <p:nvPr/>
          </p:nvCxnSpPr>
          <p:spPr>
            <a:xfrm>
              <a:off x="6968877" y="5763974"/>
              <a:ext cx="5101482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7484F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2" name="ZoneTexte 17">
              <a:extLst>
                <a:ext uri="{FF2B5EF4-FFF2-40B4-BE49-F238E27FC236}">
                  <a16:creationId xmlns:a16="http://schemas.microsoft.com/office/drawing/2014/main" id="{590582EB-CA35-B752-A7AE-B5A56E67B643}"/>
                </a:ext>
              </a:extLst>
            </p:cNvPr>
            <p:cNvSpPr txBox="1"/>
            <p:nvPr/>
          </p:nvSpPr>
          <p:spPr>
            <a:xfrm>
              <a:off x="6089543" y="3114123"/>
              <a:ext cx="553997" cy="218000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500" b="1" kern="0">
                  <a:solidFill>
                    <a:srgbClr val="47484F"/>
                  </a:solidFill>
                  <a:latin typeface="Proxima Nova Rg"/>
                  <a:cs typeface="+mn-cs"/>
                </a:rPr>
                <a:t>All Grades, %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D41BFE8-0E80-E31C-7E9C-9E8CDCAD9C43}"/>
              </a:ext>
            </a:extLst>
          </p:cNvPr>
          <p:cNvSpPr txBox="1"/>
          <p:nvPr/>
        </p:nvSpPr>
        <p:spPr>
          <a:xfrm>
            <a:off x="3706533" y="4657405"/>
            <a:ext cx="299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Courtesy Danial Stover ASCO 2023</a:t>
            </a:r>
          </a:p>
        </p:txBody>
      </p:sp>
    </p:spTree>
    <p:extLst>
      <p:ext uri="{BB962C8B-B14F-4D97-AF65-F5344CB8AC3E}">
        <p14:creationId xmlns:p14="http://schemas.microsoft.com/office/powerpoint/2010/main" val="1034505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7321A9-0D05-B295-71F1-F4E53D675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853" y="1258283"/>
            <a:ext cx="5038067" cy="2408944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170EC9-8FFA-CEBB-6406-7B3CD91D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26865"/>
            <a:ext cx="8961120" cy="7436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Can we hold off on CDK4/6i until 2</a:t>
            </a:r>
            <a:r>
              <a:rPr lang="en-US" baseline="30000" dirty="0">
                <a:solidFill>
                  <a:schemeClr val="tx1"/>
                </a:solidFill>
              </a:rPr>
              <a:t>nd</a:t>
            </a:r>
            <a:r>
              <a:rPr lang="en-US" dirty="0">
                <a:solidFill>
                  <a:schemeClr val="tx1"/>
                </a:solidFill>
              </a:rPr>
              <a:t> Line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F63A4493-EAF2-68EA-757F-4D9DA251CC3C}"/>
              </a:ext>
            </a:extLst>
          </p:cNvPr>
          <p:cNvSpPr txBox="1">
            <a:spLocks/>
          </p:cNvSpPr>
          <p:nvPr/>
        </p:nvSpPr>
        <p:spPr>
          <a:xfrm>
            <a:off x="3847549" y="4688829"/>
            <a:ext cx="4389120" cy="21121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kern="0" dirty="0" err="1"/>
              <a:t>Sonke</a:t>
            </a:r>
            <a:r>
              <a:rPr lang="en-US" sz="1400" kern="0" dirty="0"/>
              <a:t>, ASCO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4F48C0-78C0-9F10-9D80-4014BEA99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328" y="1683873"/>
            <a:ext cx="3716232" cy="15577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E9DB64-CF68-5B92-8482-F63C3515A2F6}"/>
              </a:ext>
            </a:extLst>
          </p:cNvPr>
          <p:cNvSpPr txBox="1"/>
          <p:nvPr/>
        </p:nvSpPr>
        <p:spPr>
          <a:xfrm>
            <a:off x="5291920" y="3241636"/>
            <a:ext cx="35816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91% Palbociclib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80% de novo or &gt;24m </a:t>
            </a:r>
          </a:p>
          <a:p>
            <a:r>
              <a:rPr lang="en-US" sz="2000" dirty="0"/>
              <a:t>	Interval (ET sensitive)</a:t>
            </a:r>
          </a:p>
        </p:txBody>
      </p:sp>
    </p:spTree>
    <p:extLst>
      <p:ext uri="{BB962C8B-B14F-4D97-AF65-F5344CB8AC3E}">
        <p14:creationId xmlns:p14="http://schemas.microsoft.com/office/powerpoint/2010/main" val="90000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B5EBE63C-2D8C-22CD-7967-34BBCA4DC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18" y="2032163"/>
            <a:ext cx="4480842" cy="2009266"/>
          </a:xfrm>
          <a:prstGeom prst="rect">
            <a:avLst/>
          </a:prstGeom>
        </p:spPr>
      </p:pic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FCD3521-9CE8-740E-1761-65B14218E3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Sonke</a:t>
            </a:r>
            <a:r>
              <a:rPr lang="en-US" dirty="0"/>
              <a:t>, ASCO 2023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6FDCF70-8C8D-B6A5-1D3B-7CF522C36C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SONIA: 1</a:t>
            </a:r>
            <a:r>
              <a:rPr lang="en-US" sz="2400" baseline="30000" dirty="0">
                <a:solidFill>
                  <a:schemeClr val="tx1"/>
                </a:solidFill>
              </a:rPr>
              <a:t>st</a:t>
            </a:r>
            <a:r>
              <a:rPr lang="en-US" sz="2400" dirty="0">
                <a:solidFill>
                  <a:schemeClr val="tx1"/>
                </a:solidFill>
              </a:rPr>
              <a:t> v 2</a:t>
            </a:r>
            <a:r>
              <a:rPr lang="en-US" sz="2400" baseline="30000" dirty="0">
                <a:solidFill>
                  <a:schemeClr val="tx1"/>
                </a:solidFill>
              </a:rPr>
              <a:t>nd</a:t>
            </a:r>
            <a:r>
              <a:rPr lang="en-US" sz="2400" dirty="0">
                <a:solidFill>
                  <a:schemeClr val="tx1"/>
                </a:solidFill>
              </a:rPr>
              <a:t> CDK 4/6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055149" y="3231951"/>
            <a:ext cx="1689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b="1" dirty="0">
                <a:solidFill>
                  <a:srgbClr val="008664"/>
                </a:solidFill>
                <a:latin typeface="Arial" panose="020B0604020202020204"/>
                <a:ea typeface="+mn-ea"/>
                <a:cs typeface="+mn-cs"/>
              </a:rPr>
              <a:t>Second-line CDK4/6i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2380481" y="2258418"/>
            <a:ext cx="1467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b="1" dirty="0">
                <a:solidFill>
                  <a:srgbClr val="213F67"/>
                </a:solidFill>
                <a:latin typeface="Arial" panose="020B0604020202020204"/>
                <a:ea typeface="+mn-ea"/>
                <a:cs typeface="+mn-cs"/>
              </a:rPr>
              <a:t>First-line CDK4/6i</a:t>
            </a:r>
          </a:p>
        </p:txBody>
      </p:sp>
      <p:graphicFrame>
        <p:nvGraphicFramePr>
          <p:cNvPr id="17" name="Tabel 16">
            <a:extLst>
              <a:ext uri="{FF2B5EF4-FFF2-40B4-BE49-F238E27FC236}">
                <a16:creationId xmlns:a16="http://schemas.microsoft.com/office/drawing/2014/main" id="{28E4A371-96F7-FF8C-DE44-AE59C2E6A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550830"/>
              </p:ext>
            </p:extLst>
          </p:nvPr>
        </p:nvGraphicFramePr>
        <p:xfrm>
          <a:off x="677653" y="1171382"/>
          <a:ext cx="3631300" cy="907728"/>
        </p:xfrm>
        <a:graphic>
          <a:graphicData uri="http://schemas.openxmlformats.org/drawingml/2006/table">
            <a:tbl>
              <a:tblPr/>
              <a:tblGrid>
                <a:gridCol w="1533009">
                  <a:extLst>
                    <a:ext uri="{9D8B030D-6E8A-4147-A177-3AD203B41FA5}">
                      <a16:colId xmlns:a16="http://schemas.microsoft.com/office/drawing/2014/main" val="1149648531"/>
                    </a:ext>
                  </a:extLst>
                </a:gridCol>
                <a:gridCol w="1078784">
                  <a:extLst>
                    <a:ext uri="{9D8B030D-6E8A-4147-A177-3AD203B41FA5}">
                      <a16:colId xmlns:a16="http://schemas.microsoft.com/office/drawing/2014/main" val="3718895042"/>
                    </a:ext>
                  </a:extLst>
                </a:gridCol>
                <a:gridCol w="1019507">
                  <a:extLst>
                    <a:ext uri="{9D8B030D-6E8A-4147-A177-3AD203B41FA5}">
                      <a16:colId xmlns:a16="http://schemas.microsoft.com/office/drawing/2014/main" val="2156512284"/>
                    </a:ext>
                  </a:extLst>
                </a:gridCol>
              </a:tblGrid>
              <a:tr h="254536">
                <a:tc>
                  <a:txBody>
                    <a:bodyPr/>
                    <a:lstStyle/>
                    <a:p>
                      <a:pPr algn="l" rtl="0" fontAlgn="t"/>
                      <a:endParaRPr lang="nl-NL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010" marR="3572" marT="3572" marB="0">
                    <a:lnL>
                      <a:noFill/>
                    </a:lnL>
                    <a:lnR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First-line </a:t>
                      </a:r>
                    </a:p>
                    <a:p>
                      <a:pPr algn="ctr" fontAlgn="ctr"/>
                      <a:r>
                        <a:rPr lang="nl-N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CDK4/6i</a:t>
                      </a:r>
                    </a:p>
                  </a:txBody>
                  <a:tcPr marL="3572" marR="3572" marT="3572" marB="0" anchor="ctr">
                    <a:lnL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F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Second-line </a:t>
                      </a:r>
                    </a:p>
                    <a:p>
                      <a:pPr algn="ctr" fontAlgn="ctr"/>
                      <a:r>
                        <a:rPr lang="nl-N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CDK4/6i</a:t>
                      </a:r>
                    </a:p>
                  </a:txBody>
                  <a:tcPr marL="3572" marR="3572" marT="3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6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6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6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634366"/>
                  </a:ext>
                </a:extLst>
              </a:tr>
              <a:tr h="129235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Events/N</a:t>
                      </a:r>
                    </a:p>
                  </a:txBody>
                  <a:tcPr marL="75010" marR="3572" marT="357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310/524</a:t>
                      </a:r>
                    </a:p>
                  </a:txBody>
                  <a:tcPr marL="3572" marR="3572" marT="3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407/526</a:t>
                      </a:r>
                    </a:p>
                  </a:txBody>
                  <a:tcPr marL="3572" marR="3572" marT="35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6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564935"/>
                  </a:ext>
                </a:extLst>
              </a:tr>
              <a:tr h="129235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Median</a:t>
                      </a:r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PFS1, mo</a:t>
                      </a:r>
                    </a:p>
                  </a:txBody>
                  <a:tcPr marL="75010" marR="3572" marT="357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24.7</a:t>
                      </a:r>
                    </a:p>
                  </a:txBody>
                  <a:tcPr marL="3572" marR="3572" marT="3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16.1</a:t>
                      </a:r>
                    </a:p>
                  </a:txBody>
                  <a:tcPr marL="3572" marR="3572" marT="35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369748"/>
                  </a:ext>
                </a:extLst>
              </a:tr>
              <a:tr h="174186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Hazard Ratio (95% CI)</a:t>
                      </a:r>
                    </a:p>
                  </a:txBody>
                  <a:tcPr marL="75010" marR="3572" marT="357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0.59 (0.51-0.69)</a:t>
                      </a:r>
                    </a:p>
                  </a:txBody>
                  <a:tcPr marL="3572" marR="3572" marT="3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422937"/>
                  </a:ext>
                </a:extLst>
              </a:tr>
              <a:tr h="174186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Two-sided</a:t>
                      </a:r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P-</a:t>
                      </a:r>
                      <a:r>
                        <a:rPr lang="nl-N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value</a:t>
                      </a:r>
                      <a:endParaRPr lang="nl-NL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010" marR="3572" marT="357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&lt;0.0001</a:t>
                      </a:r>
                    </a:p>
                  </a:txBody>
                  <a:tcPr marL="3572" marR="3572" marT="3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859071"/>
                  </a:ext>
                </a:extLst>
              </a:tr>
            </a:tbl>
          </a:graphicData>
        </a:graphic>
      </p:graphicFrame>
      <p:pic>
        <p:nvPicPr>
          <p:cNvPr id="5" name="Afbeelding 2">
            <a:extLst>
              <a:ext uri="{FF2B5EF4-FFF2-40B4-BE49-F238E27FC236}">
                <a16:creationId xmlns:a16="http://schemas.microsoft.com/office/drawing/2014/main" id="{949165D6-AE95-6E53-FFA8-7A95F2C9F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902" y="2223861"/>
            <a:ext cx="4053337" cy="1817568"/>
          </a:xfrm>
          <a:prstGeom prst="rect">
            <a:avLst/>
          </a:prstGeom>
        </p:spPr>
      </p:pic>
      <p:graphicFrame>
        <p:nvGraphicFramePr>
          <p:cNvPr id="6" name="Tabel 9">
            <a:extLst>
              <a:ext uri="{FF2B5EF4-FFF2-40B4-BE49-F238E27FC236}">
                <a16:creationId xmlns:a16="http://schemas.microsoft.com/office/drawing/2014/main" id="{010F0C4E-EE2A-005C-017E-6171FD3F0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638375"/>
              </p:ext>
            </p:extLst>
          </p:nvPr>
        </p:nvGraphicFramePr>
        <p:xfrm>
          <a:off x="4855260" y="1119665"/>
          <a:ext cx="3818979" cy="976299"/>
        </p:xfrm>
        <a:graphic>
          <a:graphicData uri="http://schemas.openxmlformats.org/drawingml/2006/table">
            <a:tbl>
              <a:tblPr/>
              <a:tblGrid>
                <a:gridCol w="1612241">
                  <a:extLst>
                    <a:ext uri="{9D8B030D-6E8A-4147-A177-3AD203B41FA5}">
                      <a16:colId xmlns:a16="http://schemas.microsoft.com/office/drawing/2014/main" val="1149648531"/>
                    </a:ext>
                  </a:extLst>
                </a:gridCol>
                <a:gridCol w="1134539">
                  <a:extLst>
                    <a:ext uri="{9D8B030D-6E8A-4147-A177-3AD203B41FA5}">
                      <a16:colId xmlns:a16="http://schemas.microsoft.com/office/drawing/2014/main" val="3718895042"/>
                    </a:ext>
                  </a:extLst>
                </a:gridCol>
                <a:gridCol w="1072199">
                  <a:extLst>
                    <a:ext uri="{9D8B030D-6E8A-4147-A177-3AD203B41FA5}">
                      <a16:colId xmlns:a16="http://schemas.microsoft.com/office/drawing/2014/main" val="2156512284"/>
                    </a:ext>
                  </a:extLst>
                </a:gridCol>
              </a:tblGrid>
              <a:tr h="273971">
                <a:tc>
                  <a:txBody>
                    <a:bodyPr/>
                    <a:lstStyle/>
                    <a:p>
                      <a:pPr algn="l" rtl="0" fontAlgn="t"/>
                      <a:endParaRPr lang="nl-NL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0013" marR="4763" marT="4763" marB="0">
                    <a:lnL>
                      <a:noFill/>
                    </a:lnL>
                    <a:lnR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First-line </a:t>
                      </a:r>
                    </a:p>
                    <a:p>
                      <a:pPr algn="ctr" fontAlgn="ctr"/>
                      <a:r>
                        <a:rPr lang="nl-NL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CDK4/6i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F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Second-line </a:t>
                      </a:r>
                    </a:p>
                    <a:p>
                      <a:pPr algn="ctr" fontAlgn="ctr"/>
                      <a:r>
                        <a:rPr lang="nl-NL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CDK4/6i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6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6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6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634366"/>
                  </a:ext>
                </a:extLst>
              </a:tr>
              <a:tr h="139093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Events/N</a:t>
                      </a:r>
                    </a:p>
                  </a:txBody>
                  <a:tcPr marL="100013" marR="4763" marT="476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281/524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310/526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6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564935"/>
                  </a:ext>
                </a:extLst>
              </a:tr>
              <a:tr h="139093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Median</a:t>
                      </a:r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PFS2, mo</a:t>
                      </a:r>
                    </a:p>
                  </a:txBody>
                  <a:tcPr marL="100013" marR="4763" marT="476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31.0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369748"/>
                  </a:ext>
                </a:extLst>
              </a:tr>
              <a:tr h="195247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Hazard Ratio (95% CI)</a:t>
                      </a:r>
                    </a:p>
                  </a:txBody>
                  <a:tcPr marL="100013" marR="4763" marT="476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0.87 (0.74-1.03)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422937"/>
                  </a:ext>
                </a:extLst>
              </a:tr>
              <a:tr h="139093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Two-sided</a:t>
                      </a:r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P-</a:t>
                      </a:r>
                      <a:r>
                        <a:rPr lang="nl-NL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value</a:t>
                      </a:r>
                      <a:endParaRPr lang="nl-NL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0013" marR="4763" marT="476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0.10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85907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372BE34-D0F8-FF29-6EB2-BFD4886613B5}"/>
              </a:ext>
            </a:extLst>
          </p:cNvPr>
          <p:cNvSpPr txBox="1"/>
          <p:nvPr/>
        </p:nvSpPr>
        <p:spPr>
          <a:xfrm>
            <a:off x="1501629" y="679508"/>
            <a:ext cx="898003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PFS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E59E1-C906-6887-F854-10FFC6AAB2C0}"/>
              </a:ext>
            </a:extLst>
          </p:cNvPr>
          <p:cNvSpPr txBox="1"/>
          <p:nvPr/>
        </p:nvSpPr>
        <p:spPr>
          <a:xfrm>
            <a:off x="6128036" y="669208"/>
            <a:ext cx="898003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PFS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3EA3B-0A8F-F4BD-572F-1440FEEA86F8}"/>
              </a:ext>
            </a:extLst>
          </p:cNvPr>
          <p:cNvSpPr txBox="1"/>
          <p:nvPr/>
        </p:nvSpPr>
        <p:spPr>
          <a:xfrm>
            <a:off x="4308953" y="4053840"/>
            <a:ext cx="6379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+mn-lt"/>
              </a:rPr>
              <a:t>MONARCH 3 PFS2: </a:t>
            </a:r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+mn-lt"/>
              </a:rPr>
              <a:t>36.9 months versus 25.6 months</a:t>
            </a:r>
            <a:endParaRPr lang="en-US" sz="1400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3417D946-A765-D0BB-66CD-BD6A46AAFC80}"/>
              </a:ext>
            </a:extLst>
          </p:cNvPr>
          <p:cNvSpPr txBox="1">
            <a:spLocks/>
          </p:cNvSpPr>
          <p:nvPr/>
        </p:nvSpPr>
        <p:spPr>
          <a:xfrm>
            <a:off x="3847549" y="4688829"/>
            <a:ext cx="4389120" cy="21121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kern="0" dirty="0" err="1"/>
              <a:t>Sonke</a:t>
            </a:r>
            <a:r>
              <a:rPr lang="en-US" sz="1400" kern="0" dirty="0"/>
              <a:t>, ASCO 2023</a:t>
            </a:r>
          </a:p>
        </p:txBody>
      </p:sp>
    </p:spTree>
    <p:extLst>
      <p:ext uri="{BB962C8B-B14F-4D97-AF65-F5344CB8AC3E}">
        <p14:creationId xmlns:p14="http://schemas.microsoft.com/office/powerpoint/2010/main" val="3684393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2E12A59D-538E-F9B3-4D3F-606340DB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000"/>
            <a:ext cx="9144000" cy="6953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SONIA Overall Survival: 1</a:t>
            </a:r>
            <a:r>
              <a:rPr lang="en-US" sz="2400" baseline="30000" dirty="0">
                <a:solidFill>
                  <a:schemeClr val="tx1"/>
                </a:solidFill>
              </a:rPr>
              <a:t>st</a:t>
            </a:r>
            <a:r>
              <a:rPr lang="en-US" sz="2400" dirty="0">
                <a:solidFill>
                  <a:schemeClr val="tx1"/>
                </a:solidFill>
              </a:rPr>
              <a:t> v 2</a:t>
            </a:r>
            <a:r>
              <a:rPr lang="en-US" sz="2400" baseline="30000" dirty="0">
                <a:solidFill>
                  <a:schemeClr val="tx1"/>
                </a:solidFill>
              </a:rPr>
              <a:t>nd</a:t>
            </a:r>
            <a:r>
              <a:rPr lang="en-US" sz="2400" dirty="0">
                <a:solidFill>
                  <a:schemeClr val="tx1"/>
                </a:solidFill>
              </a:rPr>
              <a:t> CDK 4/6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06001FC-B183-4889-A464-5375C0582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79" y="1118772"/>
            <a:ext cx="7178040" cy="3218725"/>
          </a:xfrm>
          <a:prstGeom prst="rect">
            <a:avLst/>
          </a:prstGeom>
        </p:spPr>
      </p:pic>
      <p:graphicFrame>
        <p:nvGraphicFramePr>
          <p:cNvPr id="7" name="Tabel 11">
            <a:extLst>
              <a:ext uri="{FF2B5EF4-FFF2-40B4-BE49-F238E27FC236}">
                <a16:creationId xmlns:a16="http://schemas.microsoft.com/office/drawing/2014/main" id="{FC973B9E-E54F-901D-9FF9-987EA6871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901144"/>
              </p:ext>
            </p:extLst>
          </p:nvPr>
        </p:nvGraphicFramePr>
        <p:xfrm>
          <a:off x="1962872" y="2338939"/>
          <a:ext cx="3542779" cy="1421531"/>
        </p:xfrm>
        <a:graphic>
          <a:graphicData uri="http://schemas.openxmlformats.org/drawingml/2006/table">
            <a:tbl>
              <a:tblPr/>
              <a:tblGrid>
                <a:gridCol w="1495639">
                  <a:extLst>
                    <a:ext uri="{9D8B030D-6E8A-4147-A177-3AD203B41FA5}">
                      <a16:colId xmlns:a16="http://schemas.microsoft.com/office/drawing/2014/main" val="1149648531"/>
                    </a:ext>
                  </a:extLst>
                </a:gridCol>
                <a:gridCol w="1052486">
                  <a:extLst>
                    <a:ext uri="{9D8B030D-6E8A-4147-A177-3AD203B41FA5}">
                      <a16:colId xmlns:a16="http://schemas.microsoft.com/office/drawing/2014/main" val="3718895042"/>
                    </a:ext>
                  </a:extLst>
                </a:gridCol>
                <a:gridCol w="994654">
                  <a:extLst>
                    <a:ext uri="{9D8B030D-6E8A-4147-A177-3AD203B41FA5}">
                      <a16:colId xmlns:a16="http://schemas.microsoft.com/office/drawing/2014/main" val="2156512284"/>
                    </a:ext>
                  </a:extLst>
                </a:gridCol>
              </a:tblGrid>
              <a:tr h="389294">
                <a:tc>
                  <a:txBody>
                    <a:bodyPr/>
                    <a:lstStyle/>
                    <a:p>
                      <a:pPr algn="l" rtl="0" fontAlgn="t"/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0013" marR="4763" marT="476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First-line </a:t>
                      </a:r>
                    </a:p>
                    <a:p>
                      <a:pPr algn="ctr" fontAlgn="ctr"/>
                      <a:r>
                        <a:rPr lang="nl-N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CDK4/6i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F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Second-line </a:t>
                      </a:r>
                    </a:p>
                    <a:p>
                      <a:pPr algn="ctr" fontAlgn="ctr"/>
                      <a:r>
                        <a:rPr lang="nl-N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CDK4/6i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6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6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6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634366"/>
                  </a:ext>
                </a:extLst>
              </a:tr>
              <a:tr h="197655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Events/N</a:t>
                      </a:r>
                    </a:p>
                  </a:txBody>
                  <a:tcPr marL="100013" marR="4763" marT="476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184/524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188/526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6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564935"/>
                  </a:ext>
                </a:extLst>
              </a:tr>
              <a:tr h="197655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Median</a:t>
                      </a:r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OS, mo</a:t>
                      </a:r>
                    </a:p>
                  </a:txBody>
                  <a:tcPr marL="100013" marR="4763" marT="476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369748"/>
                  </a:ext>
                </a:extLst>
              </a:tr>
              <a:tr h="266404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Hazard Ratio (95% CI)</a:t>
                      </a:r>
                    </a:p>
                  </a:txBody>
                  <a:tcPr marL="100013" marR="4763" marT="476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0.98 (0.80-1.20)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422937"/>
                  </a:ext>
                </a:extLst>
              </a:tr>
              <a:tr h="266404"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Two-sided</a:t>
                      </a:r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P-</a:t>
                      </a:r>
                      <a:r>
                        <a:rPr lang="nl-N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value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0013" marR="4763" marT="476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C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859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092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4673297-7A3F-3130-DD32-C8F5D3E41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261" y="816544"/>
            <a:ext cx="8556859" cy="265175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Yes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Palbociclib (predominant in SONIA) has not yield OS benefits in 1</a:t>
            </a:r>
            <a:r>
              <a:rPr lang="en-US" baseline="30000" dirty="0"/>
              <a:t>st</a:t>
            </a:r>
            <a:r>
              <a:rPr lang="en-US" dirty="0"/>
              <a:t> or 2</a:t>
            </a:r>
            <a:r>
              <a:rPr lang="en-US" baseline="30000" dirty="0"/>
              <a:t>nd</a:t>
            </a:r>
            <a:r>
              <a:rPr lang="en-US" dirty="0"/>
              <a:t> line settings.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Ribo</a:t>
            </a:r>
            <a:r>
              <a:rPr lang="en-US" dirty="0"/>
              <a:t> and </a:t>
            </a:r>
            <a:r>
              <a:rPr lang="en-US" dirty="0" err="1"/>
              <a:t>abemaciclib</a:t>
            </a:r>
            <a:r>
              <a:rPr lang="en-US" dirty="0"/>
              <a:t> in 1</a:t>
            </a:r>
            <a:r>
              <a:rPr lang="en-US" baseline="30000" dirty="0"/>
              <a:t>st</a:t>
            </a:r>
            <a:r>
              <a:rPr lang="en-US" dirty="0"/>
              <a:t> line with OS &gt;60m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Fulvestrant</a:t>
            </a:r>
            <a:r>
              <a:rPr lang="en-US" dirty="0"/>
              <a:t> no longer standard 2</a:t>
            </a:r>
            <a:r>
              <a:rPr lang="en-US" baseline="30000" dirty="0"/>
              <a:t>nd</a:t>
            </a:r>
            <a:r>
              <a:rPr lang="en-US" dirty="0"/>
              <a:t> line therapy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Single agent aromatase inhibitor followed by </a:t>
            </a:r>
            <a:r>
              <a:rPr lang="en-US" dirty="0" err="1"/>
              <a:t>Fulv</a:t>
            </a:r>
            <a:r>
              <a:rPr lang="en-US" dirty="0"/>
              <a:t>/CDK4/6  option for some patients most concerned with toxicity, cost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In 2023, no biomarker/clinical feature teases out these pts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40E861-72F7-9B96-4DF1-F269E0DEF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Should 1</a:t>
            </a:r>
            <a:r>
              <a:rPr lang="en-US" sz="2400" baseline="30000" dirty="0">
                <a:solidFill>
                  <a:schemeClr val="tx1"/>
                </a:solidFill>
              </a:rPr>
              <a:t>st</a:t>
            </a:r>
            <a:r>
              <a:rPr lang="en-US" sz="2400" dirty="0">
                <a:solidFill>
                  <a:schemeClr val="tx1"/>
                </a:solidFill>
              </a:rPr>
              <a:t> Line CDK4/6 Still Be Standard for Most Patients?</a:t>
            </a:r>
          </a:p>
        </p:txBody>
      </p:sp>
    </p:spTree>
    <p:extLst>
      <p:ext uri="{BB962C8B-B14F-4D97-AF65-F5344CB8AC3E}">
        <p14:creationId xmlns:p14="http://schemas.microsoft.com/office/powerpoint/2010/main" val="3992807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3924DF-44F7-DF4A-334C-8A73227EE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What about adjuvant CDK4/6 Inhibitors in Early-Stage HR+ BC?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DCF1050-BF33-B741-B961-20BE4351A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315099"/>
              </p:ext>
            </p:extLst>
          </p:nvPr>
        </p:nvGraphicFramePr>
        <p:xfrm>
          <a:off x="1422768" y="1474795"/>
          <a:ext cx="6410409" cy="231596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559664">
                  <a:extLst>
                    <a:ext uri="{9D8B030D-6E8A-4147-A177-3AD203B41FA5}">
                      <a16:colId xmlns:a16="http://schemas.microsoft.com/office/drawing/2014/main" val="3058581321"/>
                    </a:ext>
                  </a:extLst>
                </a:gridCol>
                <a:gridCol w="677826">
                  <a:extLst>
                    <a:ext uri="{9D8B030D-6E8A-4147-A177-3AD203B41FA5}">
                      <a16:colId xmlns:a16="http://schemas.microsoft.com/office/drawing/2014/main" val="3695367982"/>
                    </a:ext>
                  </a:extLst>
                </a:gridCol>
                <a:gridCol w="677826">
                  <a:extLst>
                    <a:ext uri="{9D8B030D-6E8A-4147-A177-3AD203B41FA5}">
                      <a16:colId xmlns:a16="http://schemas.microsoft.com/office/drawing/2014/main" val="2832175460"/>
                    </a:ext>
                  </a:extLst>
                </a:gridCol>
                <a:gridCol w="677826">
                  <a:extLst>
                    <a:ext uri="{9D8B030D-6E8A-4147-A177-3AD203B41FA5}">
                      <a16:colId xmlns:a16="http://schemas.microsoft.com/office/drawing/2014/main" val="2519436347"/>
                    </a:ext>
                  </a:extLst>
                </a:gridCol>
                <a:gridCol w="677826">
                  <a:extLst>
                    <a:ext uri="{9D8B030D-6E8A-4147-A177-3AD203B41FA5}">
                      <a16:colId xmlns:a16="http://schemas.microsoft.com/office/drawing/2014/main" val="2869923080"/>
                    </a:ext>
                  </a:extLst>
                </a:gridCol>
                <a:gridCol w="765545">
                  <a:extLst>
                    <a:ext uri="{9D8B030D-6E8A-4147-A177-3AD203B41FA5}">
                      <a16:colId xmlns:a16="http://schemas.microsoft.com/office/drawing/2014/main" val="1431409304"/>
                    </a:ext>
                  </a:extLst>
                </a:gridCol>
                <a:gridCol w="604725">
                  <a:extLst>
                    <a:ext uri="{9D8B030D-6E8A-4147-A177-3AD203B41FA5}">
                      <a16:colId xmlns:a16="http://schemas.microsoft.com/office/drawing/2014/main" val="2175783431"/>
                    </a:ext>
                  </a:extLst>
                </a:gridCol>
                <a:gridCol w="769171">
                  <a:extLst>
                    <a:ext uri="{9D8B030D-6E8A-4147-A177-3AD203B41FA5}">
                      <a16:colId xmlns:a16="http://schemas.microsoft.com/office/drawing/2014/main" val="3995540739"/>
                    </a:ext>
                  </a:extLst>
                </a:gridCol>
              </a:tblGrid>
              <a:tr h="314081">
                <a:tc rowSpan="2">
                  <a:txBody>
                    <a:bodyPr/>
                    <a:lstStyle/>
                    <a:p>
                      <a:pPr algn="ctr"/>
                      <a:endParaRPr lang="en-GB" sz="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b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chemeClr val="tx1"/>
                          </a:solidFill>
                        </a:rPr>
                        <a:t>2 year </a:t>
                      </a:r>
                      <a:r>
                        <a:rPr lang="en-GB" sz="800" err="1">
                          <a:solidFill>
                            <a:schemeClr val="tx1"/>
                          </a:solidFill>
                        </a:rPr>
                        <a:t>iDFS</a:t>
                      </a:r>
                      <a:r>
                        <a:rPr lang="en-GB" sz="800">
                          <a:solidFill>
                            <a:schemeClr val="tx1"/>
                          </a:solidFill>
                        </a:rPr>
                        <a:t> rate</a:t>
                      </a:r>
                      <a:endParaRPr lang="en-GB" sz="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chemeClr val="tx1"/>
                          </a:solidFill>
                        </a:rPr>
                        <a:t>3 year </a:t>
                      </a:r>
                      <a:r>
                        <a:rPr lang="en-GB" sz="800" err="1">
                          <a:solidFill>
                            <a:schemeClr val="tx1"/>
                          </a:solidFill>
                        </a:rPr>
                        <a:t>iDFS</a:t>
                      </a:r>
                      <a:r>
                        <a:rPr lang="en-GB" sz="800">
                          <a:solidFill>
                            <a:schemeClr val="tx1"/>
                          </a:solidFill>
                        </a:rPr>
                        <a:t> rate</a:t>
                      </a:r>
                      <a:endParaRPr lang="en-US" sz="900"/>
                    </a:p>
                  </a:txBody>
                  <a:tcPr marL="51435" marR="51435" marT="25718" marB="2571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Hazard ratio</a:t>
                      </a:r>
                      <a:br>
                        <a:rPr lang="en-US" sz="80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(95% CI)</a:t>
                      </a:r>
                      <a:endParaRPr lang="en-GB" sz="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P value</a:t>
                      </a:r>
                      <a:endParaRPr lang="en-US" sz="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Significance reached vs </a:t>
                      </a:r>
                      <a:r>
                        <a:rPr lang="en-US" sz="800" err="1">
                          <a:solidFill>
                            <a:schemeClr val="tx1"/>
                          </a:solidFill>
                        </a:rPr>
                        <a:t>placebo</a:t>
                      </a:r>
                      <a:r>
                        <a:rPr lang="en-US" sz="800" baseline="30000" err="1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800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3377067429"/>
                  </a:ext>
                </a:extLst>
              </a:tr>
              <a:tr h="314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chemeClr val="tx1"/>
                          </a:solidFill>
                        </a:rPr>
                        <a:t>Treatment </a:t>
                      </a:r>
                      <a:br>
                        <a:rPr lang="en-GB" sz="800">
                          <a:solidFill>
                            <a:schemeClr val="tx1"/>
                          </a:solidFill>
                        </a:rPr>
                      </a:br>
                      <a:r>
                        <a:rPr lang="en-GB" sz="800">
                          <a:solidFill>
                            <a:schemeClr val="tx1"/>
                          </a:solidFill>
                        </a:rPr>
                        <a:t>arm</a:t>
                      </a:r>
                      <a:endParaRPr lang="en-GB" sz="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solidFill>
                            <a:schemeClr val="tx1"/>
                          </a:solidFill>
                        </a:rPr>
                        <a:t>Placebo</a:t>
                      </a:r>
                    </a:p>
                    <a:p>
                      <a:pPr algn="ctr"/>
                      <a:r>
                        <a:rPr lang="en-GB" sz="800">
                          <a:solidFill>
                            <a:schemeClr val="tx1"/>
                          </a:solidFill>
                        </a:rPr>
                        <a:t>arm</a:t>
                      </a:r>
                      <a:endParaRPr lang="en-GB" sz="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Treatment</a:t>
                      </a:r>
                    </a:p>
                    <a:p>
                      <a:pPr algn="ctr"/>
                      <a:r>
                        <a:rPr lang="en-US" sz="800"/>
                        <a:t>arm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Placebo</a:t>
                      </a:r>
                    </a:p>
                    <a:p>
                      <a:pPr algn="ctr"/>
                      <a:r>
                        <a:rPr lang="en-US" sz="800"/>
                        <a:t>arm</a:t>
                      </a:r>
                    </a:p>
                  </a:txBody>
                  <a:tcPr marL="51435" marR="51435" marT="25718" marB="25718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099948"/>
                  </a:ext>
                </a:extLst>
              </a:tr>
              <a:tr h="3950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b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PALLAS</a:t>
                      </a:r>
                      <a:r>
                        <a:rPr kumimoji="0" lang="en-GB" sz="1000" b="1" u="none" strike="noStrike" kern="0" cap="none" spc="0" normalizeH="0" baseline="300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1</a:t>
                      </a:r>
                      <a:endParaRPr kumimoji="0" lang="en-GB" sz="1000" b="1" i="0" u="none" strike="noStrike" kern="0" cap="none" spc="0" normalizeH="0" baseline="3000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>
                          <a:solidFill>
                            <a:schemeClr val="tx1"/>
                          </a:solidFill>
                        </a:rPr>
                        <a:t>93.9%</a:t>
                      </a:r>
                      <a:endParaRPr lang="en-GB" sz="900" b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93.0%</a:t>
                      </a:r>
                      <a:endParaRPr lang="en-US" sz="9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89.3%</a:t>
                      </a:r>
                      <a:endParaRPr lang="en-US" sz="9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89.4%</a:t>
                      </a:r>
                      <a:endParaRPr lang="en-US" sz="9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0.96 </a:t>
                      </a:r>
                      <a:br>
                        <a:rPr lang="en-US" sz="900"/>
                      </a:br>
                      <a:r>
                        <a:rPr lang="en-US" sz="900"/>
                        <a:t>(0.81-1.14)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0.65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2071676441"/>
                  </a:ext>
                </a:extLst>
              </a:tr>
              <a:tr h="3950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b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PENELOPE-B</a:t>
                      </a:r>
                      <a:r>
                        <a:rPr kumimoji="0" lang="en-GB" sz="1000" b="1" u="none" strike="noStrike" kern="0" cap="none" spc="0" normalizeH="0" baseline="300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2</a:t>
                      </a:r>
                      <a:endParaRPr kumimoji="0" lang="en-GB" sz="1000" b="1" i="0" u="none" strike="noStrike" kern="0" cap="none" spc="0" normalizeH="0" baseline="3000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>
                          <a:solidFill>
                            <a:schemeClr val="tx1"/>
                          </a:solidFill>
                        </a:rPr>
                        <a:t>88.3%</a:t>
                      </a:r>
                      <a:endParaRPr lang="en-GB" sz="900" b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/>
                        <a:t>84.0%</a:t>
                      </a:r>
                      <a:endParaRPr lang="en-US" sz="900" b="0">
                        <a:latin typeface="+mn-lt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/>
                        <a:t>81.2%</a:t>
                      </a:r>
                      <a:endParaRPr lang="en-US" sz="900" b="0">
                        <a:latin typeface="+mn-lt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/>
                        <a:t>77.7%</a:t>
                      </a:r>
                      <a:endParaRPr lang="en-US" sz="900" b="0">
                        <a:latin typeface="+mn-lt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0.93 </a:t>
                      </a:r>
                      <a:br>
                        <a:rPr lang="en-US" sz="900"/>
                      </a:br>
                      <a:r>
                        <a:rPr lang="en-US" sz="900"/>
                        <a:t>(0.74-1.17)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0.53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kern="1200" noProof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1800" b="0" kern="1200" noProof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438988174"/>
                  </a:ext>
                </a:extLst>
              </a:tr>
              <a:tr h="3950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b="1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MonarchE</a:t>
                      </a:r>
                      <a:r>
                        <a:rPr kumimoji="0" lang="en-GB" sz="1000" b="1" u="none" strike="noStrike" kern="0" cap="none" spc="0" normalizeH="0" baseline="300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3,b</a:t>
                      </a:r>
                      <a:endParaRPr kumimoji="0" lang="en-GB" sz="1000" b="1" i="0" u="none" strike="noStrike" kern="0" cap="none" spc="0" normalizeH="0" baseline="3000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>
                          <a:solidFill>
                            <a:schemeClr val="tx1"/>
                          </a:solidFill>
                        </a:rPr>
                        <a:t>92.7%</a:t>
                      </a:r>
                      <a:endParaRPr lang="en-GB" sz="900" b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/>
                        <a:t>90.0%</a:t>
                      </a:r>
                      <a:endParaRPr lang="en-US" sz="900" b="0">
                        <a:latin typeface="+mn-lt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/>
                        <a:t>88.8% </a:t>
                      </a:r>
                      <a:endParaRPr lang="en-US" sz="900" b="0">
                        <a:latin typeface="+mn-lt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/>
                        <a:t>83.4%</a:t>
                      </a:r>
                      <a:endParaRPr lang="en-US" sz="900" b="0">
                        <a:latin typeface="+mn-lt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0.70</a:t>
                      </a:r>
                    </a:p>
                    <a:p>
                      <a:pPr algn="ctr"/>
                      <a:r>
                        <a:rPr lang="en-US" sz="900" dirty="0"/>
                        <a:t>(0.59-0.82)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&lt;0.0001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noProof="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0" kern="1200" baseline="30000" noProof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2406265723"/>
                  </a:ext>
                </a:extLst>
              </a:tr>
              <a:tr h="5027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NATALEE</a:t>
                      </a:r>
                      <a:endParaRPr kumimoji="0" lang="en-GB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 gridSpan="7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ASCO 2023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5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/>
                        <a:t>Not yet reported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91352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A236C31-D015-2A0F-D27B-693C4FED475E}"/>
              </a:ext>
            </a:extLst>
          </p:cNvPr>
          <p:cNvSpPr/>
          <p:nvPr/>
        </p:nvSpPr>
        <p:spPr>
          <a:xfrm>
            <a:off x="2559550" y="3912615"/>
            <a:ext cx="4803775" cy="219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5143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Comparisons </a:t>
            </a:r>
            <a:r>
              <a:rPr lang="en-US" sz="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cannot</a:t>
            </a:r>
            <a:r>
              <a:rPr lang="en-US" sz="825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 made in the absence of well-controlled, head-to-head studies.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4C785E-DF36-0AE2-4247-CA6CFB869165}"/>
              </a:ext>
            </a:extLst>
          </p:cNvPr>
          <p:cNvSpPr txBox="1"/>
          <p:nvPr/>
        </p:nvSpPr>
        <p:spPr>
          <a:xfrm rot="16200000">
            <a:off x="902852" y="2364806"/>
            <a:ext cx="481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7800A2"/>
                </a:solidFill>
                <a:latin typeface="Arial" panose="020B0604020202020204"/>
                <a:ea typeface="+mn-ea"/>
                <a:cs typeface="+mn-cs"/>
              </a:rPr>
              <a:t>PAL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8136B8-10C6-4ADB-2445-9B79BA40665D}"/>
              </a:ext>
            </a:extLst>
          </p:cNvPr>
          <p:cNvSpPr txBox="1"/>
          <p:nvPr/>
        </p:nvSpPr>
        <p:spPr>
          <a:xfrm rot="16200000">
            <a:off x="913469" y="2935798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8A0045"/>
                </a:solidFill>
                <a:latin typeface="Arial" panose="020B0604020202020204"/>
                <a:ea typeface="+mn-ea"/>
                <a:cs typeface="+mn-cs"/>
              </a:rPr>
              <a:t>ABE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5416D5-0B07-2788-9C23-D83B0E3BBE54}"/>
              </a:ext>
            </a:extLst>
          </p:cNvPr>
          <p:cNvSpPr txBox="1"/>
          <p:nvPr/>
        </p:nvSpPr>
        <p:spPr>
          <a:xfrm rot="16200000">
            <a:off x="902344" y="3474728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1B91B1"/>
                </a:solidFill>
                <a:latin typeface="Arial" panose="020B0604020202020204"/>
                <a:ea typeface="+mn-ea"/>
                <a:cs typeface="+mn-cs"/>
              </a:rPr>
              <a:t>RIBO</a:t>
            </a:r>
          </a:p>
        </p:txBody>
      </p:sp>
      <p:sp>
        <p:nvSpPr>
          <p:cNvPr id="49" name="Footer Placeholder 2">
            <a:extLst>
              <a:ext uri="{FF2B5EF4-FFF2-40B4-BE49-F238E27FC236}">
                <a16:creationId xmlns:a16="http://schemas.microsoft.com/office/drawing/2014/main" id="{6517BE8E-06A7-6B2C-B235-44D7A51DC224}"/>
              </a:ext>
            </a:extLst>
          </p:cNvPr>
          <p:cNvSpPr txBox="1">
            <a:spLocks/>
          </p:cNvSpPr>
          <p:nvPr/>
        </p:nvSpPr>
        <p:spPr>
          <a:xfrm>
            <a:off x="3371369" y="4807553"/>
            <a:ext cx="3558820" cy="2286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b="0" i="0" kern="1200" spc="0" baseline="0" dirty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30000" dirty="0">
                <a:solidFill>
                  <a:schemeClr val="tx1"/>
                </a:solidFill>
                <a:latin typeface="Arial" panose="020B0604020202020204"/>
              </a:rPr>
              <a:t>\</a:t>
            </a:r>
            <a:endParaRPr lang="en-US" dirty="0">
              <a:solidFill>
                <a:schemeClr val="tx1"/>
              </a:solidFill>
              <a:latin typeface="Arial" panose="020B06040202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/>
              </a:rPr>
              <a:t>1. Gnant M, et al. </a:t>
            </a:r>
            <a:r>
              <a:rPr lang="en-US" i="1" dirty="0">
                <a:solidFill>
                  <a:schemeClr val="tx1"/>
                </a:solidFill>
                <a:latin typeface="Arial" panose="020B0604020202020204"/>
              </a:rPr>
              <a:t>J Clin Oncol</a:t>
            </a:r>
            <a:r>
              <a:rPr lang="en-US" dirty="0">
                <a:solidFill>
                  <a:schemeClr val="tx1"/>
                </a:solidFill>
                <a:latin typeface="Arial" panose="020B0604020202020204"/>
              </a:rPr>
              <a:t>. 2022;40(3):282-293. 2. </a:t>
            </a:r>
            <a:r>
              <a:rPr lang="en-US" dirty="0" err="1">
                <a:solidFill>
                  <a:schemeClr val="tx1"/>
                </a:solidFill>
                <a:latin typeface="Arial" panose="020B0604020202020204"/>
              </a:rPr>
              <a:t>Loibl</a:t>
            </a:r>
            <a:r>
              <a:rPr lang="en-US" dirty="0">
                <a:solidFill>
                  <a:schemeClr val="tx1"/>
                </a:solidFill>
                <a:latin typeface="Arial" panose="020B0604020202020204"/>
              </a:rPr>
              <a:t> S, et al. </a:t>
            </a:r>
            <a:r>
              <a:rPr lang="en-US" i="1" dirty="0">
                <a:solidFill>
                  <a:schemeClr val="tx1"/>
                </a:solidFill>
                <a:latin typeface="Arial" panose="020B0604020202020204"/>
              </a:rPr>
              <a:t>J Clin Oncol</a:t>
            </a:r>
            <a:r>
              <a:rPr lang="en-US" dirty="0">
                <a:solidFill>
                  <a:schemeClr val="tx1"/>
                </a:solidFill>
                <a:latin typeface="Arial" panose="020B0604020202020204"/>
              </a:rPr>
              <a:t>. 2021;39(14):1518-1530. 3. </a:t>
            </a:r>
            <a:r>
              <a:rPr lang="en-US" dirty="0" err="1">
                <a:solidFill>
                  <a:schemeClr val="tx1"/>
                </a:solidFill>
                <a:latin typeface="Arial" panose="020B0604020202020204"/>
              </a:rPr>
              <a:t>Harbeck</a:t>
            </a:r>
            <a:r>
              <a:rPr lang="en-US" dirty="0">
                <a:solidFill>
                  <a:schemeClr val="tx1"/>
                </a:solidFill>
                <a:latin typeface="Arial" panose="020B0604020202020204"/>
              </a:rPr>
              <a:t> N, et al. </a:t>
            </a:r>
            <a:r>
              <a:rPr lang="en-US" i="1" dirty="0">
                <a:solidFill>
                  <a:schemeClr val="tx1"/>
                </a:solidFill>
                <a:latin typeface="Arial" panose="020B0604020202020204"/>
              </a:rPr>
              <a:t>Ann Oncol</a:t>
            </a:r>
            <a:r>
              <a:rPr lang="en-US" dirty="0">
                <a:solidFill>
                  <a:schemeClr val="tx1"/>
                </a:solidFill>
                <a:latin typeface="Arial" panose="020B0604020202020204"/>
              </a:rPr>
              <a:t>. 2021;32(12):1571-1581. </a:t>
            </a:r>
            <a:endParaRPr lang="da-DK" dirty="0">
              <a:solidFill>
                <a:schemeClr val="tx1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21677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C15D03D-A146-6D08-9CED-026AE14DA2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8AA456-B7F6-75E0-03B9-C22F23A04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760"/>
            <a:ext cx="9144000" cy="1006507"/>
          </a:xfrm>
        </p:spPr>
        <p:txBody>
          <a:bodyPr/>
          <a:lstStyle/>
          <a:p>
            <a:r>
              <a:rPr lang="en-US" sz="2400" dirty="0"/>
              <a:t>NATALEE: Adjuvant </a:t>
            </a:r>
            <a:r>
              <a:rPr lang="en-US" sz="2400" dirty="0" err="1"/>
              <a:t>Ribociclib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B3A81-3563-8D82-080F-006CA43F0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71" y="799378"/>
            <a:ext cx="8171257" cy="3549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687F1-F26B-EAD5-AC07-DC5E65F1E647}"/>
              </a:ext>
            </a:extLst>
          </p:cNvPr>
          <p:cNvSpPr txBox="1"/>
          <p:nvPr/>
        </p:nvSpPr>
        <p:spPr>
          <a:xfrm>
            <a:off x="3888606" y="4822257"/>
            <a:ext cx="1601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Slamon</a:t>
            </a:r>
            <a:r>
              <a:rPr lang="en-US" sz="1200" dirty="0"/>
              <a:t>, ASCO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BC735E-64C5-E642-C85A-587A62A5D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71" y="636328"/>
            <a:ext cx="8330961" cy="372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2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FDF3F1-A4D0-D39E-0670-DFD83346D4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6488" y="1105693"/>
            <a:ext cx="3519588" cy="2936875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8D8CB90-7FC0-85F5-80C6-32566FAD48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81925" y="1316872"/>
            <a:ext cx="5082713" cy="2514518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19726D9-8B07-5C58-D488-F05AB8662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NATALEE, much broader inclusion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9EC6C6-7AEE-DC0D-4E69-7DFE91C7B232}"/>
              </a:ext>
            </a:extLst>
          </p:cNvPr>
          <p:cNvSpPr txBox="1"/>
          <p:nvPr/>
        </p:nvSpPr>
        <p:spPr>
          <a:xfrm>
            <a:off x="3888606" y="4822257"/>
            <a:ext cx="1601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Slamon</a:t>
            </a:r>
            <a:r>
              <a:rPr lang="en-US" sz="1200" dirty="0"/>
              <a:t>, ASCO 2023</a:t>
            </a:r>
          </a:p>
        </p:txBody>
      </p:sp>
    </p:spTree>
    <p:extLst>
      <p:ext uri="{BB962C8B-B14F-4D97-AF65-F5344CB8AC3E}">
        <p14:creationId xmlns:p14="http://schemas.microsoft.com/office/powerpoint/2010/main" val="3143028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3767"/>
                </a:solidFill>
              </a:rPr>
              <a:t>Thank You to Our Supporters:</a:t>
            </a:r>
            <a:endParaRPr b="1"/>
          </a:p>
        </p:txBody>
      </p:sp>
      <p:pic>
        <p:nvPicPr>
          <p:cNvPr id="70" name="Google Shape;70;p3" descr="A picture containing font, graphics, logo, graphic de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0498" y="457543"/>
            <a:ext cx="4263004" cy="2131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" descr="Blue letters on a black background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1557" y="2011100"/>
            <a:ext cx="5080883" cy="92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" descr="A green letters on a black background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9573" y="3078370"/>
            <a:ext cx="4268475" cy="1062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E94CC2-3788-8CA0-B7A9-843DBA305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8392" y="1000124"/>
            <a:ext cx="4078373" cy="3148013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06B3A52-D37E-FBD9-4636-A995FA4E7F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988"/>
            <a:ext cx="8959850" cy="742950"/>
          </a:xfrm>
          <a:prstGeom prst="rect">
            <a:avLst/>
          </a:prstGeo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NATALEE 2</a:t>
            </a:r>
            <a:r>
              <a:rPr lang="en-US" sz="2400" baseline="30000" dirty="0">
                <a:solidFill>
                  <a:schemeClr val="tx1"/>
                </a:solidFill>
              </a:rPr>
              <a:t>nd</a:t>
            </a:r>
            <a:r>
              <a:rPr lang="en-US" sz="2400" dirty="0">
                <a:solidFill>
                  <a:schemeClr val="tx1"/>
                </a:solidFill>
              </a:rPr>
              <a:t> Interim Efficacy Analysis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18F849-9C41-3B18-381A-9927F2F187E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334000" y="1906588"/>
            <a:ext cx="3810000" cy="2936875"/>
          </a:xfrm>
        </p:spPr>
        <p:txBody>
          <a:bodyPr/>
          <a:lstStyle/>
          <a:p>
            <a:r>
              <a:rPr lang="en-US" sz="2000" dirty="0"/>
              <a:t>27.7m median f/u</a:t>
            </a:r>
          </a:p>
          <a:p>
            <a:r>
              <a:rPr lang="en-US" sz="2000" dirty="0"/>
              <a:t>Only 20% pts completed 3 </a:t>
            </a:r>
            <a:r>
              <a:rPr lang="en-US" sz="2000" dirty="0" err="1"/>
              <a:t>yrs</a:t>
            </a:r>
            <a:endParaRPr lang="en-US" sz="2000" dirty="0"/>
          </a:p>
          <a:p>
            <a:r>
              <a:rPr lang="en-US" sz="2000" dirty="0"/>
              <a:t>3.3% </a:t>
            </a:r>
            <a:r>
              <a:rPr lang="en-US" sz="2000" dirty="0" err="1"/>
              <a:t>iDFS</a:t>
            </a:r>
            <a:r>
              <a:rPr lang="en-US" sz="2000" dirty="0"/>
              <a:t> benefit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DF968-52B2-8E0D-39A0-218199831E7C}"/>
              </a:ext>
            </a:extLst>
          </p:cNvPr>
          <p:cNvSpPr txBox="1"/>
          <p:nvPr/>
        </p:nvSpPr>
        <p:spPr>
          <a:xfrm>
            <a:off x="3888606" y="4822257"/>
            <a:ext cx="1601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Slamon</a:t>
            </a:r>
            <a:r>
              <a:rPr lang="en-US" sz="1200" dirty="0"/>
              <a:t>, ASCO 2023</a:t>
            </a:r>
          </a:p>
        </p:txBody>
      </p:sp>
    </p:spTree>
    <p:extLst>
      <p:ext uri="{BB962C8B-B14F-4D97-AF65-F5344CB8AC3E}">
        <p14:creationId xmlns:p14="http://schemas.microsoft.com/office/powerpoint/2010/main" val="3294121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20A0FB-7541-D1EE-1E2C-7B2744D70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04" r="1119"/>
          <a:stretch/>
        </p:blipFill>
        <p:spPr>
          <a:xfrm>
            <a:off x="1853920" y="1078280"/>
            <a:ext cx="5817416" cy="3325152"/>
          </a:xfr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C3E6125E-6DE3-DC46-0D57-8C579E589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26865"/>
            <a:ext cx="8961120" cy="7436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NATALEE Subgroup Analyses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46196B-829C-3C41-0EBF-0ECD98230FD3}"/>
              </a:ext>
            </a:extLst>
          </p:cNvPr>
          <p:cNvSpPr txBox="1"/>
          <p:nvPr/>
        </p:nvSpPr>
        <p:spPr>
          <a:xfrm>
            <a:off x="3878981" y="770503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AI/</a:t>
            </a:r>
            <a:r>
              <a:rPr lang="en-US" sz="1400" dirty="0" err="1"/>
              <a:t>Ribo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8A092D-03CD-1B1E-DDB0-1A29E5CD0509}"/>
              </a:ext>
            </a:extLst>
          </p:cNvPr>
          <p:cNvSpPr txBox="1"/>
          <p:nvPr/>
        </p:nvSpPr>
        <p:spPr>
          <a:xfrm>
            <a:off x="4663241" y="769014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7F6609-1DCE-AAA9-38F2-03B75126DF56}"/>
              </a:ext>
            </a:extLst>
          </p:cNvPr>
          <p:cNvSpPr txBox="1"/>
          <p:nvPr/>
        </p:nvSpPr>
        <p:spPr>
          <a:xfrm>
            <a:off x="3888606" y="4822257"/>
            <a:ext cx="1601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Slamon</a:t>
            </a:r>
            <a:r>
              <a:rPr lang="en-US" sz="1200" dirty="0"/>
              <a:t>, ASCO 2023</a:t>
            </a:r>
          </a:p>
        </p:txBody>
      </p:sp>
    </p:spTree>
    <p:extLst>
      <p:ext uri="{BB962C8B-B14F-4D97-AF65-F5344CB8AC3E}">
        <p14:creationId xmlns:p14="http://schemas.microsoft.com/office/powerpoint/2010/main" val="1454796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749614-F164-A458-3BEA-0422DA5A7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342" y="926686"/>
            <a:ext cx="7896893" cy="329488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C74506-F9B1-66AA-51CE-12D1E6179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Adjuvant </a:t>
            </a:r>
            <a:r>
              <a:rPr lang="en-US" dirty="0" err="1">
                <a:solidFill>
                  <a:schemeClr val="tx1"/>
                </a:solidFill>
              </a:rPr>
              <a:t>Ribociclib</a:t>
            </a:r>
            <a:r>
              <a:rPr lang="en-US" dirty="0">
                <a:solidFill>
                  <a:schemeClr val="tx1"/>
                </a:solidFill>
              </a:rPr>
              <a:t> 400 mg Safety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0FD47-F849-B2BA-F47C-1A5D8EB08E89}"/>
              </a:ext>
            </a:extLst>
          </p:cNvPr>
          <p:cNvSpPr txBox="1"/>
          <p:nvPr/>
        </p:nvSpPr>
        <p:spPr>
          <a:xfrm>
            <a:off x="3888606" y="4822257"/>
            <a:ext cx="1601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Slamon</a:t>
            </a:r>
            <a:r>
              <a:rPr lang="en-US" sz="1200" dirty="0"/>
              <a:t>, ASCO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D02D1B-2ECD-94E6-5990-CFE3B82C8A02}"/>
              </a:ext>
            </a:extLst>
          </p:cNvPr>
          <p:cNvSpPr txBox="1"/>
          <p:nvPr/>
        </p:nvSpPr>
        <p:spPr>
          <a:xfrm>
            <a:off x="6073541" y="3272589"/>
            <a:ext cx="2627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Grade 3 LFTs:</a:t>
            </a:r>
          </a:p>
          <a:p>
            <a:pPr algn="l"/>
            <a:r>
              <a:rPr lang="en-US" sz="1200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AST/ALT:    &gt;5.0× – 20.0× ULN</a:t>
            </a:r>
          </a:p>
          <a:p>
            <a:pPr algn="l"/>
            <a:r>
              <a:rPr lang="en-US" sz="1200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Bilirubin:    &gt;3.0× ULN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39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FE1ADC-736C-ED53-2B71-493ACCDC5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Adjuvant </a:t>
            </a:r>
            <a:r>
              <a:rPr lang="en-US" dirty="0" err="1">
                <a:solidFill>
                  <a:schemeClr val="tx1"/>
                </a:solidFill>
              </a:rPr>
              <a:t>Abemaciclib</a:t>
            </a:r>
            <a:r>
              <a:rPr lang="en-US" dirty="0">
                <a:solidFill>
                  <a:schemeClr val="tx1"/>
                </a:solidFill>
              </a:rPr>
              <a:t> FDA Approved in High-Risk HR+ BC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FB99BC-794E-9D43-6289-38F5E0610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332" y="1578259"/>
            <a:ext cx="5791047" cy="1991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655389-F423-ED7C-FFD8-BC4C60B4F1C1}"/>
              </a:ext>
            </a:extLst>
          </p:cNvPr>
          <p:cNvSpPr txBox="1"/>
          <p:nvPr/>
        </p:nvSpPr>
        <p:spPr>
          <a:xfrm>
            <a:off x="6352674" y="1703672"/>
            <a:ext cx="18918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Cohort 1: </a:t>
            </a:r>
          </a:p>
          <a:p>
            <a:r>
              <a:rPr lang="en-US" sz="2000" dirty="0"/>
              <a:t>4+ LNs</a:t>
            </a:r>
          </a:p>
          <a:p>
            <a:r>
              <a:rPr lang="en-US" sz="2000" dirty="0"/>
              <a:t>T3 or G3, N1-3</a:t>
            </a:r>
          </a:p>
        </p:txBody>
      </p:sp>
    </p:spTree>
    <p:extLst>
      <p:ext uri="{BB962C8B-B14F-4D97-AF65-F5344CB8AC3E}">
        <p14:creationId xmlns:p14="http://schemas.microsoft.com/office/powerpoint/2010/main" val="1120423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0F178924-DF13-914C-764D-6AB7EAF34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1124" y="929878"/>
            <a:ext cx="7117096" cy="323828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956818-BEBF-D7A5-3493-B3FD23B3F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26865"/>
            <a:ext cx="8961120" cy="74363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Abemaciclib</a:t>
            </a:r>
            <a:r>
              <a:rPr lang="en-US" dirty="0">
                <a:solidFill>
                  <a:schemeClr val="tx1"/>
                </a:solidFill>
              </a:rPr>
              <a:t> 3-Year </a:t>
            </a:r>
            <a:r>
              <a:rPr lang="en-US" dirty="0" err="1">
                <a:solidFill>
                  <a:schemeClr val="tx1"/>
                </a:solidFill>
              </a:rPr>
              <a:t>iDFS</a:t>
            </a:r>
            <a:r>
              <a:rPr lang="en-US" dirty="0">
                <a:solidFill>
                  <a:schemeClr val="tx1"/>
                </a:solidFill>
              </a:rPr>
              <a:t> Benefit ITT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7E338-51DE-6DD9-6752-32BD1E90371B}"/>
              </a:ext>
            </a:extLst>
          </p:cNvPr>
          <p:cNvSpPr txBox="1"/>
          <p:nvPr/>
        </p:nvSpPr>
        <p:spPr>
          <a:xfrm>
            <a:off x="4158114" y="4658627"/>
            <a:ext cx="212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Harbeck</a:t>
            </a:r>
            <a:r>
              <a:rPr lang="en-US" sz="1200" dirty="0"/>
              <a:t>, Annals Oncol 2021</a:t>
            </a:r>
          </a:p>
        </p:txBody>
      </p:sp>
    </p:spTree>
    <p:extLst>
      <p:ext uri="{BB962C8B-B14F-4D97-AF65-F5344CB8AC3E}">
        <p14:creationId xmlns:p14="http://schemas.microsoft.com/office/powerpoint/2010/main" val="3845520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7C4969-CED7-865C-B49E-1C316BDE7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Adjuvant </a:t>
            </a:r>
            <a:r>
              <a:rPr lang="en-US" dirty="0" err="1"/>
              <a:t>abemaciclib</a:t>
            </a:r>
            <a:r>
              <a:rPr lang="en-US" dirty="0"/>
              <a:t> remains the only FDA approved adjuvant CDK4/6 inhibitor in high risk, node positive HR+, HER2- EBC</a:t>
            </a:r>
          </a:p>
          <a:p>
            <a:pPr lvl="1"/>
            <a:r>
              <a:rPr lang="en-US" dirty="0"/>
              <a:t>Best evidence for COHORT 1: 4+ nodes, T3 or G3 N1-3</a:t>
            </a:r>
          </a:p>
          <a:p>
            <a:endParaRPr lang="en-US" dirty="0"/>
          </a:p>
          <a:p>
            <a:r>
              <a:rPr lang="en-US" dirty="0"/>
              <a:t>Adjuvant </a:t>
            </a:r>
            <a:r>
              <a:rPr lang="en-US" dirty="0" err="1"/>
              <a:t>ribociclib</a:t>
            </a:r>
            <a:r>
              <a:rPr lang="en-US" dirty="0"/>
              <a:t> for 3 years leads to statistically significant improvement in </a:t>
            </a:r>
            <a:r>
              <a:rPr lang="en-US" dirty="0" err="1"/>
              <a:t>iDFS</a:t>
            </a:r>
            <a:endParaRPr lang="en-US" dirty="0"/>
          </a:p>
          <a:p>
            <a:pPr lvl="1"/>
            <a:r>
              <a:rPr lang="en-US" dirty="0"/>
              <a:t>Await further follow-up to assess </a:t>
            </a:r>
            <a:r>
              <a:rPr lang="en-US" dirty="0" err="1"/>
              <a:t>iDFS</a:t>
            </a:r>
            <a:r>
              <a:rPr lang="en-US" dirty="0"/>
              <a:t> off CDK4/6 and understanding of optimal patient selection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8355DF-E5AB-6A14-A8B6-BD84EA4C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Adjuvant CDK4/6 Inhibition</a:t>
            </a:r>
          </a:p>
        </p:txBody>
      </p:sp>
    </p:spTree>
    <p:extLst>
      <p:ext uri="{BB962C8B-B14F-4D97-AF65-F5344CB8AC3E}">
        <p14:creationId xmlns:p14="http://schemas.microsoft.com/office/powerpoint/2010/main" val="3595925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na-Farber's Main Campus, Satellite Locations, and Physician Practices -  Dana-Farber Cancer Institute | Boston, MA">
            <a:extLst>
              <a:ext uri="{FF2B5EF4-FFF2-40B4-BE49-F238E27FC236}">
                <a16:creationId xmlns:a16="http://schemas.microsoft.com/office/drawing/2014/main" id="{99739D67-A58A-AB67-8917-47D5C9DEA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097" y="364189"/>
            <a:ext cx="52959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E61A4-B305-6909-8409-092FC2A1FBCA}"/>
              </a:ext>
            </a:extLst>
          </p:cNvPr>
          <p:cNvSpPr txBox="1"/>
          <p:nvPr/>
        </p:nvSpPr>
        <p:spPr>
          <a:xfrm>
            <a:off x="616017" y="1743134"/>
            <a:ext cx="2250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 YOU</a:t>
            </a:r>
          </a:p>
          <a:p>
            <a:r>
              <a:rPr lang="en-US" dirty="0"/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2142903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" y="2382"/>
            <a:ext cx="9121479" cy="5143501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" y="2382"/>
            <a:ext cx="9121479" cy="5143501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" y="2382"/>
            <a:ext cx="9121479" cy="514350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" y="-10307"/>
            <a:ext cx="9121479" cy="5143501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2382"/>
            <a:ext cx="9135542" cy="5143501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" y="2382"/>
            <a:ext cx="9121479" cy="514350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" y="93737"/>
            <a:ext cx="9121479" cy="5143501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" y="2382"/>
            <a:ext cx="9121479" cy="5143501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2" y="15069"/>
            <a:ext cx="9121479" cy="514350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4230" y="2586820"/>
            <a:ext cx="9121479" cy="46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54" fontAlgn="base">
              <a:spcBef>
                <a:spcPct val="0"/>
              </a:spcBef>
              <a:spcAft>
                <a:spcPct val="0"/>
              </a:spcAft>
            </a:pPr>
            <a:r>
              <a:rPr lang="en-US" sz="2398" spc="599" dirty="0">
                <a:solidFill>
                  <a:srgbClr val="FFC82C"/>
                </a:solidFill>
                <a:latin typeface="Corporate A Medium" panose="02000503080000020004" pitchFamily="2" charset="0"/>
                <a:ea typeface="ＭＳ Ｐゴシック" charset="0"/>
              </a:rPr>
              <a:t>BREAST CANCER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8292" y="3073434"/>
            <a:ext cx="9121479" cy="338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54" fontAlgn="base">
              <a:spcBef>
                <a:spcPct val="0"/>
              </a:spcBef>
              <a:spcAft>
                <a:spcPct val="0"/>
              </a:spcAft>
            </a:pPr>
            <a:r>
              <a:rPr lang="en-US" sz="1598" dirty="0">
                <a:solidFill>
                  <a:srgbClr val="FFFFFF"/>
                </a:solidFill>
                <a:latin typeface="Corporate S Demi" panose="02020500000000000000" pitchFamily="18" charset="0"/>
                <a:ea typeface="ＭＳ Ｐゴシック" charset="0"/>
              </a:rPr>
              <a:t>Wednesday, June 14, 2023 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CC1074C-374F-D832-13AB-4B733D699E1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510" y="4425823"/>
            <a:ext cx="1758707" cy="42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89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4561" y="1798783"/>
            <a:ext cx="6394879" cy="2202935"/>
          </a:xfrm>
        </p:spPr>
        <p:txBody>
          <a:bodyPr/>
          <a:lstStyle/>
          <a:p>
            <a:r>
              <a:rPr lang="en-US" sz="2100" dirty="0"/>
              <a:t>Erica L. Mayer MD MPH</a:t>
            </a:r>
          </a:p>
          <a:p>
            <a:r>
              <a:rPr lang="en-US" sz="2100" dirty="0"/>
              <a:t>Dana-Farber Cancer Institute</a:t>
            </a:r>
          </a:p>
          <a:p>
            <a:r>
              <a:rPr lang="en-US" sz="2100" dirty="0"/>
              <a:t>June 2023</a:t>
            </a:r>
          </a:p>
          <a:p>
            <a:r>
              <a:rPr lang="en-US" sz="2100" dirty="0"/>
              <a:t>Boston, MA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29" y="129729"/>
            <a:ext cx="9135542" cy="1229344"/>
          </a:xfrm>
        </p:spPr>
        <p:txBody>
          <a:bodyPr/>
          <a:lstStyle/>
          <a:p>
            <a:r>
              <a:rPr lang="en-US" sz="3300" b="1" dirty="0"/>
              <a:t>ER+/HER2- MBC: </a:t>
            </a:r>
            <a:br>
              <a:rPr lang="en-US" sz="3300" b="1" dirty="0"/>
            </a:br>
            <a:r>
              <a:rPr lang="en-US" sz="3300" b="1" dirty="0"/>
              <a:t>Treatment Beyond CDK4/6 Inhibitors</a:t>
            </a:r>
            <a:endParaRPr lang="en-US" b="1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16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A2006D4-B3AC-1440-A3B5-B430E71ED354}"/>
              </a:ext>
            </a:extLst>
          </p:cNvPr>
          <p:cNvSpPr txBox="1">
            <a:spLocks/>
          </p:cNvSpPr>
          <p:nvPr/>
        </p:nvSpPr>
        <p:spPr bwMode="auto">
          <a:xfrm>
            <a:off x="4231" y="85702"/>
            <a:ext cx="9135542" cy="56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1" tIns="34290" rIns="68581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9pPr>
          </a:lstStyle>
          <a:p>
            <a:pPr defTabSz="685783">
              <a:defRPr/>
            </a:pPr>
            <a:r>
              <a:rPr lang="en-US" sz="2100" b="1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CDK4/6 Inhibitors + Endocrine Therapy Improve PFS in the 1</a:t>
            </a:r>
            <a:r>
              <a:rPr lang="en-US" sz="2100" b="1" kern="0" baseline="30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st</a:t>
            </a:r>
            <a:r>
              <a:rPr lang="en-US" sz="2100" b="1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/2</a:t>
            </a:r>
            <a:r>
              <a:rPr lang="en-US" sz="2100" b="1" kern="0" baseline="30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nd</a:t>
            </a:r>
            <a:r>
              <a:rPr lang="en-US" sz="2100" b="1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line MBC Setting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8F0A3-E151-2649-B51F-430666142EB8}"/>
              </a:ext>
            </a:extLst>
          </p:cNvPr>
          <p:cNvSpPr txBox="1"/>
          <p:nvPr/>
        </p:nvSpPr>
        <p:spPr>
          <a:xfrm>
            <a:off x="8458" y="4547174"/>
            <a:ext cx="913554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da-DK" sz="825" baseline="30000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lang="da-DK" sz="825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Finn R, et al. Lancet Oncol. 2015; 16:25-35;   </a:t>
            </a:r>
            <a:r>
              <a:rPr lang="da-DK" sz="825" baseline="30000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r>
              <a:rPr lang="da-DK" sz="825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Rugo H, et al, et al. SABCS. 2017;   </a:t>
            </a:r>
            <a:r>
              <a:rPr lang="da-DK" sz="825" baseline="30000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da-DK" sz="825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Hortobagyi GN, et al. ASCO;   </a:t>
            </a:r>
            <a:r>
              <a:rPr lang="da-DK" sz="825" baseline="30000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r>
              <a:rPr lang="da-DK" sz="825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Goetz MP, et al. </a:t>
            </a:r>
            <a:r>
              <a:rPr lang="it-IT" sz="825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 Clin Oncol. 2017 Nov 10;35(32):3638-3646</a:t>
            </a:r>
            <a:r>
              <a:rPr lang="da-DK" sz="825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;   </a:t>
            </a:r>
            <a:r>
              <a:rPr lang="da-DK" sz="825" baseline="30000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  <a:r>
              <a:rPr lang="da-DK" sz="825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Tripathy D, et al. Lancet Oncol. 2018 Jul;19(7):904-915.  </a:t>
            </a:r>
            <a:r>
              <a:rPr lang="da-DK" sz="825" baseline="30000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</a:t>
            </a:r>
            <a:r>
              <a:rPr lang="da-DK" sz="825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Turner NC, et al. N Engl J Med. 2015;373:209-219; </a:t>
            </a:r>
            <a:r>
              <a:rPr lang="da-DK" sz="825" baseline="30000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</a:t>
            </a:r>
            <a:r>
              <a:rPr lang="da-DK" sz="825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Sledge GW, et al. JCO. 2017;35:2875-2884;  </a:t>
            </a:r>
            <a:r>
              <a:rPr lang="da-DK" sz="825" baseline="30000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</a:t>
            </a:r>
            <a:r>
              <a:rPr lang="da-DK" sz="825" dirty="0">
                <a:solidFill>
                  <a:srgbClr val="EEECE1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Slamon DJ, et al. J Clin Oncol. 2018 Aug 20;36(24):2465-2472. </a:t>
            </a:r>
            <a:endParaRPr lang="en-US" sz="825" dirty="0">
              <a:solidFill>
                <a:srgbClr val="EEECE1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5ED11EE9-580D-BF4C-B93D-1CC71251A8D2}"/>
              </a:ext>
            </a:extLst>
          </p:cNvPr>
          <p:cNvGraphicFramePr>
            <a:graphicFrameLocks/>
          </p:cNvGraphicFramePr>
          <p:nvPr/>
        </p:nvGraphicFramePr>
        <p:xfrm>
          <a:off x="255519" y="648630"/>
          <a:ext cx="8776849" cy="3865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81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2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9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1737">
                  <a:extLst>
                    <a:ext uri="{9D8B030D-6E8A-4147-A177-3AD203B41FA5}">
                      <a16:colId xmlns:a16="http://schemas.microsoft.com/office/drawing/2014/main" val="2956952270"/>
                    </a:ext>
                  </a:extLst>
                </a:gridCol>
                <a:gridCol w="965401">
                  <a:extLst>
                    <a:ext uri="{9D8B030D-6E8A-4147-A177-3AD203B41FA5}">
                      <a16:colId xmlns:a16="http://schemas.microsoft.com/office/drawing/2014/main" val="614421859"/>
                    </a:ext>
                  </a:extLst>
                </a:gridCol>
                <a:gridCol w="1109411">
                  <a:extLst>
                    <a:ext uri="{9D8B030D-6E8A-4147-A177-3AD203B41FA5}">
                      <a16:colId xmlns:a16="http://schemas.microsoft.com/office/drawing/2014/main" val="400976910"/>
                    </a:ext>
                  </a:extLst>
                </a:gridCol>
              </a:tblGrid>
              <a:tr h="65484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Study/Arms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Paloma 1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Paloma 2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Monaleesa 2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Monarch 3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Monaleesa 7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200" b="1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200" b="1" kern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Paloma 3</a:t>
                      </a:r>
                    </a:p>
                    <a:p>
                      <a:pPr marL="0" algn="ctr" defTabSz="914400" rtl="0" eaLnBrk="1" latinLnBrk="0" hangingPunct="1"/>
                      <a:endParaRPr lang="en-US" sz="12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200" b="1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200" b="1" kern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Monarch 2</a:t>
                      </a:r>
                    </a:p>
                    <a:p>
                      <a:pPr marL="0" algn="ctr" defTabSz="914400" rtl="0" eaLnBrk="1" latinLnBrk="0" hangingPunct="1"/>
                      <a:endParaRPr lang="en-US" sz="12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200" b="1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200" b="1" kern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n-US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Monaleesa 3</a:t>
                      </a:r>
                    </a:p>
                    <a:p>
                      <a:pPr marL="0" algn="ctr" defTabSz="914400" rtl="0" eaLnBrk="1" latinLnBrk="0" hangingPunct="1"/>
                      <a:endParaRPr lang="en-US" sz="12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31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Phase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95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CDK4/6i </a:t>
                      </a:r>
                    </a:p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 partner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Palbo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Palbo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</a:p>
                    <a:p>
                      <a:pPr algn="ctr"/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Ribo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Abema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Ribo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AI/Tam + OS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Palbo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Fulvestrant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Abema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Fulvestrant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Ribo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Fulvestrant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389018"/>
                  </a:ext>
                </a:extLst>
              </a:tr>
              <a:tr h="23436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</a:p>
                  </a:txBody>
                  <a:tcPr marL="52722" marR="52722" marT="25742" marB="25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666</a:t>
                      </a:r>
                    </a:p>
                  </a:txBody>
                  <a:tcPr marL="52722" marR="52722" marT="25742" marB="25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668</a:t>
                      </a:r>
                    </a:p>
                  </a:txBody>
                  <a:tcPr marL="52722" marR="52722" marT="25742" marB="25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493</a:t>
                      </a:r>
                    </a:p>
                  </a:txBody>
                  <a:tcPr marL="52722" marR="52722" marT="25742" marB="25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642</a:t>
                      </a:r>
                    </a:p>
                  </a:txBody>
                  <a:tcPr marL="52722" marR="52722" marT="25742" marB="25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521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669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726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07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PFS (months)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Placebo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10.2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14.5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14.7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13.0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4.6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12.8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350178"/>
                  </a:ext>
                </a:extLst>
              </a:tr>
              <a:tr h="6000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</a:t>
                      </a:r>
                      <a:r>
                        <a:rPr lang="en-US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PFS (months)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CDK 4/6i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20.2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27.6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28.1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23.8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11.2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16.4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20.5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955304"/>
                  </a:ext>
                </a:extLst>
              </a:tr>
              <a:tr h="52433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 95% CI</a:t>
                      </a: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0.48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0.31-0.74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0.56</a:t>
                      </a:r>
                    </a:p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0.46-0.69</a:t>
                      </a: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0.54</a:t>
                      </a:r>
                    </a:p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0.41-0.69</a:t>
                      </a: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0.55</a:t>
                      </a:r>
                    </a:p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0.44-0.69</a:t>
                      </a: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0.55</a:t>
                      </a:r>
                    </a:p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0.44-0.69</a:t>
                      </a: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0.50</a:t>
                      </a:r>
                    </a:p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0.40-0.62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1" marR="68581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0.553</a:t>
                      </a:r>
                    </a:p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0.45-0.68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1" marR="68581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0.593</a:t>
                      </a:r>
                    </a:p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0.480-0.732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1" marR="68581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14934"/>
                  </a:ext>
                </a:extLst>
              </a:tr>
              <a:tr h="234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value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69" marR="68069" marT="25718" marB="2571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19875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92A5DB2-D34D-452E-AD22-6BBCB6A9E172}"/>
              </a:ext>
            </a:extLst>
          </p:cNvPr>
          <p:cNvSpPr/>
          <p:nvPr/>
        </p:nvSpPr>
        <p:spPr>
          <a:xfrm>
            <a:off x="255519" y="3738564"/>
            <a:ext cx="8776849" cy="5500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ln w="28575">
                <a:solidFill>
                  <a:srgbClr val="FF0000"/>
                </a:solidFill>
              </a:ln>
              <a:noFill/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31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08"/>
            <a:ext cx="9144000" cy="4288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1F57-F161-7C05-8260-0EE0EFC9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/>
              <a:t>What are the best strategies after CDK4/6 inhibition?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387F6-3715-1546-3F45-9875A45F9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Should we offer another CDK4/6 inhibitor?</a:t>
            </a:r>
          </a:p>
          <a:p>
            <a:endParaRPr lang="en-US" sz="1800" dirty="0"/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What other pathways are active and targetable?</a:t>
            </a:r>
          </a:p>
          <a:p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Can we monitor for development and mechanisms of resistance?</a:t>
            </a:r>
          </a:p>
          <a:p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How do we put this together?</a:t>
            </a:r>
          </a:p>
        </p:txBody>
      </p:sp>
    </p:spTree>
    <p:extLst>
      <p:ext uri="{BB962C8B-B14F-4D97-AF65-F5344CB8AC3E}">
        <p14:creationId xmlns:p14="http://schemas.microsoft.com/office/powerpoint/2010/main" val="3800152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4B8C4-6F21-B243-8511-D009F415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58" y="19507"/>
            <a:ext cx="8229600" cy="822960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altLang="en-US" sz="2100" kern="0" dirty="0">
                <a:solidFill>
                  <a:schemeClr val="tx1"/>
                </a:solidFill>
                <a:latin typeface="Calibri" panose="020F0502020204030204" pitchFamily="34" charset="0"/>
                <a:cs typeface="+mj-cs"/>
              </a:rPr>
              <a:t>Phase II MAINTAIN: Addition of Ribociclib to ET After Progression on CDK4/6 Inhibitor + ET in HR+/HER2- MBC</a:t>
            </a:r>
            <a:endParaRPr lang="en-US" sz="2100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2E9261-908A-DE41-B32E-2C45CF770EB4}"/>
              </a:ext>
            </a:extLst>
          </p:cNvPr>
          <p:cNvCxnSpPr>
            <a:cxnSpLocks/>
          </p:cNvCxnSpPr>
          <p:nvPr/>
        </p:nvCxnSpPr>
        <p:spPr>
          <a:xfrm flipV="1">
            <a:off x="3933027" y="1962083"/>
            <a:ext cx="650454" cy="411480"/>
          </a:xfrm>
          <a:prstGeom prst="straightConnector1">
            <a:avLst/>
          </a:prstGeom>
          <a:ln w="76200">
            <a:solidFill>
              <a:srgbClr val="075A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DE7DF76-E60D-E14C-B04F-65F6FACA5A08}"/>
              </a:ext>
            </a:extLst>
          </p:cNvPr>
          <p:cNvCxnSpPr>
            <a:cxnSpLocks/>
          </p:cNvCxnSpPr>
          <p:nvPr/>
        </p:nvCxnSpPr>
        <p:spPr>
          <a:xfrm>
            <a:off x="3943166" y="2614199"/>
            <a:ext cx="650454" cy="410014"/>
          </a:xfrm>
          <a:prstGeom prst="straightConnector1">
            <a:avLst/>
          </a:prstGeom>
          <a:ln w="76200">
            <a:solidFill>
              <a:srgbClr val="075A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83A6540-44D4-B94D-ABEC-AEFF84D1EE5D}"/>
              </a:ext>
            </a:extLst>
          </p:cNvPr>
          <p:cNvSpPr txBox="1"/>
          <p:nvPr/>
        </p:nvSpPr>
        <p:spPr>
          <a:xfrm>
            <a:off x="4635423" y="1748099"/>
            <a:ext cx="1782779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1050" b="1" u="sng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Arm 1</a:t>
            </a:r>
          </a:p>
          <a:p>
            <a:pPr algn="ctr" defTabSz="685766">
              <a:defRPr/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Ribociclib + Switch Endocrine Therapy*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59B2A7-B372-AA40-9724-791A0D7A29EC}"/>
              </a:ext>
            </a:extLst>
          </p:cNvPr>
          <p:cNvSpPr txBox="1"/>
          <p:nvPr/>
        </p:nvSpPr>
        <p:spPr>
          <a:xfrm>
            <a:off x="4626007" y="2718968"/>
            <a:ext cx="1792195" cy="5770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1050" b="1" u="sng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Arm 2</a:t>
            </a:r>
          </a:p>
          <a:p>
            <a:pPr algn="ctr" defTabSz="685766">
              <a:defRPr/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Placebo + Switch</a:t>
            </a:r>
          </a:p>
          <a:p>
            <a:pPr algn="ctr" defTabSz="685766">
              <a:defRPr/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Endocrine Therapy*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9BE2907-2259-6C4C-B574-1E9B64E35066}"/>
              </a:ext>
            </a:extLst>
          </p:cNvPr>
          <p:cNvSpPr/>
          <p:nvPr/>
        </p:nvSpPr>
        <p:spPr>
          <a:xfrm>
            <a:off x="169630" y="995320"/>
            <a:ext cx="3729944" cy="2976597"/>
          </a:xfrm>
          <a:prstGeom prst="rect">
            <a:avLst/>
          </a:prstGeom>
          <a:noFill/>
          <a:ln w="28575">
            <a:solidFill>
              <a:srgbClr val="192C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66">
              <a:spcBef>
                <a:spcPts val="450"/>
              </a:spcBef>
              <a:defRPr/>
            </a:pPr>
            <a:r>
              <a:rPr lang="en-US" sz="105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Key Entry Criteria</a:t>
            </a:r>
          </a:p>
          <a:p>
            <a:pPr marL="214303" indent="-145727" defTabSz="685766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Men or Women age </a:t>
            </a:r>
            <a:r>
              <a:rPr lang="en-US" sz="105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&gt;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18 </a:t>
            </a:r>
            <a:r>
              <a:rPr lang="en-U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yrs</a:t>
            </a:r>
            <a:endParaRPr lang="en-US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14303" indent="-145727" defTabSz="685766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ER and/or PR </a:t>
            </a:r>
            <a:r>
              <a:rPr lang="en-US" sz="105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&gt;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1%, HER2- MBC</a:t>
            </a:r>
          </a:p>
          <a:p>
            <a:pPr marL="214303" indent="-145727" defTabSz="685766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Progression on ET + any CDK 4/6 inhibitor</a:t>
            </a:r>
          </a:p>
          <a:p>
            <a:pPr marL="214303" indent="-145727" defTabSz="685766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105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&lt;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 line of chemotherapy for MBC</a:t>
            </a:r>
          </a:p>
          <a:p>
            <a:pPr marL="214303" indent="-145727" defTabSz="685766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s-E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Measurable</a:t>
            </a:r>
            <a:r>
              <a:rPr lang="es-E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E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or</a:t>
            </a:r>
            <a:r>
              <a:rPr lang="es-E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non-</a:t>
            </a:r>
            <a:r>
              <a:rPr lang="es-E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measurable</a:t>
            </a:r>
            <a:endParaRPr lang="es-ES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14303" indent="-145727" defTabSz="685766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s-E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PS 0 </a:t>
            </a:r>
            <a:r>
              <a:rPr lang="es-E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or</a:t>
            </a:r>
            <a:r>
              <a:rPr lang="es-E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</a:t>
            </a:r>
          </a:p>
          <a:p>
            <a:pPr marL="214303" indent="-145727" defTabSz="685766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s-E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Postmenopausal</a:t>
            </a:r>
            <a:endParaRPr lang="es-ES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557185" lvl="1" indent="-145727" defTabSz="685766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s-E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GnRH</a:t>
            </a:r>
            <a:r>
              <a:rPr lang="es-E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E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agonist</a:t>
            </a:r>
            <a:r>
              <a:rPr lang="es-E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E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allowed</a:t>
            </a:r>
            <a:r>
              <a:rPr lang="es-E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E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if</a:t>
            </a:r>
            <a:r>
              <a:rPr lang="es-E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E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premenopausal</a:t>
            </a:r>
            <a:endParaRPr lang="es-ES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14303" indent="-145727" defTabSz="685766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s-E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Stable</a:t>
            </a:r>
            <a:r>
              <a:rPr lang="es-E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E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brain</a:t>
            </a:r>
            <a:r>
              <a:rPr lang="es-E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E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metastases</a:t>
            </a:r>
            <a:r>
              <a:rPr lang="es-E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E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allowed</a:t>
            </a:r>
            <a:endParaRPr lang="es-ES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76B6BD-732A-4127-A3EB-2FA5BC322401}"/>
              </a:ext>
            </a:extLst>
          </p:cNvPr>
          <p:cNvSpPr txBox="1"/>
          <p:nvPr/>
        </p:nvSpPr>
        <p:spPr>
          <a:xfrm>
            <a:off x="25090" y="4305622"/>
            <a:ext cx="9144000" cy="3924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4303" lvl="1" indent="-214303" defTabSz="685766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975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Fulvestrant as endocrine therapy in pts with progression on a prior aromatase inhibitor for MBC and no prior fulvestrant; Protocol amended to allow exemestane as endocrine therapy if progression on prior fulvestrant (September 2018); Ribociclib 600 mg administered 3 weeks on/1 week off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2200CA-523B-1A4D-8315-44459795AEF5}"/>
              </a:ext>
            </a:extLst>
          </p:cNvPr>
          <p:cNvSpPr txBox="1"/>
          <p:nvPr/>
        </p:nvSpPr>
        <p:spPr>
          <a:xfrm>
            <a:off x="4066844" y="2344776"/>
            <a:ext cx="380232" cy="25391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defTabSz="685766">
              <a:defRPr/>
            </a:pPr>
            <a:r>
              <a:rPr lang="en-US" sz="1050" b="1" dirty="0">
                <a:solidFill>
                  <a:srgbClr val="075A43"/>
                </a:solidFill>
                <a:latin typeface="Arial"/>
                <a:ea typeface="ＭＳ Ｐゴシック" charset="0"/>
                <a:cs typeface="Arial"/>
                <a:sym typeface="Arial"/>
              </a:rPr>
              <a:t>1:1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6156EC-DA74-E944-ACAD-497EA205BA4D}"/>
              </a:ext>
            </a:extLst>
          </p:cNvPr>
          <p:cNvSpPr txBox="1"/>
          <p:nvPr/>
        </p:nvSpPr>
        <p:spPr>
          <a:xfrm>
            <a:off x="3939995" y="3128148"/>
            <a:ext cx="587020" cy="25391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defTabSz="685766">
              <a:defRPr/>
            </a:pPr>
            <a:r>
              <a:rPr lang="en-US" sz="1050" b="1" dirty="0">
                <a:solidFill>
                  <a:srgbClr val="075A43"/>
                </a:solidFill>
                <a:latin typeface="Arial"/>
                <a:ea typeface="ＭＳ Ｐゴシック" charset="0"/>
                <a:cs typeface="Arial"/>
                <a:sym typeface="Arial"/>
              </a:rPr>
              <a:t>N=120</a:t>
            </a:r>
          </a:p>
        </p:txBody>
      </p:sp>
      <p:sp>
        <p:nvSpPr>
          <p:cNvPr id="14" name="Rectángulo 4">
            <a:extLst>
              <a:ext uri="{FF2B5EF4-FFF2-40B4-BE49-F238E27FC236}">
                <a16:creationId xmlns:a16="http://schemas.microsoft.com/office/drawing/2014/main" id="{DEFF92E8-F9E1-EA40-AA11-B770A944826A}"/>
              </a:ext>
            </a:extLst>
          </p:cNvPr>
          <p:cNvSpPr/>
          <p:nvPr/>
        </p:nvSpPr>
        <p:spPr>
          <a:xfrm>
            <a:off x="6588561" y="1019500"/>
            <a:ext cx="2385811" cy="295241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66">
              <a:defRPr/>
            </a:pPr>
            <a:r>
              <a:rPr lang="en-US" sz="105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Primary Endpoint</a:t>
            </a:r>
          </a:p>
          <a:p>
            <a:pPr marL="282879" indent="-214303" defTabSz="685766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Progression free survival</a:t>
            </a:r>
          </a:p>
          <a:p>
            <a:pPr marL="625763" lvl="1" indent="-214303" defTabSz="685766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Locally assessed per RECIST 1.1</a:t>
            </a:r>
          </a:p>
          <a:p>
            <a:pPr marL="68577" defTabSz="685766">
              <a:defRPr/>
            </a:pPr>
            <a:endParaRPr lang="en-US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685766">
              <a:defRPr/>
            </a:pPr>
            <a:r>
              <a:rPr lang="en-US" sz="105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Secondary Endpoints</a:t>
            </a:r>
          </a:p>
          <a:p>
            <a:pPr marL="282879" indent="-214303" defTabSz="685766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Overall response rate</a:t>
            </a:r>
          </a:p>
          <a:p>
            <a:pPr marL="282879" indent="-214303" defTabSz="685766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Clinical benefit rate</a:t>
            </a:r>
          </a:p>
          <a:p>
            <a:pPr marL="282879" indent="-214303" defTabSz="685766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Safety</a:t>
            </a:r>
          </a:p>
          <a:p>
            <a:pPr marL="282879" indent="-214303" defTabSz="685766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Tumor and Blood Markers, including circulating tumor DNA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C5132B5-F6ED-B04E-BA0E-D9DDE07C4D7C}"/>
              </a:ext>
            </a:extLst>
          </p:cNvPr>
          <p:cNvSpPr txBox="1">
            <a:spLocks/>
          </p:cNvSpPr>
          <p:nvPr/>
        </p:nvSpPr>
        <p:spPr>
          <a:xfrm>
            <a:off x="5562602" y="4897826"/>
            <a:ext cx="3563815" cy="2480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766">
              <a:buNone/>
              <a:defRPr/>
            </a:pPr>
            <a:r>
              <a:rPr lang="en-US" sz="1200" dirty="0" err="1">
                <a:sym typeface="Arial"/>
              </a:rPr>
              <a:t>Kalinsky</a:t>
            </a:r>
            <a:r>
              <a:rPr lang="en-US" sz="1200" dirty="0">
                <a:sym typeface="Arial"/>
              </a:rPr>
              <a:t> K et al, JCO 2023</a:t>
            </a:r>
          </a:p>
        </p:txBody>
      </p:sp>
    </p:spTree>
    <p:extLst>
      <p:ext uri="{BB962C8B-B14F-4D97-AF65-F5344CB8AC3E}">
        <p14:creationId xmlns:p14="http://schemas.microsoft.com/office/powerpoint/2010/main" val="2225966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743A65B-0231-F84F-8556-6040D2867E6B}"/>
              </a:ext>
            </a:extLst>
          </p:cNvPr>
          <p:cNvSpPr txBox="1">
            <a:spLocks/>
          </p:cNvSpPr>
          <p:nvPr/>
        </p:nvSpPr>
        <p:spPr>
          <a:xfrm>
            <a:off x="2526031" y="4872736"/>
            <a:ext cx="3044006" cy="2480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766">
              <a:buNone/>
              <a:defRPr/>
            </a:pPr>
            <a:r>
              <a:rPr lang="en-US" sz="750" dirty="0">
                <a:sym typeface="Arial"/>
              </a:rPr>
              <a:t>Kevin Kalinsky, MD, 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79A4E-6D73-844C-B328-409C2001B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51" y="25051"/>
            <a:ext cx="8694964" cy="82296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MAINTAIN: Primary Endpoint: Progression Free Survival (PFS)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CCD34-B6E9-8C4D-A721-EB66847D78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471" y="1123933"/>
            <a:ext cx="6479741" cy="24198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241113-2613-F242-B16C-0A5382994F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5"/>
          <a:stretch/>
        </p:blipFill>
        <p:spPr>
          <a:xfrm>
            <a:off x="881499" y="3595886"/>
            <a:ext cx="6576322" cy="1004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561F6C-5C4A-C248-9B60-15C658EE6A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0645" y="1188883"/>
            <a:ext cx="1922663" cy="330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D85511-E850-E648-90E0-0B16B521D705}"/>
              </a:ext>
            </a:extLst>
          </p:cNvPr>
          <p:cNvSpPr txBox="1"/>
          <p:nvPr/>
        </p:nvSpPr>
        <p:spPr>
          <a:xfrm>
            <a:off x="3226638" y="1821141"/>
            <a:ext cx="281065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766">
              <a:defRPr/>
            </a:pPr>
            <a:endParaRPr lang="en-US" sz="1050" dirty="0">
              <a:solidFill>
                <a:prstClr val="white"/>
              </a:solidFill>
              <a:latin typeface="Arial"/>
              <a:ea typeface="ＭＳ Ｐゴシック" charset="0"/>
              <a:cs typeface="Arial"/>
              <a:sym typeface="Arial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FEBE1B3-376E-C94A-923B-3C72B9DB8AB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28995" y="1456699"/>
          <a:ext cx="2914649" cy="1165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2895">
                  <a:extLst>
                    <a:ext uri="{9D8B030D-6E8A-4147-A177-3AD203B41FA5}">
                      <a16:colId xmlns:a16="http://schemas.microsoft.com/office/drawing/2014/main" val="3390625411"/>
                    </a:ext>
                  </a:extLst>
                </a:gridCol>
                <a:gridCol w="819468">
                  <a:extLst>
                    <a:ext uri="{9D8B030D-6E8A-4147-A177-3AD203B41FA5}">
                      <a16:colId xmlns:a16="http://schemas.microsoft.com/office/drawing/2014/main" val="3240478151"/>
                    </a:ext>
                  </a:extLst>
                </a:gridCol>
                <a:gridCol w="862286">
                  <a:extLst>
                    <a:ext uri="{9D8B030D-6E8A-4147-A177-3AD203B41FA5}">
                      <a16:colId xmlns:a16="http://schemas.microsoft.com/office/drawing/2014/main" val="2126089307"/>
                    </a:ext>
                  </a:extLst>
                </a:gridCol>
              </a:tblGrid>
              <a:tr h="582930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Placebo + ET (n=59)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Ribociclib + ET (n=60)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105804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Median: </a:t>
                      </a:r>
                    </a:p>
                    <a:p>
                      <a:pPr algn="ctr"/>
                      <a:r>
                        <a:rPr lang="en-US" sz="1100" dirty="0"/>
                        <a:t>95% CI (months)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2.76</a:t>
                      </a:r>
                    </a:p>
                    <a:p>
                      <a:pPr algn="ctr"/>
                      <a:r>
                        <a:rPr lang="en-US" sz="1100" dirty="0"/>
                        <a:t>(2.66-3.25)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5.29</a:t>
                      </a:r>
                      <a:r>
                        <a:rPr lang="en-US" sz="1100" dirty="0"/>
                        <a:t> </a:t>
                      </a:r>
                    </a:p>
                    <a:p>
                      <a:pPr algn="ctr"/>
                      <a:r>
                        <a:rPr lang="en-US" sz="1100" dirty="0"/>
                        <a:t>(3.02-8.12)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005606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51248DD-0CBF-3544-8ADF-38534436E964}"/>
              </a:ext>
            </a:extLst>
          </p:cNvPr>
          <p:cNvSpPr txBox="1"/>
          <p:nvPr/>
        </p:nvSpPr>
        <p:spPr>
          <a:xfrm>
            <a:off x="2766796" y="1795583"/>
            <a:ext cx="35420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  <a:sym typeface="Arial"/>
              </a:rPr>
              <a:t>HR=0.57 (95% CI: </a:t>
            </a:r>
            <a:r>
              <a:rPr lang="en-US" sz="1425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  <a:sym typeface="Arial"/>
              </a:rPr>
              <a:t>0.39-0.95</a:t>
            </a:r>
            <a:r>
              <a:rPr lang="en-US" sz="15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  <a:sym typeface="Arial"/>
              </a:rPr>
              <a:t>), p=0.006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BFCB0-A648-6251-8CB1-2C8D2031CA4C}"/>
              </a:ext>
            </a:extLst>
          </p:cNvPr>
          <p:cNvSpPr txBox="1"/>
          <p:nvPr/>
        </p:nvSpPr>
        <p:spPr>
          <a:xfrm>
            <a:off x="7593980" y="2745581"/>
            <a:ext cx="105936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87% prior </a:t>
            </a:r>
            <a:r>
              <a:rPr lang="en-US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palbocilcib</a:t>
            </a:r>
            <a:endParaRPr 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785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1457023-DE41-402D-A931-2A013B742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PACE: Fulvestrant ± Palbociclib After Progression on CDK4/6i and ET in HR+/HER- MBC</a:t>
            </a:r>
            <a:endParaRPr lang="en-US" altLang="en-US" dirty="0"/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ECB4FD5E-5340-C9FE-85A7-C0B8B86DE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4" y="4770985"/>
            <a:ext cx="5890022" cy="230832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0" spc="-8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Mayer. SABCS 2022. Abstr GS3-06.</a:t>
            </a:r>
            <a:endParaRPr lang="en-US" altLang="en-US" sz="900" b="0" dirty="0">
              <a:solidFill>
                <a:srgbClr val="45556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9F1DA-86FF-FABC-7D0E-542DEE93F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28" y="1152408"/>
            <a:ext cx="8158147" cy="351725"/>
          </a:xfrm>
        </p:spPr>
        <p:txBody>
          <a:bodyPr/>
          <a:lstStyle/>
          <a:p>
            <a:r>
              <a:rPr lang="en-US" sz="1500" dirty="0"/>
              <a:t>Multicenter, randomized, open-label phase II study (data cutoff: July 2022)</a:t>
            </a:r>
            <a:endParaRPr lang="en-US" sz="1500" baseline="30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B0DC19-E7B9-399A-2C6E-C5670AFB43C0}"/>
              </a:ext>
            </a:extLst>
          </p:cNvPr>
          <p:cNvSpPr txBox="1">
            <a:spLocks/>
          </p:cNvSpPr>
          <p:nvPr/>
        </p:nvSpPr>
        <p:spPr bwMode="auto">
          <a:xfrm>
            <a:off x="464941" y="3781544"/>
            <a:ext cx="8154333" cy="66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57168" indent="-257168" defTabSz="685783">
              <a:buClr>
                <a:srgbClr val="000000"/>
              </a:buClr>
              <a:defRPr/>
            </a:pPr>
            <a:r>
              <a:rPr lang="en-US" sz="1500" b="1" dirty="0">
                <a:solidFill>
                  <a:srgbClr val="000000"/>
                </a:solidFill>
                <a:sym typeface="Arial"/>
              </a:rPr>
              <a:t>Primary endpoint: </a:t>
            </a:r>
            <a:r>
              <a:rPr lang="en-US" sz="1500" dirty="0">
                <a:solidFill>
                  <a:srgbClr val="000000"/>
                </a:solidFill>
                <a:sym typeface="Arial"/>
              </a:rPr>
              <a:t>RECIST-confirmed</a:t>
            </a:r>
            <a:r>
              <a:rPr lang="en-US" sz="1500" b="1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1500" dirty="0">
                <a:solidFill>
                  <a:srgbClr val="000000"/>
                </a:solidFill>
                <a:sym typeface="Arial"/>
              </a:rPr>
              <a:t>PFS</a:t>
            </a:r>
            <a:br>
              <a:rPr lang="en-US" sz="1500" dirty="0">
                <a:solidFill>
                  <a:srgbClr val="000000"/>
                </a:solidFill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sym typeface="Arial"/>
              </a:rPr>
              <a:t>for fulvestrant + palbociclib vs fulvestrant </a:t>
            </a:r>
          </a:p>
          <a:p>
            <a:pPr marL="257168" indent="-257168" defTabSz="685783">
              <a:buClr>
                <a:srgbClr val="000000"/>
              </a:buClr>
              <a:defRPr/>
            </a:pPr>
            <a:r>
              <a:rPr lang="en-US" sz="1500" b="1" kern="0" dirty="0">
                <a:solidFill>
                  <a:srgbClr val="000000"/>
                </a:solidFill>
                <a:sym typeface="Arial"/>
              </a:rPr>
              <a:t>Secondary endpoints: </a:t>
            </a:r>
            <a:r>
              <a:rPr lang="en-US" sz="1500" kern="0" dirty="0">
                <a:solidFill>
                  <a:srgbClr val="000000"/>
                </a:solidFill>
                <a:sym typeface="Arial"/>
              </a:rPr>
              <a:t>PFS of fulvestrant + palbociclib + avelumab vs fulvestrant, ORR, safety, outcomes in predefined molecular subgroups </a:t>
            </a:r>
            <a:endParaRPr lang="en-US" sz="1500" kern="0" baseline="3000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2" name="Text Box 23">
            <a:extLst>
              <a:ext uri="{FF2B5EF4-FFF2-40B4-BE49-F238E27FC236}">
                <a16:creationId xmlns:a16="http://schemas.microsoft.com/office/drawing/2014/main" id="{E922E915-79A7-E692-CF2B-F6A663AA8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48" y="2048287"/>
            <a:ext cx="2225751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GB" alt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Adults with HR+/HER2- MBC; progression on CDK4/6i and ET with ≥6 mo SD on prior tx; ≤2 prior lines of ET for MBC; no fulvestrant exposure; </a:t>
            </a:r>
            <a:br>
              <a:rPr lang="en-GB" alt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</a:br>
            <a:r>
              <a:rPr lang="en-GB" alt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≤1 prior CT for MBC</a:t>
            </a:r>
          </a:p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GB" alt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(N = 220) </a:t>
            </a:r>
            <a:endParaRPr lang="en-US" altLang="en-US" sz="13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 Box 31">
            <a:extLst>
              <a:ext uri="{FF2B5EF4-FFF2-40B4-BE49-F238E27FC236}">
                <a16:creationId xmlns:a16="http://schemas.microsoft.com/office/drawing/2014/main" id="{E14CD58A-9230-54B8-3820-A30AF5A45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802" y="2647845"/>
            <a:ext cx="713646" cy="27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i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Until PD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2481D8-6E0F-1162-D4A0-5A409671E3F4}"/>
              </a:ext>
            </a:extLst>
          </p:cNvPr>
          <p:cNvSpPr/>
          <p:nvPr/>
        </p:nvSpPr>
        <p:spPr>
          <a:xfrm>
            <a:off x="2348746" y="1407783"/>
            <a:ext cx="24030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50" i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Stratification by exposure to CT between CDK4/6 inhibition and trial entry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CEDB4C-DA47-4102-3EF4-7CA5475F2BEE}"/>
              </a:ext>
            </a:extLst>
          </p:cNvPr>
          <p:cNvCxnSpPr/>
          <p:nvPr/>
        </p:nvCxnSpPr>
        <p:spPr bwMode="auto">
          <a:xfrm>
            <a:off x="3568328" y="1831373"/>
            <a:ext cx="0" cy="41148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8" name="Text Box 31">
            <a:extLst>
              <a:ext uri="{FF2B5EF4-FFF2-40B4-BE49-F238E27FC236}">
                <a16:creationId xmlns:a16="http://schemas.microsoft.com/office/drawing/2014/main" id="{F6356CF3-0A24-0174-A680-8DE3C7A2B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876" y="2651049"/>
            <a:ext cx="561126" cy="27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2:1:1</a:t>
            </a: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E8D0043F-DA77-8F27-DF3B-B5D412F4D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117" y="1824793"/>
            <a:ext cx="2880360" cy="52744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  <a:sym typeface="Arial"/>
              </a:rPr>
              <a:t>Fulvestrant* + Palbociclib</a:t>
            </a:r>
            <a:r>
              <a:rPr lang="en-US" sz="1050" b="1" baseline="30000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  <a:sym typeface="Arial"/>
              </a:rPr>
              <a:t>†</a:t>
            </a:r>
            <a:br>
              <a:rPr lang="en-US" sz="105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  <a:sym typeface="Arial"/>
              </a:rPr>
            </a:br>
            <a:r>
              <a:rPr lang="en-US" sz="1050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  <a:sym typeface="Arial"/>
              </a:rPr>
              <a:t>(n = 111)</a:t>
            </a:r>
            <a:endParaRPr lang="en-US" sz="1050" b="1" dirty="0">
              <a:solidFill>
                <a:srgbClr val="FFFFFF"/>
              </a:solidFill>
              <a:latin typeface="Calibri" panose="020F0502020204030204" pitchFamily="34" charset="0"/>
              <a:cs typeface="Arial" charset="0"/>
              <a:sym typeface="Arial"/>
            </a:endParaRPr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66F9332C-A583-A20B-EBF3-1AD06387B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117" y="3241636"/>
            <a:ext cx="2880360" cy="527447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  <a:sym typeface="Arial"/>
              </a:rPr>
              <a:t>Fulvestrant*</a:t>
            </a:r>
            <a:br>
              <a:rPr lang="en-US" sz="105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  <a:sym typeface="Arial"/>
              </a:rPr>
            </a:br>
            <a:r>
              <a:rPr lang="en-US" sz="1050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  <a:sym typeface="Arial"/>
              </a:rPr>
              <a:t>(n = 55)</a:t>
            </a: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Line 26">
            <a:extLst>
              <a:ext uri="{FF2B5EF4-FFF2-40B4-BE49-F238E27FC236}">
                <a16:creationId xmlns:a16="http://schemas.microsoft.com/office/drawing/2014/main" id="{575CF2C4-3F73-3447-258B-5594679A61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4495" y="3149956"/>
            <a:ext cx="609600" cy="342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Line 27">
            <a:extLst>
              <a:ext uri="{FF2B5EF4-FFF2-40B4-BE49-F238E27FC236}">
                <a16:creationId xmlns:a16="http://schemas.microsoft.com/office/drawing/2014/main" id="{010F4D8A-B2C7-BBD5-04DE-B26A4DC25D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74495" y="2110540"/>
            <a:ext cx="609600" cy="3524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2B94FBD8-A0FA-72E2-A64F-4E0023D3A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117" y="2533213"/>
            <a:ext cx="2880360" cy="52744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  <a:sym typeface="Arial"/>
              </a:rPr>
              <a:t>Fulvestrant* + Palbociclib</a:t>
            </a:r>
            <a:r>
              <a:rPr lang="en-US" sz="1050" b="1" baseline="30000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  <a:sym typeface="Arial"/>
              </a:rPr>
              <a:t>†</a:t>
            </a:r>
            <a:r>
              <a:rPr lang="en-US" sz="105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  <a:sym typeface="Arial"/>
              </a:rPr>
              <a:t> + Avelumab</a:t>
            </a:r>
            <a:r>
              <a:rPr lang="en-US" sz="1050" b="1" baseline="30000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  <a:sym typeface="Arial"/>
              </a:rPr>
              <a:t>‡</a:t>
            </a:r>
            <a:br>
              <a:rPr lang="en-US" sz="105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  <a:sym typeface="Arial"/>
              </a:rPr>
            </a:br>
            <a:r>
              <a:rPr lang="en-US" sz="1050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  <a:sym typeface="Arial"/>
              </a:rPr>
              <a:t>(n = 54)</a:t>
            </a: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61FA258A-B9D3-02B1-FD81-309E83AAD15D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310381" y="2613987"/>
            <a:ext cx="0" cy="3571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Line 33">
            <a:extLst>
              <a:ext uri="{FF2B5EF4-FFF2-40B4-BE49-F238E27FC236}">
                <a16:creationId xmlns:a16="http://schemas.microsoft.com/office/drawing/2014/main" id="{C16291F2-8B7D-F72F-DA5E-7DD507FF63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5920" y="2803484"/>
            <a:ext cx="636984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Text Box 30">
            <a:extLst>
              <a:ext uri="{FF2B5EF4-FFF2-40B4-BE49-F238E27FC236}">
                <a16:creationId xmlns:a16="http://schemas.microsoft.com/office/drawing/2014/main" id="{46390009-5D1B-A65B-307B-504CB467E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112" y="3761484"/>
            <a:ext cx="4516943" cy="55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866" tIns="33338" rIns="67866" bIns="3333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85783" fontAlgn="base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None/>
              <a:defRPr/>
            </a:pPr>
            <a:r>
              <a:rPr lang="en-US" alt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*Fulvestrant 500 mg IM on Days 1 and 15 of cycle 1, then monthly thereafter.</a:t>
            </a:r>
            <a:br>
              <a:rPr lang="en-US" alt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</a:br>
            <a:r>
              <a:rPr lang="en-US" altLang="en-US" sz="1050" baseline="30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†</a:t>
            </a:r>
            <a:r>
              <a:rPr lang="en-US" alt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Palbociclib 125 mg PO QD on Days 1-21 (lower starting dose to match prior tx could be considered). </a:t>
            </a:r>
            <a:r>
              <a:rPr lang="en-US" altLang="en-US" sz="1050" baseline="30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‡</a:t>
            </a:r>
            <a:r>
              <a:rPr lang="en-US" alt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Avelumab 10 mg/kg IV every 14 days.</a:t>
            </a:r>
            <a:endParaRPr lang="en-US" altLang="en-US" sz="1050" b="1" baseline="300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5018B5-61A7-AB81-8C48-EF4D014E40B5}"/>
              </a:ext>
            </a:extLst>
          </p:cNvPr>
          <p:cNvSpPr txBox="1"/>
          <p:nvPr/>
        </p:nvSpPr>
        <p:spPr bwMode="auto">
          <a:xfrm>
            <a:off x="4318739" y="1576161"/>
            <a:ext cx="249236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28-Day Cycles</a:t>
            </a:r>
          </a:p>
        </p:txBody>
      </p:sp>
    </p:spTree>
    <p:extLst>
      <p:ext uri="{BB962C8B-B14F-4D97-AF65-F5344CB8AC3E}">
        <p14:creationId xmlns:p14="http://schemas.microsoft.com/office/powerpoint/2010/main" val="1248656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31744">
            <a:extLst>
              <a:ext uri="{FF2B5EF4-FFF2-40B4-BE49-F238E27FC236}">
                <a16:creationId xmlns:a16="http://schemas.microsoft.com/office/drawing/2014/main" id="{1F57AEFF-CD96-9838-1D1F-40DCC63229F0}"/>
              </a:ext>
            </a:extLst>
          </p:cNvPr>
          <p:cNvGrpSpPr/>
          <p:nvPr/>
        </p:nvGrpSpPr>
        <p:grpSpPr>
          <a:xfrm>
            <a:off x="2909428" y="2661624"/>
            <a:ext cx="1602331" cy="1253288"/>
            <a:chOff x="3718815" y="3409123"/>
            <a:chExt cx="2136441" cy="167105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264E84A-920E-72EB-8748-7FCDD6A04BF6}"/>
                </a:ext>
              </a:extLst>
            </p:cNvPr>
            <p:cNvCxnSpPr>
              <a:endCxn id="27" idx="0"/>
            </p:cNvCxnSpPr>
            <p:nvPr/>
          </p:nvCxnSpPr>
          <p:spPr bwMode="auto">
            <a:xfrm>
              <a:off x="3718815" y="3409123"/>
              <a:ext cx="3405" cy="1671050"/>
            </a:xfrm>
            <a:prstGeom prst="line">
              <a:avLst/>
            </a:prstGeom>
            <a:noFill/>
            <a:ln w="28575" cap="flat" cmpd="sng" algn="ctr">
              <a:solidFill>
                <a:schemeClr val="bg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44" name="Straight Connector 31743">
              <a:extLst>
                <a:ext uri="{FF2B5EF4-FFF2-40B4-BE49-F238E27FC236}">
                  <a16:creationId xmlns:a16="http://schemas.microsoft.com/office/drawing/2014/main" id="{6235EA55-665C-1483-C6CB-9DF973E94574}"/>
                </a:ext>
              </a:extLst>
            </p:cNvPr>
            <p:cNvCxnSpPr/>
            <p:nvPr/>
          </p:nvCxnSpPr>
          <p:spPr bwMode="auto">
            <a:xfrm>
              <a:off x="5851848" y="3782558"/>
              <a:ext cx="3408" cy="1280160"/>
            </a:xfrm>
            <a:prstGeom prst="line">
              <a:avLst/>
            </a:prstGeom>
            <a:noFill/>
            <a:ln w="28575" cap="flat" cmpd="sng" algn="ctr">
              <a:solidFill>
                <a:schemeClr val="bg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17CDD09-54FC-EB79-CFA2-FF30E7A711E8}"/>
              </a:ext>
            </a:extLst>
          </p:cNvPr>
          <p:cNvSpPr/>
          <p:nvPr/>
        </p:nvSpPr>
        <p:spPr bwMode="auto">
          <a:xfrm>
            <a:off x="4243281" y="782122"/>
            <a:ext cx="2375807" cy="1738836"/>
          </a:xfrm>
          <a:prstGeom prst="rect">
            <a:avLst/>
          </a:prstGeom>
          <a:solidFill>
            <a:schemeClr val="tx1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783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BAD7C-BA72-9D6E-F0FB-83F3359D1C6A}"/>
              </a:ext>
            </a:extLst>
          </p:cNvPr>
          <p:cNvSpPr txBox="1"/>
          <p:nvPr/>
        </p:nvSpPr>
        <p:spPr bwMode="auto">
          <a:xfrm>
            <a:off x="6190462" y="3073747"/>
            <a:ext cx="8572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783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F + P +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EE374F-B10A-C9DC-0185-0B5025228210}"/>
              </a:ext>
            </a:extLst>
          </p:cNvPr>
          <p:cNvSpPr txBox="1"/>
          <p:nvPr/>
        </p:nvSpPr>
        <p:spPr bwMode="auto">
          <a:xfrm>
            <a:off x="6190463" y="3543166"/>
            <a:ext cx="47331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783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F + 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D2641-3321-9EB2-B6E6-5488AD100EC9}"/>
              </a:ext>
            </a:extLst>
          </p:cNvPr>
          <p:cNvSpPr txBox="1"/>
          <p:nvPr/>
        </p:nvSpPr>
        <p:spPr bwMode="auto">
          <a:xfrm>
            <a:off x="6190462" y="3302027"/>
            <a:ext cx="3182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783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823B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61E4B-2D45-1BE8-2B89-DA392290F37B}"/>
              </a:ext>
            </a:extLst>
          </p:cNvPr>
          <p:cNvSpPr txBox="1"/>
          <p:nvPr/>
        </p:nvSpPr>
        <p:spPr bwMode="auto">
          <a:xfrm>
            <a:off x="3342733" y="4085414"/>
            <a:ext cx="737001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783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Mo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5BA11-BB10-9192-8B79-CE3671729FC3}"/>
              </a:ext>
            </a:extLst>
          </p:cNvPr>
          <p:cNvSpPr txBox="1"/>
          <p:nvPr/>
        </p:nvSpPr>
        <p:spPr bwMode="auto">
          <a:xfrm rot="16200000">
            <a:off x="395983" y="2362361"/>
            <a:ext cx="866334" cy="2539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85783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PFS (%)</a:t>
            </a:r>
          </a:p>
        </p:txBody>
      </p:sp>
      <p:grpSp>
        <p:nvGrpSpPr>
          <p:cNvPr id="31795" name="Group 31794">
            <a:extLst>
              <a:ext uri="{FF2B5EF4-FFF2-40B4-BE49-F238E27FC236}">
                <a16:creationId xmlns:a16="http://schemas.microsoft.com/office/drawing/2014/main" id="{205C3B3B-6644-6A32-CD96-1CD5F57F962B}"/>
              </a:ext>
            </a:extLst>
          </p:cNvPr>
          <p:cNvGrpSpPr/>
          <p:nvPr/>
        </p:nvGrpSpPr>
        <p:grpSpPr>
          <a:xfrm>
            <a:off x="109475" y="4137244"/>
            <a:ext cx="6164280" cy="646331"/>
            <a:chOff x="-14454" y="5376609"/>
            <a:chExt cx="8219039" cy="8617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7C7473-4E88-E614-8214-9B211AE79664}"/>
                </a:ext>
              </a:extLst>
            </p:cNvPr>
            <p:cNvSpPr txBox="1"/>
            <p:nvPr/>
          </p:nvSpPr>
          <p:spPr bwMode="auto">
            <a:xfrm>
              <a:off x="1325454" y="5561275"/>
              <a:ext cx="477055" cy="677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dirty="0">
                  <a:solidFill>
                    <a:srgbClr val="015873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111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E1471D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54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00823B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55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00573B-02C9-B76B-2157-D27D41DB7E22}"/>
                </a:ext>
              </a:extLst>
            </p:cNvPr>
            <p:cNvSpPr txBox="1"/>
            <p:nvPr/>
          </p:nvSpPr>
          <p:spPr bwMode="auto">
            <a:xfrm>
              <a:off x="2081535" y="5561275"/>
              <a:ext cx="400111" cy="677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dirty="0">
                  <a:solidFill>
                    <a:srgbClr val="015873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73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E1471D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38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00823B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31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4807E1-5800-7226-5ADF-C40CBAE49DDF}"/>
                </a:ext>
              </a:extLst>
            </p:cNvPr>
            <p:cNvSpPr txBox="1"/>
            <p:nvPr/>
          </p:nvSpPr>
          <p:spPr bwMode="auto">
            <a:xfrm>
              <a:off x="2809899" y="5561275"/>
              <a:ext cx="400111" cy="677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dirty="0">
                  <a:solidFill>
                    <a:srgbClr val="015873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48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E1471D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25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00823B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20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A9EC4B-DCA1-3C6A-7033-057863F3D1B0}"/>
                </a:ext>
              </a:extLst>
            </p:cNvPr>
            <p:cNvSpPr txBox="1"/>
            <p:nvPr/>
          </p:nvSpPr>
          <p:spPr bwMode="auto">
            <a:xfrm>
              <a:off x="3502464" y="5561275"/>
              <a:ext cx="400111" cy="677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dirty="0">
                  <a:solidFill>
                    <a:srgbClr val="015873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32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E1471D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20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00823B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14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05506F-EE7F-D5FD-1833-AFA00F8546EF}"/>
                </a:ext>
              </a:extLst>
            </p:cNvPr>
            <p:cNvSpPr txBox="1"/>
            <p:nvPr/>
          </p:nvSpPr>
          <p:spPr bwMode="auto">
            <a:xfrm>
              <a:off x="4227112" y="5561275"/>
              <a:ext cx="400111" cy="677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dirty="0">
                  <a:solidFill>
                    <a:srgbClr val="015873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28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E1471D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20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00823B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12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3FA9D5-1C88-4D84-C049-5D792C3D7A2F}"/>
                </a:ext>
              </a:extLst>
            </p:cNvPr>
            <p:cNvSpPr txBox="1"/>
            <p:nvPr/>
          </p:nvSpPr>
          <p:spPr bwMode="auto">
            <a:xfrm>
              <a:off x="4945915" y="5561275"/>
              <a:ext cx="400111" cy="677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dirty="0">
                  <a:solidFill>
                    <a:srgbClr val="015873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16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E1471D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15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00823B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65DAD2-9F1D-4B32-B92C-E4B87AF32C1F}"/>
                </a:ext>
              </a:extLst>
            </p:cNvPr>
            <p:cNvSpPr txBox="1"/>
            <p:nvPr/>
          </p:nvSpPr>
          <p:spPr bwMode="auto">
            <a:xfrm>
              <a:off x="5688185" y="5561275"/>
              <a:ext cx="400111" cy="677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dirty="0">
                  <a:solidFill>
                    <a:srgbClr val="015873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7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E1471D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12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00823B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BBE233-C0F0-C9AF-13D0-2961F68199EB}"/>
                </a:ext>
              </a:extLst>
            </p:cNvPr>
            <p:cNvSpPr txBox="1"/>
            <p:nvPr/>
          </p:nvSpPr>
          <p:spPr bwMode="auto">
            <a:xfrm>
              <a:off x="6382275" y="5561275"/>
              <a:ext cx="400111" cy="677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dirty="0">
                  <a:solidFill>
                    <a:srgbClr val="015873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5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E1471D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10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00823B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991D40-EE64-D475-43ED-CB3FDD831FA2}"/>
                </a:ext>
              </a:extLst>
            </p:cNvPr>
            <p:cNvSpPr txBox="1"/>
            <p:nvPr/>
          </p:nvSpPr>
          <p:spPr bwMode="auto">
            <a:xfrm>
              <a:off x="7160408" y="5561275"/>
              <a:ext cx="323165" cy="677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dirty="0">
                  <a:solidFill>
                    <a:srgbClr val="015873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4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E1471D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9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00823B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F7F069-9566-E98D-6A8A-400249A3CE2D}"/>
                </a:ext>
              </a:extLst>
            </p:cNvPr>
            <p:cNvSpPr txBox="1"/>
            <p:nvPr/>
          </p:nvSpPr>
          <p:spPr bwMode="auto">
            <a:xfrm>
              <a:off x="7881420" y="5561275"/>
              <a:ext cx="323165" cy="677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dirty="0">
                  <a:solidFill>
                    <a:srgbClr val="015873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4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E1471D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7</a:t>
              </a:r>
              <a:b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dirty="0">
                  <a:solidFill>
                    <a:srgbClr val="00823B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558940-6595-0E54-F578-9D1A80CBAFBC}"/>
                </a:ext>
              </a:extLst>
            </p:cNvPr>
            <p:cNvSpPr txBox="1"/>
            <p:nvPr/>
          </p:nvSpPr>
          <p:spPr bwMode="auto">
            <a:xfrm>
              <a:off x="-14454" y="5376609"/>
              <a:ext cx="1391836" cy="8617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Patients at Risk, n</a:t>
              </a:r>
              <a:br>
                <a:rPr lang="en-US" sz="9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b="1" dirty="0">
                  <a:solidFill>
                    <a:srgbClr val="015873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F + P</a:t>
              </a:r>
              <a:br>
                <a:rPr lang="en-US" sz="900" b="1" dirty="0">
                  <a:solidFill>
                    <a:srgbClr val="015873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b="1" dirty="0">
                  <a:solidFill>
                    <a:srgbClr val="E1471D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F + P + A</a:t>
              </a:r>
              <a:br>
                <a:rPr lang="en-US" sz="900" b="1" dirty="0">
                  <a:solidFill>
                    <a:srgbClr val="E1471D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900" b="1" dirty="0">
                  <a:solidFill>
                    <a:srgbClr val="00823B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F</a:t>
              </a:r>
            </a:p>
          </p:txBody>
        </p:sp>
      </p:grpSp>
      <p:sp>
        <p:nvSpPr>
          <p:cNvPr id="2" name="Freeform 1">
            <a:extLst>
              <a:ext uri="{FF2B5EF4-FFF2-40B4-BE49-F238E27FC236}">
                <a16:creationId xmlns:a16="http://schemas.microsoft.com/office/drawing/2014/main" id="{76BAA2F5-2F89-47DA-0D79-A447A2845994}"/>
              </a:ext>
            </a:extLst>
          </p:cNvPr>
          <p:cNvSpPr/>
          <p:nvPr/>
        </p:nvSpPr>
        <p:spPr bwMode="auto">
          <a:xfrm>
            <a:off x="1294208" y="1042043"/>
            <a:ext cx="4985951" cy="2866768"/>
          </a:xfrm>
          <a:custGeom>
            <a:avLst/>
            <a:gdLst>
              <a:gd name="connsiteX0" fmla="*/ 0 w 6647935"/>
              <a:gd name="connsiteY0" fmla="*/ 0 h 3822357"/>
              <a:gd name="connsiteX1" fmla="*/ 0 w 6647935"/>
              <a:gd name="connsiteY1" fmla="*/ 3822357 h 3822357"/>
              <a:gd name="connsiteX2" fmla="*/ 6647935 w 6647935"/>
              <a:gd name="connsiteY2" fmla="*/ 3822357 h 3822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47935" h="3822357">
                <a:moveTo>
                  <a:pt x="0" y="0"/>
                </a:moveTo>
                <a:lnTo>
                  <a:pt x="0" y="3822357"/>
                </a:lnTo>
                <a:lnTo>
                  <a:pt x="6647935" y="3822357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661F9E5-7377-9600-E93D-BDAA9095E864}"/>
              </a:ext>
            </a:extLst>
          </p:cNvPr>
          <p:cNvGrpSpPr/>
          <p:nvPr/>
        </p:nvGrpSpPr>
        <p:grpSpPr>
          <a:xfrm>
            <a:off x="1161005" y="3914912"/>
            <a:ext cx="5146285" cy="276999"/>
            <a:chOff x="1387586" y="5080155"/>
            <a:chExt cx="6861714" cy="36933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7185A2-0CFE-2B10-CCAF-1477A65CDE29}"/>
                </a:ext>
              </a:extLst>
            </p:cNvPr>
            <p:cNvSpPr txBox="1"/>
            <p:nvPr/>
          </p:nvSpPr>
          <p:spPr bwMode="auto">
            <a:xfrm>
              <a:off x="1387586" y="5080155"/>
              <a:ext cx="3509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3AB40D-C23B-1303-A748-F28A98B9EA4B}"/>
                </a:ext>
              </a:extLst>
            </p:cNvPr>
            <p:cNvSpPr txBox="1"/>
            <p:nvPr/>
          </p:nvSpPr>
          <p:spPr bwMode="auto">
            <a:xfrm>
              <a:off x="2105193" y="5080155"/>
              <a:ext cx="3509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13A0C3-C445-7AC9-5231-0347E6E3C245}"/>
                </a:ext>
              </a:extLst>
            </p:cNvPr>
            <p:cNvSpPr txBox="1"/>
            <p:nvPr/>
          </p:nvSpPr>
          <p:spPr bwMode="auto">
            <a:xfrm>
              <a:off x="2833557" y="5080155"/>
              <a:ext cx="3509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E94771-2825-C903-65C9-2F84B525899F}"/>
                </a:ext>
              </a:extLst>
            </p:cNvPr>
            <p:cNvSpPr txBox="1"/>
            <p:nvPr/>
          </p:nvSpPr>
          <p:spPr bwMode="auto">
            <a:xfrm>
              <a:off x="3546746" y="5080155"/>
              <a:ext cx="3509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2A961E-C64B-B9FD-2DAE-1D9254DA2EF3}"/>
                </a:ext>
              </a:extLst>
            </p:cNvPr>
            <p:cNvSpPr txBox="1"/>
            <p:nvPr/>
          </p:nvSpPr>
          <p:spPr bwMode="auto">
            <a:xfrm>
              <a:off x="4250770" y="5080155"/>
              <a:ext cx="3509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D40ECB-E9A1-E3D2-166C-649887CDD5C3}"/>
                </a:ext>
              </a:extLst>
            </p:cNvPr>
            <p:cNvSpPr txBox="1"/>
            <p:nvPr/>
          </p:nvSpPr>
          <p:spPr bwMode="auto">
            <a:xfrm>
              <a:off x="4930958" y="5080155"/>
              <a:ext cx="4556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10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6E2DA8-82AC-967F-EFE8-266D02F9B3A0}"/>
                </a:ext>
              </a:extLst>
            </p:cNvPr>
            <p:cNvSpPr txBox="1"/>
            <p:nvPr/>
          </p:nvSpPr>
          <p:spPr bwMode="auto">
            <a:xfrm>
              <a:off x="5645729" y="5080155"/>
              <a:ext cx="4556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12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286361-849D-0EB9-FCF6-66091FBE4AA4}"/>
                </a:ext>
              </a:extLst>
            </p:cNvPr>
            <p:cNvSpPr txBox="1"/>
            <p:nvPr/>
          </p:nvSpPr>
          <p:spPr bwMode="auto">
            <a:xfrm>
              <a:off x="6353569" y="5080155"/>
              <a:ext cx="4556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14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C0B3A3-2811-1CBB-392A-2597A8CF531D}"/>
                </a:ext>
              </a:extLst>
            </p:cNvPr>
            <p:cNvSpPr txBox="1"/>
            <p:nvPr/>
          </p:nvSpPr>
          <p:spPr bwMode="auto">
            <a:xfrm>
              <a:off x="7079481" y="5080155"/>
              <a:ext cx="4556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16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EEDDE8-18F6-59A7-A6FE-8C30E66151CF}"/>
                </a:ext>
              </a:extLst>
            </p:cNvPr>
            <p:cNvSpPr txBox="1"/>
            <p:nvPr/>
          </p:nvSpPr>
          <p:spPr bwMode="auto">
            <a:xfrm>
              <a:off x="7793620" y="5080155"/>
              <a:ext cx="4556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18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FBA291-1493-67C6-89D3-0C976E460042}"/>
              </a:ext>
            </a:extLst>
          </p:cNvPr>
          <p:cNvGrpSpPr/>
          <p:nvPr/>
        </p:nvGrpSpPr>
        <p:grpSpPr>
          <a:xfrm>
            <a:off x="826534" y="1054730"/>
            <a:ext cx="420308" cy="2997042"/>
            <a:chOff x="941625" y="1266598"/>
            <a:chExt cx="560411" cy="399605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9C3C972-5EC1-2DE0-2253-2C4A6A9D4EDE}"/>
                </a:ext>
              </a:extLst>
            </p:cNvPr>
            <p:cNvSpPr txBox="1"/>
            <p:nvPr/>
          </p:nvSpPr>
          <p:spPr bwMode="auto">
            <a:xfrm>
              <a:off x="941625" y="1266598"/>
              <a:ext cx="56041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100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CE8AEF-80DF-7C57-D46A-831683695602}"/>
                </a:ext>
              </a:extLst>
            </p:cNvPr>
            <p:cNvSpPr txBox="1"/>
            <p:nvPr/>
          </p:nvSpPr>
          <p:spPr bwMode="auto">
            <a:xfrm>
              <a:off x="1046356" y="1991942"/>
              <a:ext cx="4556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80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E708896-014E-6CA7-FCAD-CCBE9CBEC078}"/>
                </a:ext>
              </a:extLst>
            </p:cNvPr>
            <p:cNvSpPr txBox="1"/>
            <p:nvPr/>
          </p:nvSpPr>
          <p:spPr bwMode="auto">
            <a:xfrm>
              <a:off x="1046356" y="2717285"/>
              <a:ext cx="4556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60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808C54B-EFA0-1705-6251-B35EC34F7074}"/>
                </a:ext>
              </a:extLst>
            </p:cNvPr>
            <p:cNvSpPr txBox="1"/>
            <p:nvPr/>
          </p:nvSpPr>
          <p:spPr bwMode="auto">
            <a:xfrm>
              <a:off x="1046356" y="3442630"/>
              <a:ext cx="4556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40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3E5EC71-52A5-7647-EACB-F74AF904B2CE}"/>
                </a:ext>
              </a:extLst>
            </p:cNvPr>
            <p:cNvSpPr txBox="1"/>
            <p:nvPr/>
          </p:nvSpPr>
          <p:spPr bwMode="auto">
            <a:xfrm>
              <a:off x="1046356" y="4167974"/>
              <a:ext cx="4556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20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4609251-8C94-4144-3804-FFD8BB4A80AA}"/>
                </a:ext>
              </a:extLst>
            </p:cNvPr>
            <p:cNvSpPr txBox="1"/>
            <p:nvPr/>
          </p:nvSpPr>
          <p:spPr bwMode="auto">
            <a:xfrm>
              <a:off x="1151084" y="4893320"/>
              <a:ext cx="3509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 defTabSz="685783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/>
                </a:rPr>
                <a:t>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502E6EB-73E0-1C52-476D-62D4391ACFBB}"/>
              </a:ext>
            </a:extLst>
          </p:cNvPr>
          <p:cNvGrpSpPr/>
          <p:nvPr/>
        </p:nvGrpSpPr>
        <p:grpSpPr>
          <a:xfrm>
            <a:off x="1237785" y="1188412"/>
            <a:ext cx="66724" cy="2720399"/>
            <a:chOff x="1563615" y="1444838"/>
            <a:chExt cx="64008" cy="3627199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B12B901-76C9-106E-5302-6BCD52BE76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63615" y="1444838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AE57AC6-E190-507B-5EFA-023E3AAFC8B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63615" y="2170278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EFF1992-98CC-6742-D221-0E1C975266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63615" y="2895718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8EA18D5-703B-05EB-FC13-1925283970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63615" y="3621158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F929DA2-821C-7060-2204-F51E104324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63615" y="4346598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687ECED-B5AB-9716-FCA6-35137AF96C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63615" y="5072037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DA48EC7-7EF1-7D72-ECB4-0BD636E89CFE}"/>
              </a:ext>
            </a:extLst>
          </p:cNvPr>
          <p:cNvGrpSpPr/>
          <p:nvPr/>
        </p:nvGrpSpPr>
        <p:grpSpPr>
          <a:xfrm>
            <a:off x="1299353" y="3912421"/>
            <a:ext cx="4830222" cy="67263"/>
            <a:chOff x="1572051" y="5027049"/>
            <a:chExt cx="6440296" cy="6400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B8BBDB2-803E-E0ED-D8C7-E9DD67479018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1540047" y="505905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3F29AB7-2F9C-0E8F-8242-22C2E8AE1742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255635" y="505905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0C627B7-CA99-7F96-0476-ABE38CCFB041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971223" y="505905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2769729-C0E5-DCC7-8D24-CBAFDC6F444F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86811" y="505905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7151B7E-C890-B715-F629-F57E9802D4A7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4402399" y="505905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FF5FB4B-D72E-8062-14D2-64099123372E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5117987" y="505905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9DD3C1A-AD57-C185-B4C0-4E7A397303D5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5833575" y="505905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942B600-EE28-0C0C-62B0-CC34363AD3FA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6549163" y="505905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FD4E31A-32AC-C21D-E8AE-E76FA4CB8D70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7264751" y="505905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760A533-12E4-1A56-9D5B-372EF510F73B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7980343" y="505905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747" name="Freeform 31746">
            <a:extLst>
              <a:ext uri="{FF2B5EF4-FFF2-40B4-BE49-F238E27FC236}">
                <a16:creationId xmlns:a16="http://schemas.microsoft.com/office/drawing/2014/main" id="{33C8CAFA-5A18-CB28-EB6E-64DBBBDA182D}"/>
              </a:ext>
            </a:extLst>
          </p:cNvPr>
          <p:cNvSpPr/>
          <p:nvPr/>
        </p:nvSpPr>
        <p:spPr bwMode="auto">
          <a:xfrm>
            <a:off x="1292924" y="1182727"/>
            <a:ext cx="4836695" cy="2253343"/>
          </a:xfrm>
          <a:custGeom>
            <a:avLst/>
            <a:gdLst>
              <a:gd name="connsiteX0" fmla="*/ 0 w 6448926"/>
              <a:gd name="connsiteY0" fmla="*/ 0 h 3004457"/>
              <a:gd name="connsiteX1" fmla="*/ 371260 w 6448926"/>
              <a:gd name="connsiteY1" fmla="*/ 0 h 3004457"/>
              <a:gd name="connsiteX2" fmla="*/ 371260 w 6448926"/>
              <a:gd name="connsiteY2" fmla="*/ 75627 h 3004457"/>
              <a:gd name="connsiteX3" fmla="*/ 550015 w 6448926"/>
              <a:gd name="connsiteY3" fmla="*/ 75627 h 3004457"/>
              <a:gd name="connsiteX4" fmla="*/ 550015 w 6448926"/>
              <a:gd name="connsiteY4" fmla="*/ 192506 h 3004457"/>
              <a:gd name="connsiteX5" fmla="*/ 632517 w 6448926"/>
              <a:gd name="connsiteY5" fmla="*/ 192506 h 3004457"/>
              <a:gd name="connsiteX6" fmla="*/ 632517 w 6448926"/>
              <a:gd name="connsiteY6" fmla="*/ 611892 h 3004457"/>
              <a:gd name="connsiteX7" fmla="*/ 632517 w 6448926"/>
              <a:gd name="connsiteY7" fmla="*/ 611892 h 3004457"/>
              <a:gd name="connsiteX8" fmla="*/ 694394 w 6448926"/>
              <a:gd name="connsiteY8" fmla="*/ 611892 h 3004457"/>
              <a:gd name="connsiteX9" fmla="*/ 694394 w 6448926"/>
              <a:gd name="connsiteY9" fmla="*/ 1189408 h 3004457"/>
              <a:gd name="connsiteX10" fmla="*/ 776896 w 6448926"/>
              <a:gd name="connsiteY10" fmla="*/ 1189408 h 3004457"/>
              <a:gd name="connsiteX11" fmla="*/ 776896 w 6448926"/>
              <a:gd name="connsiteY11" fmla="*/ 1354412 h 3004457"/>
              <a:gd name="connsiteX12" fmla="*/ 838773 w 6448926"/>
              <a:gd name="connsiteY12" fmla="*/ 1354412 h 3004457"/>
              <a:gd name="connsiteX13" fmla="*/ 838773 w 6448926"/>
              <a:gd name="connsiteY13" fmla="*/ 1436915 h 3004457"/>
              <a:gd name="connsiteX14" fmla="*/ 1175657 w 6448926"/>
              <a:gd name="connsiteY14" fmla="*/ 1436915 h 3004457"/>
              <a:gd name="connsiteX15" fmla="*/ 1175657 w 6448926"/>
              <a:gd name="connsiteY15" fmla="*/ 1512542 h 3004457"/>
              <a:gd name="connsiteX16" fmla="*/ 1320036 w 6448926"/>
              <a:gd name="connsiteY16" fmla="*/ 1512542 h 3004457"/>
              <a:gd name="connsiteX17" fmla="*/ 1320036 w 6448926"/>
              <a:gd name="connsiteY17" fmla="*/ 1608794 h 3004457"/>
              <a:gd name="connsiteX18" fmla="*/ 1320036 w 6448926"/>
              <a:gd name="connsiteY18" fmla="*/ 1608794 h 3004457"/>
              <a:gd name="connsiteX19" fmla="*/ 1395663 w 6448926"/>
              <a:gd name="connsiteY19" fmla="*/ 1608794 h 3004457"/>
              <a:gd name="connsiteX20" fmla="*/ 1395663 w 6448926"/>
              <a:gd name="connsiteY20" fmla="*/ 1684421 h 3004457"/>
              <a:gd name="connsiteX21" fmla="*/ 1395663 w 6448926"/>
              <a:gd name="connsiteY21" fmla="*/ 1780674 h 3004457"/>
              <a:gd name="connsiteX22" fmla="*/ 1732547 w 6448926"/>
              <a:gd name="connsiteY22" fmla="*/ 1780674 h 3004457"/>
              <a:gd name="connsiteX23" fmla="*/ 1732547 w 6448926"/>
              <a:gd name="connsiteY23" fmla="*/ 1870051 h 3004457"/>
              <a:gd name="connsiteX24" fmla="*/ 1938803 w 6448926"/>
              <a:gd name="connsiteY24" fmla="*/ 1870051 h 3004457"/>
              <a:gd name="connsiteX25" fmla="*/ 1938803 w 6448926"/>
              <a:gd name="connsiteY25" fmla="*/ 1966304 h 3004457"/>
              <a:gd name="connsiteX26" fmla="*/ 2041931 w 6448926"/>
              <a:gd name="connsiteY26" fmla="*/ 1966304 h 3004457"/>
              <a:gd name="connsiteX27" fmla="*/ 2041931 w 6448926"/>
              <a:gd name="connsiteY27" fmla="*/ 2076307 h 3004457"/>
              <a:gd name="connsiteX28" fmla="*/ 2619446 w 6448926"/>
              <a:gd name="connsiteY28" fmla="*/ 2076307 h 3004457"/>
              <a:gd name="connsiteX29" fmla="*/ 2619446 w 6448926"/>
              <a:gd name="connsiteY29" fmla="*/ 2186310 h 3004457"/>
              <a:gd name="connsiteX30" fmla="*/ 2715699 w 6448926"/>
              <a:gd name="connsiteY30" fmla="*/ 2186310 h 3004457"/>
              <a:gd name="connsiteX31" fmla="*/ 2715699 w 6448926"/>
              <a:gd name="connsiteY31" fmla="*/ 2310063 h 3004457"/>
              <a:gd name="connsiteX32" fmla="*/ 2963206 w 6448926"/>
              <a:gd name="connsiteY32" fmla="*/ 2310063 h 3004457"/>
              <a:gd name="connsiteX33" fmla="*/ 2963206 w 6448926"/>
              <a:gd name="connsiteY33" fmla="*/ 2413191 h 3004457"/>
              <a:gd name="connsiteX34" fmla="*/ 3052583 w 6448926"/>
              <a:gd name="connsiteY34" fmla="*/ 2413191 h 3004457"/>
              <a:gd name="connsiteX35" fmla="*/ 3052583 w 6448926"/>
              <a:gd name="connsiteY35" fmla="*/ 2530069 h 3004457"/>
              <a:gd name="connsiteX36" fmla="*/ 3547597 w 6448926"/>
              <a:gd name="connsiteY36" fmla="*/ 2530069 h 3004457"/>
              <a:gd name="connsiteX37" fmla="*/ 3547597 w 6448926"/>
              <a:gd name="connsiteY37" fmla="*/ 2633197 h 3004457"/>
              <a:gd name="connsiteX38" fmla="*/ 3815729 w 6448926"/>
              <a:gd name="connsiteY38" fmla="*/ 2633197 h 3004457"/>
              <a:gd name="connsiteX39" fmla="*/ 3815729 w 6448926"/>
              <a:gd name="connsiteY39" fmla="*/ 2743200 h 3004457"/>
              <a:gd name="connsiteX40" fmla="*/ 4145738 w 6448926"/>
              <a:gd name="connsiteY40" fmla="*/ 2743200 h 3004457"/>
              <a:gd name="connsiteX41" fmla="*/ 4145738 w 6448926"/>
              <a:gd name="connsiteY41" fmla="*/ 2873829 h 3004457"/>
              <a:gd name="connsiteX42" fmla="*/ 4145738 w 6448926"/>
              <a:gd name="connsiteY42" fmla="*/ 2873829 h 3004457"/>
              <a:gd name="connsiteX43" fmla="*/ 4214490 w 6448926"/>
              <a:gd name="connsiteY43" fmla="*/ 2873829 h 3004457"/>
              <a:gd name="connsiteX44" fmla="*/ 4214490 w 6448926"/>
              <a:gd name="connsiteY44" fmla="*/ 3004457 h 3004457"/>
              <a:gd name="connsiteX45" fmla="*/ 6448926 w 6448926"/>
              <a:gd name="connsiteY45" fmla="*/ 3004457 h 300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448926" h="3004457">
                <a:moveTo>
                  <a:pt x="0" y="0"/>
                </a:moveTo>
                <a:lnTo>
                  <a:pt x="371260" y="0"/>
                </a:lnTo>
                <a:lnTo>
                  <a:pt x="371260" y="75627"/>
                </a:lnTo>
                <a:lnTo>
                  <a:pt x="550015" y="75627"/>
                </a:lnTo>
                <a:lnTo>
                  <a:pt x="550015" y="192506"/>
                </a:lnTo>
                <a:lnTo>
                  <a:pt x="632517" y="192506"/>
                </a:lnTo>
                <a:lnTo>
                  <a:pt x="632517" y="611892"/>
                </a:lnTo>
                <a:lnTo>
                  <a:pt x="632517" y="611892"/>
                </a:lnTo>
                <a:lnTo>
                  <a:pt x="694394" y="611892"/>
                </a:lnTo>
                <a:lnTo>
                  <a:pt x="694394" y="1189408"/>
                </a:lnTo>
                <a:lnTo>
                  <a:pt x="776896" y="1189408"/>
                </a:lnTo>
                <a:lnTo>
                  <a:pt x="776896" y="1354412"/>
                </a:lnTo>
                <a:lnTo>
                  <a:pt x="838773" y="1354412"/>
                </a:lnTo>
                <a:lnTo>
                  <a:pt x="838773" y="1436915"/>
                </a:lnTo>
                <a:lnTo>
                  <a:pt x="1175657" y="1436915"/>
                </a:lnTo>
                <a:lnTo>
                  <a:pt x="1175657" y="1512542"/>
                </a:lnTo>
                <a:lnTo>
                  <a:pt x="1320036" y="1512542"/>
                </a:lnTo>
                <a:lnTo>
                  <a:pt x="1320036" y="1608794"/>
                </a:lnTo>
                <a:lnTo>
                  <a:pt x="1320036" y="1608794"/>
                </a:lnTo>
                <a:lnTo>
                  <a:pt x="1395663" y="1608794"/>
                </a:lnTo>
                <a:lnTo>
                  <a:pt x="1395663" y="1684421"/>
                </a:lnTo>
                <a:lnTo>
                  <a:pt x="1395663" y="1780674"/>
                </a:lnTo>
                <a:lnTo>
                  <a:pt x="1732547" y="1780674"/>
                </a:lnTo>
                <a:lnTo>
                  <a:pt x="1732547" y="1870051"/>
                </a:lnTo>
                <a:lnTo>
                  <a:pt x="1938803" y="1870051"/>
                </a:lnTo>
                <a:lnTo>
                  <a:pt x="1938803" y="1966304"/>
                </a:lnTo>
                <a:lnTo>
                  <a:pt x="2041931" y="1966304"/>
                </a:lnTo>
                <a:lnTo>
                  <a:pt x="2041931" y="2076307"/>
                </a:lnTo>
                <a:lnTo>
                  <a:pt x="2619446" y="2076307"/>
                </a:lnTo>
                <a:lnTo>
                  <a:pt x="2619446" y="2186310"/>
                </a:lnTo>
                <a:lnTo>
                  <a:pt x="2715699" y="2186310"/>
                </a:lnTo>
                <a:lnTo>
                  <a:pt x="2715699" y="2310063"/>
                </a:lnTo>
                <a:lnTo>
                  <a:pt x="2963206" y="2310063"/>
                </a:lnTo>
                <a:lnTo>
                  <a:pt x="2963206" y="2413191"/>
                </a:lnTo>
                <a:lnTo>
                  <a:pt x="3052583" y="2413191"/>
                </a:lnTo>
                <a:lnTo>
                  <a:pt x="3052583" y="2530069"/>
                </a:lnTo>
                <a:lnTo>
                  <a:pt x="3547597" y="2530069"/>
                </a:lnTo>
                <a:lnTo>
                  <a:pt x="3547597" y="2633197"/>
                </a:lnTo>
                <a:lnTo>
                  <a:pt x="3815729" y="2633197"/>
                </a:lnTo>
                <a:lnTo>
                  <a:pt x="3815729" y="2743200"/>
                </a:lnTo>
                <a:lnTo>
                  <a:pt x="4145738" y="2743200"/>
                </a:lnTo>
                <a:lnTo>
                  <a:pt x="4145738" y="2873829"/>
                </a:lnTo>
                <a:lnTo>
                  <a:pt x="4145738" y="2873829"/>
                </a:lnTo>
                <a:lnTo>
                  <a:pt x="4214490" y="2873829"/>
                </a:lnTo>
                <a:lnTo>
                  <a:pt x="4214490" y="3004457"/>
                </a:lnTo>
                <a:lnTo>
                  <a:pt x="6448926" y="3004457"/>
                </a:lnTo>
              </a:path>
            </a:pathLst>
          </a:custGeom>
          <a:noFill/>
          <a:ln w="28575">
            <a:solidFill>
              <a:srgbClr val="00823B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762" name="Group 31761">
            <a:extLst>
              <a:ext uri="{FF2B5EF4-FFF2-40B4-BE49-F238E27FC236}">
                <a16:creationId xmlns:a16="http://schemas.microsoft.com/office/drawing/2014/main" id="{9D3F0ABD-6B3F-C382-14EA-9EACA721F3A7}"/>
              </a:ext>
            </a:extLst>
          </p:cNvPr>
          <p:cNvGrpSpPr/>
          <p:nvPr/>
        </p:nvGrpSpPr>
        <p:grpSpPr>
          <a:xfrm>
            <a:off x="1798795" y="2025994"/>
            <a:ext cx="4326559" cy="1445727"/>
            <a:chOff x="2249539" y="2572601"/>
            <a:chExt cx="5768745" cy="1927636"/>
          </a:xfrm>
        </p:grpSpPr>
        <p:cxnSp>
          <p:nvCxnSpPr>
            <p:cNvPr id="31749" name="Straight Connector 31748">
              <a:extLst>
                <a:ext uri="{FF2B5EF4-FFF2-40B4-BE49-F238E27FC236}">
                  <a16:creationId xmlns:a16="http://schemas.microsoft.com/office/drawing/2014/main" id="{B4D7D5E6-1F30-4FC0-E6F8-61A0244E2AC9}"/>
                </a:ext>
              </a:extLst>
            </p:cNvPr>
            <p:cNvCxnSpPr/>
            <p:nvPr/>
          </p:nvCxnSpPr>
          <p:spPr bwMode="auto">
            <a:xfrm>
              <a:off x="2287639" y="2572601"/>
              <a:ext cx="0" cy="116882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50" name="Straight Connector 31749">
              <a:extLst>
                <a:ext uri="{FF2B5EF4-FFF2-40B4-BE49-F238E27FC236}">
                  <a16:creationId xmlns:a16="http://schemas.microsoft.com/office/drawing/2014/main" id="{247C4201-2CD6-0B34-F3E8-C184563A5BCB}"/>
                </a:ext>
              </a:extLst>
            </p:cNvPr>
            <p:cNvCxnSpPr/>
            <p:nvPr/>
          </p:nvCxnSpPr>
          <p:spPr bwMode="auto">
            <a:xfrm>
              <a:off x="2249539" y="2572601"/>
              <a:ext cx="0" cy="116882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51" name="Straight Connector 31750">
              <a:extLst>
                <a:ext uri="{FF2B5EF4-FFF2-40B4-BE49-F238E27FC236}">
                  <a16:creationId xmlns:a16="http://schemas.microsoft.com/office/drawing/2014/main" id="{F1A48E5B-12FB-B88A-B2BB-C3F8B104C04D}"/>
                </a:ext>
              </a:extLst>
            </p:cNvPr>
            <p:cNvCxnSpPr/>
            <p:nvPr/>
          </p:nvCxnSpPr>
          <p:spPr bwMode="auto">
            <a:xfrm>
              <a:off x="2928102" y="3062500"/>
              <a:ext cx="0" cy="116882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52" name="Straight Connector 31751">
              <a:extLst>
                <a:ext uri="{FF2B5EF4-FFF2-40B4-BE49-F238E27FC236}">
                  <a16:creationId xmlns:a16="http://schemas.microsoft.com/office/drawing/2014/main" id="{16727F4D-042E-E4CA-CA7B-3083F690E776}"/>
                </a:ext>
              </a:extLst>
            </p:cNvPr>
            <p:cNvCxnSpPr/>
            <p:nvPr/>
          </p:nvCxnSpPr>
          <p:spPr bwMode="auto">
            <a:xfrm>
              <a:off x="2864602" y="2968246"/>
              <a:ext cx="0" cy="116882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53" name="Straight Connector 31752">
              <a:extLst>
                <a:ext uri="{FF2B5EF4-FFF2-40B4-BE49-F238E27FC236}">
                  <a16:creationId xmlns:a16="http://schemas.microsoft.com/office/drawing/2014/main" id="{738D79F4-2084-08D8-297C-7D4C999B426E}"/>
                </a:ext>
              </a:extLst>
            </p:cNvPr>
            <p:cNvCxnSpPr/>
            <p:nvPr/>
          </p:nvCxnSpPr>
          <p:spPr bwMode="auto">
            <a:xfrm>
              <a:off x="3579431" y="3347788"/>
              <a:ext cx="0" cy="116882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54" name="Straight Connector 31753">
              <a:extLst>
                <a:ext uri="{FF2B5EF4-FFF2-40B4-BE49-F238E27FC236}">
                  <a16:creationId xmlns:a16="http://schemas.microsoft.com/office/drawing/2014/main" id="{ECE1C0FA-FC71-6B7E-C04A-44259F2E06CC}"/>
                </a:ext>
              </a:extLst>
            </p:cNvPr>
            <p:cNvCxnSpPr/>
            <p:nvPr/>
          </p:nvCxnSpPr>
          <p:spPr bwMode="auto">
            <a:xfrm>
              <a:off x="3541331" y="3347788"/>
              <a:ext cx="0" cy="116882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56" name="Straight Connector 31755">
              <a:extLst>
                <a:ext uri="{FF2B5EF4-FFF2-40B4-BE49-F238E27FC236}">
                  <a16:creationId xmlns:a16="http://schemas.microsoft.com/office/drawing/2014/main" id="{F63E5AA0-23A2-2346-94F9-CFF3CBE709BF}"/>
                </a:ext>
              </a:extLst>
            </p:cNvPr>
            <p:cNvCxnSpPr/>
            <p:nvPr/>
          </p:nvCxnSpPr>
          <p:spPr bwMode="auto">
            <a:xfrm>
              <a:off x="3468306" y="3244351"/>
              <a:ext cx="0" cy="116882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57" name="Straight Connector 31756">
              <a:extLst>
                <a:ext uri="{FF2B5EF4-FFF2-40B4-BE49-F238E27FC236}">
                  <a16:creationId xmlns:a16="http://schemas.microsoft.com/office/drawing/2014/main" id="{959D1A0B-7128-7583-8205-42DBF8E8E386}"/>
                </a:ext>
              </a:extLst>
            </p:cNvPr>
            <p:cNvCxnSpPr/>
            <p:nvPr/>
          </p:nvCxnSpPr>
          <p:spPr bwMode="auto">
            <a:xfrm>
              <a:off x="5519356" y="4128583"/>
              <a:ext cx="0" cy="116882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59" name="Straight Connector 31758">
              <a:extLst>
                <a:ext uri="{FF2B5EF4-FFF2-40B4-BE49-F238E27FC236}">
                  <a16:creationId xmlns:a16="http://schemas.microsoft.com/office/drawing/2014/main" id="{01F57013-9406-508C-FCFD-DC38689BB88F}"/>
                </a:ext>
              </a:extLst>
            </p:cNvPr>
            <p:cNvCxnSpPr/>
            <p:nvPr/>
          </p:nvCxnSpPr>
          <p:spPr bwMode="auto">
            <a:xfrm>
              <a:off x="6326129" y="4383355"/>
              <a:ext cx="0" cy="116882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60" name="Straight Connector 31759">
              <a:extLst>
                <a:ext uri="{FF2B5EF4-FFF2-40B4-BE49-F238E27FC236}">
                  <a16:creationId xmlns:a16="http://schemas.microsoft.com/office/drawing/2014/main" id="{D9E4D4F1-A42B-8B62-F062-40FD167B8C5B}"/>
                </a:ext>
              </a:extLst>
            </p:cNvPr>
            <p:cNvCxnSpPr/>
            <p:nvPr/>
          </p:nvCxnSpPr>
          <p:spPr bwMode="auto">
            <a:xfrm>
              <a:off x="5805429" y="4383355"/>
              <a:ext cx="0" cy="116882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61" name="Straight Connector 31760">
              <a:extLst>
                <a:ext uri="{FF2B5EF4-FFF2-40B4-BE49-F238E27FC236}">
                  <a16:creationId xmlns:a16="http://schemas.microsoft.com/office/drawing/2014/main" id="{3D5B09B2-0DDD-115F-9D42-DAA0FC74542D}"/>
                </a:ext>
              </a:extLst>
            </p:cNvPr>
            <p:cNvCxnSpPr/>
            <p:nvPr/>
          </p:nvCxnSpPr>
          <p:spPr bwMode="auto">
            <a:xfrm>
              <a:off x="8018284" y="4383355"/>
              <a:ext cx="0" cy="116882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777" name="Group 31776">
            <a:extLst>
              <a:ext uri="{FF2B5EF4-FFF2-40B4-BE49-F238E27FC236}">
                <a16:creationId xmlns:a16="http://schemas.microsoft.com/office/drawing/2014/main" id="{F16F94EC-D4C4-B4F4-1FA2-8EE8C1CDC1A0}"/>
              </a:ext>
            </a:extLst>
          </p:cNvPr>
          <p:cNvGrpSpPr/>
          <p:nvPr/>
        </p:nvGrpSpPr>
        <p:grpSpPr>
          <a:xfrm>
            <a:off x="1304510" y="1147074"/>
            <a:ext cx="4834053" cy="2111498"/>
            <a:chOff x="1578925" y="1386397"/>
            <a:chExt cx="6445404" cy="2815330"/>
          </a:xfrm>
        </p:grpSpPr>
        <p:sp>
          <p:nvSpPr>
            <p:cNvPr id="31766" name="Freeform 31765">
              <a:extLst>
                <a:ext uri="{FF2B5EF4-FFF2-40B4-BE49-F238E27FC236}">
                  <a16:creationId xmlns:a16="http://schemas.microsoft.com/office/drawing/2014/main" id="{5D6D665B-7229-511F-A05D-8849959FCA0E}"/>
                </a:ext>
              </a:extLst>
            </p:cNvPr>
            <p:cNvSpPr/>
            <p:nvPr/>
          </p:nvSpPr>
          <p:spPr bwMode="auto">
            <a:xfrm>
              <a:off x="1578925" y="1438964"/>
              <a:ext cx="6445404" cy="2709747"/>
            </a:xfrm>
            <a:custGeom>
              <a:avLst/>
              <a:gdLst>
                <a:gd name="connsiteX0" fmla="*/ 0 w 6445404"/>
                <a:gd name="connsiteY0" fmla="*/ 0 h 2709747"/>
                <a:gd name="connsiteX1" fmla="*/ 507380 w 6445404"/>
                <a:gd name="connsiteY1" fmla="*/ 0 h 2709747"/>
                <a:gd name="connsiteX2" fmla="*/ 507380 w 6445404"/>
                <a:gd name="connsiteY2" fmla="*/ 83634 h 2709747"/>
                <a:gd name="connsiteX3" fmla="*/ 507380 w 6445404"/>
                <a:gd name="connsiteY3" fmla="*/ 83634 h 2709747"/>
                <a:gd name="connsiteX4" fmla="*/ 568712 w 6445404"/>
                <a:gd name="connsiteY4" fmla="*/ 83634 h 2709747"/>
                <a:gd name="connsiteX5" fmla="*/ 568712 w 6445404"/>
                <a:gd name="connsiteY5" fmla="*/ 161693 h 2709747"/>
                <a:gd name="connsiteX6" fmla="*/ 624468 w 6445404"/>
                <a:gd name="connsiteY6" fmla="*/ 161693 h 2709747"/>
                <a:gd name="connsiteX7" fmla="*/ 624468 w 6445404"/>
                <a:gd name="connsiteY7" fmla="*/ 407020 h 2709747"/>
                <a:gd name="connsiteX8" fmla="*/ 680224 w 6445404"/>
                <a:gd name="connsiteY8" fmla="*/ 407020 h 2709747"/>
                <a:gd name="connsiteX9" fmla="*/ 680224 w 6445404"/>
                <a:gd name="connsiteY9" fmla="*/ 657922 h 2709747"/>
                <a:gd name="connsiteX10" fmla="*/ 680224 w 6445404"/>
                <a:gd name="connsiteY10" fmla="*/ 657922 h 2709747"/>
                <a:gd name="connsiteX11" fmla="*/ 680224 w 6445404"/>
                <a:gd name="connsiteY11" fmla="*/ 747132 h 2709747"/>
                <a:gd name="connsiteX12" fmla="*/ 741556 w 6445404"/>
                <a:gd name="connsiteY12" fmla="*/ 747132 h 2709747"/>
                <a:gd name="connsiteX13" fmla="*/ 741556 w 6445404"/>
                <a:gd name="connsiteY13" fmla="*/ 886522 h 2709747"/>
                <a:gd name="connsiteX14" fmla="*/ 741556 w 6445404"/>
                <a:gd name="connsiteY14" fmla="*/ 959005 h 2709747"/>
                <a:gd name="connsiteX15" fmla="*/ 1070517 w 6445404"/>
                <a:gd name="connsiteY15" fmla="*/ 959005 h 2709747"/>
                <a:gd name="connsiteX16" fmla="*/ 1070517 w 6445404"/>
                <a:gd name="connsiteY16" fmla="*/ 1126273 h 2709747"/>
                <a:gd name="connsiteX17" fmla="*/ 1131848 w 6445404"/>
                <a:gd name="connsiteY17" fmla="*/ 1126273 h 2709747"/>
                <a:gd name="connsiteX18" fmla="*/ 1131848 w 6445404"/>
                <a:gd name="connsiteY18" fmla="*/ 1204332 h 2709747"/>
                <a:gd name="connsiteX19" fmla="*/ 1131848 w 6445404"/>
                <a:gd name="connsiteY19" fmla="*/ 1204332 h 2709747"/>
                <a:gd name="connsiteX20" fmla="*/ 1131848 w 6445404"/>
                <a:gd name="connsiteY20" fmla="*/ 1287966 h 2709747"/>
                <a:gd name="connsiteX21" fmla="*/ 1243361 w 6445404"/>
                <a:gd name="connsiteY21" fmla="*/ 1287966 h 2709747"/>
                <a:gd name="connsiteX22" fmla="*/ 1243361 w 6445404"/>
                <a:gd name="connsiteY22" fmla="*/ 1371600 h 2709747"/>
                <a:gd name="connsiteX23" fmla="*/ 1332570 w 6445404"/>
                <a:gd name="connsiteY23" fmla="*/ 1371600 h 2709747"/>
                <a:gd name="connsiteX24" fmla="*/ 1332570 w 6445404"/>
                <a:gd name="connsiteY24" fmla="*/ 1538869 h 2709747"/>
                <a:gd name="connsiteX25" fmla="*/ 1918009 w 6445404"/>
                <a:gd name="connsiteY25" fmla="*/ 1538869 h 2709747"/>
                <a:gd name="connsiteX26" fmla="*/ 1918009 w 6445404"/>
                <a:gd name="connsiteY26" fmla="*/ 1616927 h 2709747"/>
                <a:gd name="connsiteX27" fmla="*/ 2029522 w 6445404"/>
                <a:gd name="connsiteY27" fmla="*/ 1616927 h 2709747"/>
                <a:gd name="connsiteX28" fmla="*/ 2029522 w 6445404"/>
                <a:gd name="connsiteY28" fmla="*/ 1789771 h 2709747"/>
                <a:gd name="connsiteX29" fmla="*/ 2899317 w 6445404"/>
                <a:gd name="connsiteY29" fmla="*/ 1789771 h 2709747"/>
                <a:gd name="connsiteX30" fmla="*/ 2899317 w 6445404"/>
                <a:gd name="connsiteY30" fmla="*/ 1884556 h 2709747"/>
                <a:gd name="connsiteX31" fmla="*/ 2966224 w 6445404"/>
                <a:gd name="connsiteY31" fmla="*/ 1884556 h 2709747"/>
                <a:gd name="connsiteX32" fmla="*/ 2966224 w 6445404"/>
                <a:gd name="connsiteY32" fmla="*/ 2068552 h 2709747"/>
                <a:gd name="connsiteX33" fmla="*/ 3038707 w 6445404"/>
                <a:gd name="connsiteY33" fmla="*/ 2068552 h 2709747"/>
                <a:gd name="connsiteX34" fmla="*/ 3038707 w 6445404"/>
                <a:gd name="connsiteY34" fmla="*/ 2157761 h 2709747"/>
                <a:gd name="connsiteX35" fmla="*/ 3183673 w 6445404"/>
                <a:gd name="connsiteY35" fmla="*/ 2157761 h 2709747"/>
                <a:gd name="connsiteX36" fmla="*/ 3183673 w 6445404"/>
                <a:gd name="connsiteY36" fmla="*/ 2258122 h 2709747"/>
                <a:gd name="connsiteX37" fmla="*/ 3830443 w 6445404"/>
                <a:gd name="connsiteY37" fmla="*/ 2258122 h 2709747"/>
                <a:gd name="connsiteX38" fmla="*/ 3830443 w 6445404"/>
                <a:gd name="connsiteY38" fmla="*/ 2347332 h 2709747"/>
                <a:gd name="connsiteX39" fmla="*/ 4861931 w 6445404"/>
                <a:gd name="connsiteY39" fmla="*/ 2347332 h 2709747"/>
                <a:gd name="connsiteX40" fmla="*/ 4861931 w 6445404"/>
                <a:gd name="connsiteY40" fmla="*/ 2458844 h 2709747"/>
                <a:gd name="connsiteX41" fmla="*/ 5107258 w 6445404"/>
                <a:gd name="connsiteY41" fmla="*/ 2458844 h 2709747"/>
                <a:gd name="connsiteX42" fmla="*/ 5107258 w 6445404"/>
                <a:gd name="connsiteY42" fmla="*/ 2581508 h 2709747"/>
                <a:gd name="connsiteX43" fmla="*/ 6166624 w 6445404"/>
                <a:gd name="connsiteY43" fmla="*/ 2581508 h 2709747"/>
                <a:gd name="connsiteX44" fmla="*/ 6166624 w 6445404"/>
                <a:gd name="connsiteY44" fmla="*/ 2709747 h 2709747"/>
                <a:gd name="connsiteX45" fmla="*/ 6445404 w 6445404"/>
                <a:gd name="connsiteY45" fmla="*/ 2709747 h 270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445404" h="2709747">
                  <a:moveTo>
                    <a:pt x="0" y="0"/>
                  </a:moveTo>
                  <a:lnTo>
                    <a:pt x="507380" y="0"/>
                  </a:lnTo>
                  <a:lnTo>
                    <a:pt x="507380" y="83634"/>
                  </a:lnTo>
                  <a:lnTo>
                    <a:pt x="507380" y="83634"/>
                  </a:lnTo>
                  <a:lnTo>
                    <a:pt x="568712" y="83634"/>
                  </a:lnTo>
                  <a:lnTo>
                    <a:pt x="568712" y="161693"/>
                  </a:lnTo>
                  <a:lnTo>
                    <a:pt x="624468" y="161693"/>
                  </a:lnTo>
                  <a:lnTo>
                    <a:pt x="624468" y="407020"/>
                  </a:lnTo>
                  <a:lnTo>
                    <a:pt x="680224" y="407020"/>
                  </a:lnTo>
                  <a:lnTo>
                    <a:pt x="680224" y="657922"/>
                  </a:lnTo>
                  <a:lnTo>
                    <a:pt x="680224" y="657922"/>
                  </a:lnTo>
                  <a:lnTo>
                    <a:pt x="680224" y="747132"/>
                  </a:lnTo>
                  <a:lnTo>
                    <a:pt x="741556" y="747132"/>
                  </a:lnTo>
                  <a:lnTo>
                    <a:pt x="741556" y="886522"/>
                  </a:lnTo>
                  <a:lnTo>
                    <a:pt x="741556" y="959005"/>
                  </a:lnTo>
                  <a:lnTo>
                    <a:pt x="1070517" y="959005"/>
                  </a:lnTo>
                  <a:lnTo>
                    <a:pt x="1070517" y="1126273"/>
                  </a:lnTo>
                  <a:lnTo>
                    <a:pt x="1131848" y="1126273"/>
                  </a:lnTo>
                  <a:lnTo>
                    <a:pt x="1131848" y="1204332"/>
                  </a:lnTo>
                  <a:lnTo>
                    <a:pt x="1131848" y="1204332"/>
                  </a:lnTo>
                  <a:lnTo>
                    <a:pt x="1131848" y="1287966"/>
                  </a:lnTo>
                  <a:lnTo>
                    <a:pt x="1243361" y="1287966"/>
                  </a:lnTo>
                  <a:lnTo>
                    <a:pt x="1243361" y="1371600"/>
                  </a:lnTo>
                  <a:lnTo>
                    <a:pt x="1332570" y="1371600"/>
                  </a:lnTo>
                  <a:lnTo>
                    <a:pt x="1332570" y="1538869"/>
                  </a:lnTo>
                  <a:lnTo>
                    <a:pt x="1918009" y="1538869"/>
                  </a:lnTo>
                  <a:lnTo>
                    <a:pt x="1918009" y="1616927"/>
                  </a:lnTo>
                  <a:lnTo>
                    <a:pt x="2029522" y="1616927"/>
                  </a:lnTo>
                  <a:lnTo>
                    <a:pt x="2029522" y="1789771"/>
                  </a:lnTo>
                  <a:lnTo>
                    <a:pt x="2899317" y="1789771"/>
                  </a:lnTo>
                  <a:lnTo>
                    <a:pt x="2899317" y="1884556"/>
                  </a:lnTo>
                  <a:lnTo>
                    <a:pt x="2966224" y="1884556"/>
                  </a:lnTo>
                  <a:lnTo>
                    <a:pt x="2966224" y="2068552"/>
                  </a:lnTo>
                  <a:lnTo>
                    <a:pt x="3038707" y="2068552"/>
                  </a:lnTo>
                  <a:lnTo>
                    <a:pt x="3038707" y="2157761"/>
                  </a:lnTo>
                  <a:lnTo>
                    <a:pt x="3183673" y="2157761"/>
                  </a:lnTo>
                  <a:lnTo>
                    <a:pt x="3183673" y="2258122"/>
                  </a:lnTo>
                  <a:lnTo>
                    <a:pt x="3830443" y="2258122"/>
                  </a:lnTo>
                  <a:lnTo>
                    <a:pt x="3830443" y="2347332"/>
                  </a:lnTo>
                  <a:lnTo>
                    <a:pt x="4861931" y="2347332"/>
                  </a:lnTo>
                  <a:lnTo>
                    <a:pt x="4861931" y="2458844"/>
                  </a:lnTo>
                  <a:lnTo>
                    <a:pt x="5107258" y="2458844"/>
                  </a:lnTo>
                  <a:lnTo>
                    <a:pt x="5107258" y="2581508"/>
                  </a:lnTo>
                  <a:lnTo>
                    <a:pt x="6166624" y="2581508"/>
                  </a:lnTo>
                  <a:lnTo>
                    <a:pt x="6166624" y="2709747"/>
                  </a:lnTo>
                  <a:lnTo>
                    <a:pt x="6445404" y="2709747"/>
                  </a:lnTo>
                </a:path>
              </a:pathLst>
            </a:custGeom>
            <a:noFill/>
            <a:ln w="28575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algn="ctr"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31776" name="Group 31775">
              <a:extLst>
                <a:ext uri="{FF2B5EF4-FFF2-40B4-BE49-F238E27FC236}">
                  <a16:creationId xmlns:a16="http://schemas.microsoft.com/office/drawing/2014/main" id="{3ADCE3E2-BD73-7C75-AC4F-1E275E00D23E}"/>
                </a:ext>
              </a:extLst>
            </p:cNvPr>
            <p:cNvGrpSpPr/>
            <p:nvPr/>
          </p:nvGrpSpPr>
          <p:grpSpPr>
            <a:xfrm>
              <a:off x="1578925" y="1386397"/>
              <a:ext cx="6436597" cy="2815330"/>
              <a:chOff x="1578925" y="1386397"/>
              <a:chExt cx="6436597" cy="2815330"/>
            </a:xfrm>
          </p:grpSpPr>
          <p:cxnSp>
            <p:nvCxnSpPr>
              <p:cNvPr id="31765" name="Straight Connector 31764">
                <a:extLst>
                  <a:ext uri="{FF2B5EF4-FFF2-40B4-BE49-F238E27FC236}">
                    <a16:creationId xmlns:a16="http://schemas.microsoft.com/office/drawing/2014/main" id="{DFACF5F5-F9E5-0220-0CC2-898CF365A45B}"/>
                  </a:ext>
                </a:extLst>
              </p:cNvPr>
              <p:cNvCxnSpPr/>
              <p:nvPr/>
            </p:nvCxnSpPr>
            <p:spPr bwMode="auto">
              <a:xfrm>
                <a:off x="2409225" y="2337451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67" name="Straight Connector 31766">
                <a:extLst>
                  <a:ext uri="{FF2B5EF4-FFF2-40B4-BE49-F238E27FC236}">
                    <a16:creationId xmlns:a16="http://schemas.microsoft.com/office/drawing/2014/main" id="{98E39826-90DC-4E35-D5A5-7B852D167E7F}"/>
                  </a:ext>
                </a:extLst>
              </p:cNvPr>
              <p:cNvCxnSpPr/>
              <p:nvPr/>
            </p:nvCxnSpPr>
            <p:spPr bwMode="auto">
              <a:xfrm>
                <a:off x="2609250" y="2336040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68" name="Straight Connector 31767">
                <a:extLst>
                  <a:ext uri="{FF2B5EF4-FFF2-40B4-BE49-F238E27FC236}">
                    <a16:creationId xmlns:a16="http://schemas.microsoft.com/office/drawing/2014/main" id="{6B44E95F-544F-7FC1-BF85-B67F2C5CEF18}"/>
                  </a:ext>
                </a:extLst>
              </p:cNvPr>
              <p:cNvCxnSpPr/>
              <p:nvPr/>
            </p:nvCxnSpPr>
            <p:spPr bwMode="auto">
              <a:xfrm>
                <a:off x="3552225" y="2998810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69" name="Straight Connector 31768">
                <a:extLst>
                  <a:ext uri="{FF2B5EF4-FFF2-40B4-BE49-F238E27FC236}">
                    <a16:creationId xmlns:a16="http://schemas.microsoft.com/office/drawing/2014/main" id="{3D4F2A35-CC10-086F-A4CF-9884F9D5CEEE}"/>
                  </a:ext>
                </a:extLst>
              </p:cNvPr>
              <p:cNvCxnSpPr/>
              <p:nvPr/>
            </p:nvCxnSpPr>
            <p:spPr bwMode="auto">
              <a:xfrm>
                <a:off x="1578925" y="1386397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70" name="Straight Connector 31769">
                <a:extLst>
                  <a:ext uri="{FF2B5EF4-FFF2-40B4-BE49-F238E27FC236}">
                    <a16:creationId xmlns:a16="http://schemas.microsoft.com/office/drawing/2014/main" id="{605E6FCF-7760-B25C-5C2F-96EA1FCB2CEF}"/>
                  </a:ext>
                </a:extLst>
              </p:cNvPr>
              <p:cNvCxnSpPr/>
              <p:nvPr/>
            </p:nvCxnSpPr>
            <p:spPr bwMode="auto">
              <a:xfrm>
                <a:off x="3609458" y="3176195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71" name="Straight Connector 31770">
                <a:extLst>
                  <a:ext uri="{FF2B5EF4-FFF2-40B4-BE49-F238E27FC236}">
                    <a16:creationId xmlns:a16="http://schemas.microsoft.com/office/drawing/2014/main" id="{67BC96BE-26A1-C214-36FB-B83A09AC468A}"/>
                  </a:ext>
                </a:extLst>
              </p:cNvPr>
              <p:cNvCxnSpPr/>
              <p:nvPr/>
            </p:nvCxnSpPr>
            <p:spPr bwMode="auto">
              <a:xfrm>
                <a:off x="5609765" y="3726360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72" name="Straight Connector 31771">
                <a:extLst>
                  <a:ext uri="{FF2B5EF4-FFF2-40B4-BE49-F238E27FC236}">
                    <a16:creationId xmlns:a16="http://schemas.microsoft.com/office/drawing/2014/main" id="{A82819AA-767E-B7E3-EEEA-593BAAF34F40}"/>
                  </a:ext>
                </a:extLst>
              </p:cNvPr>
              <p:cNvCxnSpPr/>
              <p:nvPr/>
            </p:nvCxnSpPr>
            <p:spPr bwMode="auto">
              <a:xfrm>
                <a:off x="5657032" y="3728298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73" name="Straight Connector 31772">
                <a:extLst>
                  <a:ext uri="{FF2B5EF4-FFF2-40B4-BE49-F238E27FC236}">
                    <a16:creationId xmlns:a16="http://schemas.microsoft.com/office/drawing/2014/main" id="{E32B98A4-3875-71F1-257D-284436C23D7D}"/>
                  </a:ext>
                </a:extLst>
              </p:cNvPr>
              <p:cNvCxnSpPr/>
              <p:nvPr/>
            </p:nvCxnSpPr>
            <p:spPr bwMode="auto">
              <a:xfrm>
                <a:off x="5893769" y="3726360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74" name="Straight Connector 31773">
                <a:extLst>
                  <a:ext uri="{FF2B5EF4-FFF2-40B4-BE49-F238E27FC236}">
                    <a16:creationId xmlns:a16="http://schemas.microsoft.com/office/drawing/2014/main" id="{FE2A5EC5-00A5-5E10-F306-F851B4A4FFA0}"/>
                  </a:ext>
                </a:extLst>
              </p:cNvPr>
              <p:cNvCxnSpPr/>
              <p:nvPr/>
            </p:nvCxnSpPr>
            <p:spPr bwMode="auto">
              <a:xfrm>
                <a:off x="7517582" y="3960558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75" name="Straight Connector 31774">
                <a:extLst>
                  <a:ext uri="{FF2B5EF4-FFF2-40B4-BE49-F238E27FC236}">
                    <a16:creationId xmlns:a16="http://schemas.microsoft.com/office/drawing/2014/main" id="{8525E521-57CD-424A-3962-8560462F945C}"/>
                  </a:ext>
                </a:extLst>
              </p:cNvPr>
              <p:cNvCxnSpPr/>
              <p:nvPr/>
            </p:nvCxnSpPr>
            <p:spPr bwMode="auto">
              <a:xfrm>
                <a:off x="8015522" y="4084845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1794" name="Group 31793">
            <a:extLst>
              <a:ext uri="{FF2B5EF4-FFF2-40B4-BE49-F238E27FC236}">
                <a16:creationId xmlns:a16="http://schemas.microsoft.com/office/drawing/2014/main" id="{29614EC2-0F87-70AF-6EC4-D40FCF1DEB30}"/>
              </a:ext>
            </a:extLst>
          </p:cNvPr>
          <p:cNvGrpSpPr/>
          <p:nvPr/>
        </p:nvGrpSpPr>
        <p:grpSpPr>
          <a:xfrm>
            <a:off x="1295360" y="1185262"/>
            <a:ext cx="4841051" cy="2528693"/>
            <a:chOff x="1566725" y="1440638"/>
            <a:chExt cx="6454734" cy="3371591"/>
          </a:xfrm>
        </p:grpSpPr>
        <p:sp>
          <p:nvSpPr>
            <p:cNvPr id="31778" name="Freeform 31777">
              <a:extLst>
                <a:ext uri="{FF2B5EF4-FFF2-40B4-BE49-F238E27FC236}">
                  <a16:creationId xmlns:a16="http://schemas.microsoft.com/office/drawing/2014/main" id="{6786F9D0-5941-FE0A-E8A0-46813AD812F8}"/>
                </a:ext>
              </a:extLst>
            </p:cNvPr>
            <p:cNvSpPr/>
            <p:nvPr/>
          </p:nvSpPr>
          <p:spPr bwMode="auto">
            <a:xfrm>
              <a:off x="1566725" y="1440638"/>
              <a:ext cx="6444085" cy="3316729"/>
            </a:xfrm>
            <a:custGeom>
              <a:avLst/>
              <a:gdLst>
                <a:gd name="connsiteX0" fmla="*/ 0 w 6444085"/>
                <a:gd name="connsiteY0" fmla="*/ 0 h 3316729"/>
                <a:gd name="connsiteX1" fmla="*/ 200194 w 6444085"/>
                <a:gd name="connsiteY1" fmla="*/ 0 h 3316729"/>
                <a:gd name="connsiteX2" fmla="*/ 200194 w 6444085"/>
                <a:gd name="connsiteY2" fmla="*/ 54106 h 3316729"/>
                <a:gd name="connsiteX3" fmla="*/ 367924 w 6444085"/>
                <a:gd name="connsiteY3" fmla="*/ 54106 h 3316729"/>
                <a:gd name="connsiteX4" fmla="*/ 367924 w 6444085"/>
                <a:gd name="connsiteY4" fmla="*/ 54106 h 3316729"/>
                <a:gd name="connsiteX5" fmla="*/ 367924 w 6444085"/>
                <a:gd name="connsiteY5" fmla="*/ 54106 h 3316729"/>
                <a:gd name="connsiteX6" fmla="*/ 367924 w 6444085"/>
                <a:gd name="connsiteY6" fmla="*/ 54106 h 3316729"/>
                <a:gd name="connsiteX7" fmla="*/ 367924 w 6444085"/>
                <a:gd name="connsiteY7" fmla="*/ 108213 h 3316729"/>
                <a:gd name="connsiteX8" fmla="*/ 476137 w 6444085"/>
                <a:gd name="connsiteY8" fmla="*/ 108213 h 3316729"/>
                <a:gd name="connsiteX9" fmla="*/ 476137 w 6444085"/>
                <a:gd name="connsiteY9" fmla="*/ 189373 h 3316729"/>
                <a:gd name="connsiteX10" fmla="*/ 562708 w 6444085"/>
                <a:gd name="connsiteY10" fmla="*/ 189373 h 3316729"/>
                <a:gd name="connsiteX11" fmla="*/ 562708 w 6444085"/>
                <a:gd name="connsiteY11" fmla="*/ 292175 h 3316729"/>
                <a:gd name="connsiteX12" fmla="*/ 616814 w 6444085"/>
                <a:gd name="connsiteY12" fmla="*/ 292175 h 3316729"/>
                <a:gd name="connsiteX13" fmla="*/ 616814 w 6444085"/>
                <a:gd name="connsiteY13" fmla="*/ 470726 h 3316729"/>
                <a:gd name="connsiteX14" fmla="*/ 616814 w 6444085"/>
                <a:gd name="connsiteY14" fmla="*/ 681742 h 3316729"/>
                <a:gd name="connsiteX15" fmla="*/ 665510 w 6444085"/>
                <a:gd name="connsiteY15" fmla="*/ 681742 h 3316729"/>
                <a:gd name="connsiteX16" fmla="*/ 665510 w 6444085"/>
                <a:gd name="connsiteY16" fmla="*/ 898168 h 3316729"/>
                <a:gd name="connsiteX17" fmla="*/ 725027 w 6444085"/>
                <a:gd name="connsiteY17" fmla="*/ 898168 h 3316729"/>
                <a:gd name="connsiteX18" fmla="*/ 725027 w 6444085"/>
                <a:gd name="connsiteY18" fmla="*/ 990149 h 3316729"/>
                <a:gd name="connsiteX19" fmla="*/ 779134 w 6444085"/>
                <a:gd name="connsiteY19" fmla="*/ 990149 h 3316729"/>
                <a:gd name="connsiteX20" fmla="*/ 779134 w 6444085"/>
                <a:gd name="connsiteY20" fmla="*/ 1082130 h 3316729"/>
                <a:gd name="connsiteX21" fmla="*/ 844062 w 6444085"/>
                <a:gd name="connsiteY21" fmla="*/ 1082130 h 3316729"/>
                <a:gd name="connsiteX22" fmla="*/ 844062 w 6444085"/>
                <a:gd name="connsiteY22" fmla="*/ 1163290 h 3316729"/>
                <a:gd name="connsiteX23" fmla="*/ 1239039 w 6444085"/>
                <a:gd name="connsiteY23" fmla="*/ 1163290 h 3316729"/>
                <a:gd name="connsiteX24" fmla="*/ 1239039 w 6444085"/>
                <a:gd name="connsiteY24" fmla="*/ 1314788 h 3316729"/>
                <a:gd name="connsiteX25" fmla="*/ 1293146 w 6444085"/>
                <a:gd name="connsiteY25" fmla="*/ 1314788 h 3316729"/>
                <a:gd name="connsiteX26" fmla="*/ 1293146 w 6444085"/>
                <a:gd name="connsiteY26" fmla="*/ 1487929 h 3316729"/>
                <a:gd name="connsiteX27" fmla="*/ 1293146 w 6444085"/>
                <a:gd name="connsiteY27" fmla="*/ 1601552 h 3316729"/>
                <a:gd name="connsiteX28" fmla="*/ 1395948 w 6444085"/>
                <a:gd name="connsiteY28" fmla="*/ 1601552 h 3316729"/>
                <a:gd name="connsiteX29" fmla="*/ 1395948 w 6444085"/>
                <a:gd name="connsiteY29" fmla="*/ 1671891 h 3316729"/>
                <a:gd name="connsiteX30" fmla="*/ 1504161 w 6444085"/>
                <a:gd name="connsiteY30" fmla="*/ 1671891 h 3316729"/>
                <a:gd name="connsiteX31" fmla="*/ 1504161 w 6444085"/>
                <a:gd name="connsiteY31" fmla="*/ 1671891 h 3316729"/>
                <a:gd name="connsiteX32" fmla="*/ 1504161 w 6444085"/>
                <a:gd name="connsiteY32" fmla="*/ 1725997 h 3316729"/>
                <a:gd name="connsiteX33" fmla="*/ 1655659 w 6444085"/>
                <a:gd name="connsiteY33" fmla="*/ 1725997 h 3316729"/>
                <a:gd name="connsiteX34" fmla="*/ 1655659 w 6444085"/>
                <a:gd name="connsiteY34" fmla="*/ 1834210 h 3316729"/>
                <a:gd name="connsiteX35" fmla="*/ 1839621 w 6444085"/>
                <a:gd name="connsiteY35" fmla="*/ 1834210 h 3316729"/>
                <a:gd name="connsiteX36" fmla="*/ 1839621 w 6444085"/>
                <a:gd name="connsiteY36" fmla="*/ 1882906 h 3316729"/>
                <a:gd name="connsiteX37" fmla="*/ 1920781 w 6444085"/>
                <a:gd name="connsiteY37" fmla="*/ 1882906 h 3316729"/>
                <a:gd name="connsiteX38" fmla="*/ 1920781 w 6444085"/>
                <a:gd name="connsiteY38" fmla="*/ 2018173 h 3316729"/>
                <a:gd name="connsiteX39" fmla="*/ 1996530 w 6444085"/>
                <a:gd name="connsiteY39" fmla="*/ 2018173 h 3316729"/>
                <a:gd name="connsiteX40" fmla="*/ 1996530 w 6444085"/>
                <a:gd name="connsiteY40" fmla="*/ 2148028 h 3316729"/>
                <a:gd name="connsiteX41" fmla="*/ 2104743 w 6444085"/>
                <a:gd name="connsiteY41" fmla="*/ 2148028 h 3316729"/>
                <a:gd name="connsiteX42" fmla="*/ 2104743 w 6444085"/>
                <a:gd name="connsiteY42" fmla="*/ 2148028 h 3316729"/>
                <a:gd name="connsiteX43" fmla="*/ 2104743 w 6444085"/>
                <a:gd name="connsiteY43" fmla="*/ 2148028 h 3316729"/>
                <a:gd name="connsiteX44" fmla="*/ 2104743 w 6444085"/>
                <a:gd name="connsiteY44" fmla="*/ 2196724 h 3316729"/>
                <a:gd name="connsiteX45" fmla="*/ 2185903 w 6444085"/>
                <a:gd name="connsiteY45" fmla="*/ 2196724 h 3316729"/>
                <a:gd name="connsiteX46" fmla="*/ 2185903 w 6444085"/>
                <a:gd name="connsiteY46" fmla="*/ 2196724 h 3316729"/>
                <a:gd name="connsiteX47" fmla="*/ 2185903 w 6444085"/>
                <a:gd name="connsiteY47" fmla="*/ 2250831 h 3316729"/>
                <a:gd name="connsiteX48" fmla="*/ 2607934 w 6444085"/>
                <a:gd name="connsiteY48" fmla="*/ 2250831 h 3316729"/>
                <a:gd name="connsiteX49" fmla="*/ 2607934 w 6444085"/>
                <a:gd name="connsiteY49" fmla="*/ 2299526 h 3316729"/>
                <a:gd name="connsiteX50" fmla="*/ 2894698 w 6444085"/>
                <a:gd name="connsiteY50" fmla="*/ 2299526 h 3316729"/>
                <a:gd name="connsiteX51" fmla="*/ 2894698 w 6444085"/>
                <a:gd name="connsiteY51" fmla="*/ 2413150 h 3316729"/>
                <a:gd name="connsiteX52" fmla="*/ 2943394 w 6444085"/>
                <a:gd name="connsiteY52" fmla="*/ 2413150 h 3316729"/>
                <a:gd name="connsiteX53" fmla="*/ 2943394 w 6444085"/>
                <a:gd name="connsiteY53" fmla="*/ 2543006 h 3316729"/>
                <a:gd name="connsiteX54" fmla="*/ 2943394 w 6444085"/>
                <a:gd name="connsiteY54" fmla="*/ 2543006 h 3316729"/>
                <a:gd name="connsiteX55" fmla="*/ 2986679 w 6444085"/>
                <a:gd name="connsiteY55" fmla="*/ 2586291 h 3316729"/>
                <a:gd name="connsiteX56" fmla="*/ 3289676 w 6444085"/>
                <a:gd name="connsiteY56" fmla="*/ 2586291 h 3316729"/>
                <a:gd name="connsiteX57" fmla="*/ 3289676 w 6444085"/>
                <a:gd name="connsiteY57" fmla="*/ 2672861 h 3316729"/>
                <a:gd name="connsiteX58" fmla="*/ 3387068 w 6444085"/>
                <a:gd name="connsiteY58" fmla="*/ 2672861 h 3316729"/>
                <a:gd name="connsiteX59" fmla="*/ 3387068 w 6444085"/>
                <a:gd name="connsiteY59" fmla="*/ 2737789 h 3316729"/>
                <a:gd name="connsiteX60" fmla="*/ 3690064 w 6444085"/>
                <a:gd name="connsiteY60" fmla="*/ 2737789 h 3316729"/>
                <a:gd name="connsiteX61" fmla="*/ 3690064 w 6444085"/>
                <a:gd name="connsiteY61" fmla="*/ 2791896 h 3316729"/>
                <a:gd name="connsiteX62" fmla="*/ 3798277 w 6444085"/>
                <a:gd name="connsiteY62" fmla="*/ 2791896 h 3316729"/>
                <a:gd name="connsiteX63" fmla="*/ 3798277 w 6444085"/>
                <a:gd name="connsiteY63" fmla="*/ 2900109 h 3316729"/>
                <a:gd name="connsiteX64" fmla="*/ 3798277 w 6444085"/>
                <a:gd name="connsiteY64" fmla="*/ 2900109 h 3316729"/>
                <a:gd name="connsiteX65" fmla="*/ 3846973 w 6444085"/>
                <a:gd name="connsiteY65" fmla="*/ 2900109 h 3316729"/>
                <a:gd name="connsiteX66" fmla="*/ 3846973 w 6444085"/>
                <a:gd name="connsiteY66" fmla="*/ 2959626 h 3316729"/>
                <a:gd name="connsiteX67" fmla="*/ 3976828 w 6444085"/>
                <a:gd name="connsiteY67" fmla="*/ 2959626 h 3316729"/>
                <a:gd name="connsiteX68" fmla="*/ 3976828 w 6444085"/>
                <a:gd name="connsiteY68" fmla="*/ 3062428 h 3316729"/>
                <a:gd name="connsiteX69" fmla="*/ 4025524 w 6444085"/>
                <a:gd name="connsiteY69" fmla="*/ 3062428 h 3316729"/>
                <a:gd name="connsiteX70" fmla="*/ 4025524 w 6444085"/>
                <a:gd name="connsiteY70" fmla="*/ 3159820 h 3316729"/>
                <a:gd name="connsiteX71" fmla="*/ 4939924 w 6444085"/>
                <a:gd name="connsiteY71" fmla="*/ 3159820 h 3316729"/>
                <a:gd name="connsiteX72" fmla="*/ 4939924 w 6444085"/>
                <a:gd name="connsiteY72" fmla="*/ 3240980 h 3316729"/>
                <a:gd name="connsiteX73" fmla="*/ 5275385 w 6444085"/>
                <a:gd name="connsiteY73" fmla="*/ 3240980 h 3316729"/>
                <a:gd name="connsiteX74" fmla="*/ 5275385 w 6444085"/>
                <a:gd name="connsiteY74" fmla="*/ 3316729 h 3316729"/>
                <a:gd name="connsiteX75" fmla="*/ 6444085 w 6444085"/>
                <a:gd name="connsiteY75" fmla="*/ 3316729 h 331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444085" h="3316729">
                  <a:moveTo>
                    <a:pt x="0" y="0"/>
                  </a:moveTo>
                  <a:lnTo>
                    <a:pt x="200194" y="0"/>
                  </a:lnTo>
                  <a:lnTo>
                    <a:pt x="200194" y="54106"/>
                  </a:lnTo>
                  <a:lnTo>
                    <a:pt x="367924" y="54106"/>
                  </a:lnTo>
                  <a:lnTo>
                    <a:pt x="367924" y="54106"/>
                  </a:lnTo>
                  <a:lnTo>
                    <a:pt x="367924" y="54106"/>
                  </a:lnTo>
                  <a:lnTo>
                    <a:pt x="367924" y="54106"/>
                  </a:lnTo>
                  <a:lnTo>
                    <a:pt x="367924" y="108213"/>
                  </a:lnTo>
                  <a:lnTo>
                    <a:pt x="476137" y="108213"/>
                  </a:lnTo>
                  <a:lnTo>
                    <a:pt x="476137" y="189373"/>
                  </a:lnTo>
                  <a:lnTo>
                    <a:pt x="562708" y="189373"/>
                  </a:lnTo>
                  <a:lnTo>
                    <a:pt x="562708" y="292175"/>
                  </a:lnTo>
                  <a:lnTo>
                    <a:pt x="616814" y="292175"/>
                  </a:lnTo>
                  <a:lnTo>
                    <a:pt x="616814" y="470726"/>
                  </a:lnTo>
                  <a:lnTo>
                    <a:pt x="616814" y="681742"/>
                  </a:lnTo>
                  <a:lnTo>
                    <a:pt x="665510" y="681742"/>
                  </a:lnTo>
                  <a:lnTo>
                    <a:pt x="665510" y="898168"/>
                  </a:lnTo>
                  <a:lnTo>
                    <a:pt x="725027" y="898168"/>
                  </a:lnTo>
                  <a:lnTo>
                    <a:pt x="725027" y="990149"/>
                  </a:lnTo>
                  <a:lnTo>
                    <a:pt x="779134" y="990149"/>
                  </a:lnTo>
                  <a:lnTo>
                    <a:pt x="779134" y="1082130"/>
                  </a:lnTo>
                  <a:lnTo>
                    <a:pt x="844062" y="1082130"/>
                  </a:lnTo>
                  <a:lnTo>
                    <a:pt x="844062" y="1163290"/>
                  </a:lnTo>
                  <a:lnTo>
                    <a:pt x="1239039" y="1163290"/>
                  </a:lnTo>
                  <a:lnTo>
                    <a:pt x="1239039" y="1314788"/>
                  </a:lnTo>
                  <a:lnTo>
                    <a:pt x="1293146" y="1314788"/>
                  </a:lnTo>
                  <a:lnTo>
                    <a:pt x="1293146" y="1487929"/>
                  </a:lnTo>
                  <a:lnTo>
                    <a:pt x="1293146" y="1601552"/>
                  </a:lnTo>
                  <a:lnTo>
                    <a:pt x="1395948" y="1601552"/>
                  </a:lnTo>
                  <a:lnTo>
                    <a:pt x="1395948" y="1671891"/>
                  </a:lnTo>
                  <a:lnTo>
                    <a:pt x="1504161" y="1671891"/>
                  </a:lnTo>
                  <a:lnTo>
                    <a:pt x="1504161" y="1671891"/>
                  </a:lnTo>
                  <a:lnTo>
                    <a:pt x="1504161" y="1725997"/>
                  </a:lnTo>
                  <a:lnTo>
                    <a:pt x="1655659" y="1725997"/>
                  </a:lnTo>
                  <a:lnTo>
                    <a:pt x="1655659" y="1834210"/>
                  </a:lnTo>
                  <a:lnTo>
                    <a:pt x="1839621" y="1834210"/>
                  </a:lnTo>
                  <a:lnTo>
                    <a:pt x="1839621" y="1882906"/>
                  </a:lnTo>
                  <a:lnTo>
                    <a:pt x="1920781" y="1882906"/>
                  </a:lnTo>
                  <a:lnTo>
                    <a:pt x="1920781" y="2018173"/>
                  </a:lnTo>
                  <a:lnTo>
                    <a:pt x="1996530" y="2018173"/>
                  </a:lnTo>
                  <a:lnTo>
                    <a:pt x="1996530" y="2148028"/>
                  </a:lnTo>
                  <a:lnTo>
                    <a:pt x="2104743" y="2148028"/>
                  </a:lnTo>
                  <a:lnTo>
                    <a:pt x="2104743" y="2148028"/>
                  </a:lnTo>
                  <a:lnTo>
                    <a:pt x="2104743" y="2148028"/>
                  </a:lnTo>
                  <a:lnTo>
                    <a:pt x="2104743" y="2196724"/>
                  </a:lnTo>
                  <a:lnTo>
                    <a:pt x="2185903" y="2196724"/>
                  </a:lnTo>
                  <a:lnTo>
                    <a:pt x="2185903" y="2196724"/>
                  </a:lnTo>
                  <a:lnTo>
                    <a:pt x="2185903" y="2250831"/>
                  </a:lnTo>
                  <a:lnTo>
                    <a:pt x="2607934" y="2250831"/>
                  </a:lnTo>
                  <a:lnTo>
                    <a:pt x="2607934" y="2299526"/>
                  </a:lnTo>
                  <a:lnTo>
                    <a:pt x="2894698" y="2299526"/>
                  </a:lnTo>
                  <a:lnTo>
                    <a:pt x="2894698" y="2413150"/>
                  </a:lnTo>
                  <a:lnTo>
                    <a:pt x="2943394" y="2413150"/>
                  </a:lnTo>
                  <a:lnTo>
                    <a:pt x="2943394" y="2543006"/>
                  </a:lnTo>
                  <a:lnTo>
                    <a:pt x="2943394" y="2543006"/>
                  </a:lnTo>
                  <a:lnTo>
                    <a:pt x="2986679" y="2586291"/>
                  </a:lnTo>
                  <a:lnTo>
                    <a:pt x="3289676" y="2586291"/>
                  </a:lnTo>
                  <a:lnTo>
                    <a:pt x="3289676" y="2672861"/>
                  </a:lnTo>
                  <a:lnTo>
                    <a:pt x="3387068" y="2672861"/>
                  </a:lnTo>
                  <a:lnTo>
                    <a:pt x="3387068" y="2737789"/>
                  </a:lnTo>
                  <a:lnTo>
                    <a:pt x="3690064" y="2737789"/>
                  </a:lnTo>
                  <a:lnTo>
                    <a:pt x="3690064" y="2791896"/>
                  </a:lnTo>
                  <a:lnTo>
                    <a:pt x="3798277" y="2791896"/>
                  </a:lnTo>
                  <a:lnTo>
                    <a:pt x="3798277" y="2900109"/>
                  </a:lnTo>
                  <a:lnTo>
                    <a:pt x="3798277" y="2900109"/>
                  </a:lnTo>
                  <a:lnTo>
                    <a:pt x="3846973" y="2900109"/>
                  </a:lnTo>
                  <a:lnTo>
                    <a:pt x="3846973" y="2959626"/>
                  </a:lnTo>
                  <a:lnTo>
                    <a:pt x="3976828" y="2959626"/>
                  </a:lnTo>
                  <a:lnTo>
                    <a:pt x="3976828" y="3062428"/>
                  </a:lnTo>
                  <a:lnTo>
                    <a:pt x="4025524" y="3062428"/>
                  </a:lnTo>
                  <a:lnTo>
                    <a:pt x="4025524" y="3159820"/>
                  </a:lnTo>
                  <a:lnTo>
                    <a:pt x="4939924" y="3159820"/>
                  </a:lnTo>
                  <a:lnTo>
                    <a:pt x="4939924" y="3240980"/>
                  </a:lnTo>
                  <a:lnTo>
                    <a:pt x="5275385" y="3240980"/>
                  </a:lnTo>
                  <a:lnTo>
                    <a:pt x="5275385" y="3316729"/>
                  </a:lnTo>
                  <a:lnTo>
                    <a:pt x="6444085" y="3316729"/>
                  </a:lnTo>
                </a:path>
              </a:pathLst>
            </a:custGeom>
            <a:noFill/>
            <a:ln w="28575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algn="ctr"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31793" name="Group 31792">
              <a:extLst>
                <a:ext uri="{FF2B5EF4-FFF2-40B4-BE49-F238E27FC236}">
                  <a16:creationId xmlns:a16="http://schemas.microsoft.com/office/drawing/2014/main" id="{F7E36E9C-A121-E6DA-F953-BB6C03763AB5}"/>
                </a:ext>
              </a:extLst>
            </p:cNvPr>
            <p:cNvGrpSpPr/>
            <p:nvPr/>
          </p:nvGrpSpPr>
          <p:grpSpPr>
            <a:xfrm>
              <a:off x="2101183" y="1568660"/>
              <a:ext cx="5920276" cy="3243569"/>
              <a:chOff x="2101183" y="1568660"/>
              <a:chExt cx="5920276" cy="3243569"/>
            </a:xfrm>
          </p:grpSpPr>
          <p:cxnSp>
            <p:nvCxnSpPr>
              <p:cNvPr id="31764" name="Straight Connector 31763">
                <a:extLst>
                  <a:ext uri="{FF2B5EF4-FFF2-40B4-BE49-F238E27FC236}">
                    <a16:creationId xmlns:a16="http://schemas.microsoft.com/office/drawing/2014/main" id="{0EAFC4B9-61E4-3E52-C87D-C9AA8647DC3F}"/>
                  </a:ext>
                </a:extLst>
              </p:cNvPr>
              <p:cNvCxnSpPr/>
              <p:nvPr/>
            </p:nvCxnSpPr>
            <p:spPr bwMode="auto">
              <a:xfrm>
                <a:off x="2516313" y="2543385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79" name="Straight Connector 31778">
                <a:extLst>
                  <a:ext uri="{FF2B5EF4-FFF2-40B4-BE49-F238E27FC236}">
                    <a16:creationId xmlns:a16="http://schemas.microsoft.com/office/drawing/2014/main" id="{9E559732-07BB-6E12-6B92-5D6D348FC601}"/>
                  </a:ext>
                </a:extLst>
              </p:cNvPr>
              <p:cNvCxnSpPr/>
              <p:nvPr/>
            </p:nvCxnSpPr>
            <p:spPr bwMode="auto">
              <a:xfrm>
                <a:off x="2101183" y="1568660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80" name="Straight Connector 31779">
                <a:extLst>
                  <a:ext uri="{FF2B5EF4-FFF2-40B4-BE49-F238E27FC236}">
                    <a16:creationId xmlns:a16="http://schemas.microsoft.com/office/drawing/2014/main" id="{68A40EE3-19E4-4D23-E41A-2C9D2E1388B5}"/>
                  </a:ext>
                </a:extLst>
              </p:cNvPr>
              <p:cNvCxnSpPr/>
              <p:nvPr/>
            </p:nvCxnSpPr>
            <p:spPr bwMode="auto">
              <a:xfrm>
                <a:off x="2138746" y="1642976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81" name="Straight Connector 31780">
                <a:extLst>
                  <a:ext uri="{FF2B5EF4-FFF2-40B4-BE49-F238E27FC236}">
                    <a16:creationId xmlns:a16="http://schemas.microsoft.com/office/drawing/2014/main" id="{08648380-6D2A-59EE-18CD-95B4011967E4}"/>
                  </a:ext>
                </a:extLst>
              </p:cNvPr>
              <p:cNvCxnSpPr/>
              <p:nvPr/>
            </p:nvCxnSpPr>
            <p:spPr bwMode="auto">
              <a:xfrm>
                <a:off x="2850310" y="2855685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82" name="Straight Connector 31781">
                <a:extLst>
                  <a:ext uri="{FF2B5EF4-FFF2-40B4-BE49-F238E27FC236}">
                    <a16:creationId xmlns:a16="http://schemas.microsoft.com/office/drawing/2014/main" id="{9E0BE3B8-D30A-802A-927E-ECB471D78A7A}"/>
                  </a:ext>
                </a:extLst>
              </p:cNvPr>
              <p:cNvCxnSpPr/>
              <p:nvPr/>
            </p:nvCxnSpPr>
            <p:spPr bwMode="auto">
              <a:xfrm>
                <a:off x="2938839" y="2965155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83" name="Straight Connector 31782">
                <a:extLst>
                  <a:ext uri="{FF2B5EF4-FFF2-40B4-BE49-F238E27FC236}">
                    <a16:creationId xmlns:a16="http://schemas.microsoft.com/office/drawing/2014/main" id="{160CEC7A-F317-C8ED-742B-8B0547A99161}"/>
                  </a:ext>
                </a:extLst>
              </p:cNvPr>
              <p:cNvCxnSpPr/>
              <p:nvPr/>
            </p:nvCxnSpPr>
            <p:spPr bwMode="auto">
              <a:xfrm>
                <a:off x="3180832" y="3094737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84" name="Straight Connector 31783">
                <a:extLst>
                  <a:ext uri="{FF2B5EF4-FFF2-40B4-BE49-F238E27FC236}">
                    <a16:creationId xmlns:a16="http://schemas.microsoft.com/office/drawing/2014/main" id="{F7949103-30D5-0685-3B06-7CEF74DD71DC}"/>
                  </a:ext>
                </a:extLst>
              </p:cNvPr>
              <p:cNvCxnSpPr/>
              <p:nvPr/>
            </p:nvCxnSpPr>
            <p:spPr bwMode="auto">
              <a:xfrm>
                <a:off x="3546994" y="3427365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85" name="Straight Connector 31784">
                <a:extLst>
                  <a:ext uri="{FF2B5EF4-FFF2-40B4-BE49-F238E27FC236}">
                    <a16:creationId xmlns:a16="http://schemas.microsoft.com/office/drawing/2014/main" id="{8AE70E27-5807-D5D2-F63E-3556CFEAFAB9}"/>
                  </a:ext>
                </a:extLst>
              </p:cNvPr>
              <p:cNvCxnSpPr/>
              <p:nvPr/>
            </p:nvCxnSpPr>
            <p:spPr bwMode="auto">
              <a:xfrm>
                <a:off x="4223269" y="3653982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86" name="Straight Connector 31785">
                <a:extLst>
                  <a:ext uri="{FF2B5EF4-FFF2-40B4-BE49-F238E27FC236}">
                    <a16:creationId xmlns:a16="http://schemas.microsoft.com/office/drawing/2014/main" id="{F46C397F-6AD2-1D23-999D-C72B33C51EF7}"/>
                  </a:ext>
                </a:extLst>
              </p:cNvPr>
              <p:cNvCxnSpPr/>
              <p:nvPr/>
            </p:nvCxnSpPr>
            <p:spPr bwMode="auto">
              <a:xfrm>
                <a:off x="4347094" y="3653982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87" name="Straight Connector 31786">
                <a:extLst>
                  <a:ext uri="{FF2B5EF4-FFF2-40B4-BE49-F238E27FC236}">
                    <a16:creationId xmlns:a16="http://schemas.microsoft.com/office/drawing/2014/main" id="{8809B028-27E8-FD14-F893-B0C204DFCA01}"/>
                  </a:ext>
                </a:extLst>
              </p:cNvPr>
              <p:cNvCxnSpPr/>
              <p:nvPr/>
            </p:nvCxnSpPr>
            <p:spPr bwMode="auto">
              <a:xfrm>
                <a:off x="4566169" y="3995910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88" name="Straight Connector 31787">
                <a:extLst>
                  <a:ext uri="{FF2B5EF4-FFF2-40B4-BE49-F238E27FC236}">
                    <a16:creationId xmlns:a16="http://schemas.microsoft.com/office/drawing/2014/main" id="{6FA31AFB-9868-FEFA-FFC6-822A11F6B2BB}"/>
                  </a:ext>
                </a:extLst>
              </p:cNvPr>
              <p:cNvCxnSpPr/>
              <p:nvPr/>
            </p:nvCxnSpPr>
            <p:spPr bwMode="auto">
              <a:xfrm>
                <a:off x="4731269" y="3995910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89" name="Straight Connector 31788">
                <a:extLst>
                  <a:ext uri="{FF2B5EF4-FFF2-40B4-BE49-F238E27FC236}">
                    <a16:creationId xmlns:a16="http://schemas.microsoft.com/office/drawing/2014/main" id="{64DAD8A4-5122-D421-28F3-B0E37E573D2E}"/>
                  </a:ext>
                </a:extLst>
              </p:cNvPr>
              <p:cNvCxnSpPr/>
              <p:nvPr/>
            </p:nvCxnSpPr>
            <p:spPr bwMode="auto">
              <a:xfrm>
                <a:off x="5454294" y="4334399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90" name="Straight Connector 31789">
                <a:extLst>
                  <a:ext uri="{FF2B5EF4-FFF2-40B4-BE49-F238E27FC236}">
                    <a16:creationId xmlns:a16="http://schemas.microsoft.com/office/drawing/2014/main" id="{ED6BF582-0952-27EF-AE53-B9EC4114C876}"/>
                  </a:ext>
                </a:extLst>
              </p:cNvPr>
              <p:cNvCxnSpPr/>
              <p:nvPr/>
            </p:nvCxnSpPr>
            <p:spPr bwMode="auto">
              <a:xfrm>
                <a:off x="5508269" y="4334399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91" name="Straight Connector 31790">
                <a:extLst>
                  <a:ext uri="{FF2B5EF4-FFF2-40B4-BE49-F238E27FC236}">
                    <a16:creationId xmlns:a16="http://schemas.microsoft.com/office/drawing/2014/main" id="{0535D7EF-2C15-852C-B0E3-19B2DAA961F8}"/>
                  </a:ext>
                </a:extLst>
              </p:cNvPr>
              <p:cNvCxnSpPr/>
              <p:nvPr/>
            </p:nvCxnSpPr>
            <p:spPr bwMode="auto">
              <a:xfrm>
                <a:off x="6467119" y="4543107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92" name="Straight Connector 31791">
                <a:extLst>
                  <a:ext uri="{FF2B5EF4-FFF2-40B4-BE49-F238E27FC236}">
                    <a16:creationId xmlns:a16="http://schemas.microsoft.com/office/drawing/2014/main" id="{E9D8C0AB-5597-95DC-9699-FE88DE55E151}"/>
                  </a:ext>
                </a:extLst>
              </p:cNvPr>
              <p:cNvCxnSpPr/>
              <p:nvPr/>
            </p:nvCxnSpPr>
            <p:spPr bwMode="auto">
              <a:xfrm>
                <a:off x="8021459" y="4695347"/>
                <a:ext cx="0" cy="116882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1457023-DE41-402D-A931-2A013B742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PACE: PFS (Primary Endpoint)</a:t>
            </a:r>
            <a:endParaRPr lang="en-US" altLang="en-US" dirty="0"/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ECB4FD5E-5340-C9FE-85A7-C0B8B86DE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4" y="4770985"/>
            <a:ext cx="3118445" cy="230832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783">
              <a:defRPr/>
            </a:pPr>
            <a:r>
              <a:rPr lang="en-US" altLang="en-US" sz="900" b="0" spc="-8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Mayer. SABCS 2022. Abstr GS3-06. Reproduced with permission.</a:t>
            </a:r>
            <a:endParaRPr lang="en-US" altLang="en-US" sz="900" b="0" dirty="0">
              <a:solidFill>
                <a:srgbClr val="45556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ED70093C-C71D-2BB0-B562-5925E9182980}"/>
              </a:ext>
            </a:extLst>
          </p:cNvPr>
          <p:cNvGraphicFramePr>
            <a:graphicFrameLocks noGrp="1"/>
          </p:cNvGraphicFramePr>
          <p:nvPr/>
        </p:nvGraphicFramePr>
        <p:xfrm>
          <a:off x="3701017" y="1159819"/>
          <a:ext cx="5050646" cy="1783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77052">
                  <a:extLst>
                    <a:ext uri="{9D8B030D-6E8A-4147-A177-3AD203B41FA5}">
                      <a16:colId xmlns:a16="http://schemas.microsoft.com/office/drawing/2014/main" val="752416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43544851"/>
                    </a:ext>
                  </a:extLst>
                </a:gridCol>
                <a:gridCol w="1367690">
                  <a:extLst>
                    <a:ext uri="{9D8B030D-6E8A-4147-A177-3AD203B41FA5}">
                      <a16:colId xmlns:a16="http://schemas.microsoft.com/office/drawing/2014/main" val="3632994881"/>
                    </a:ext>
                  </a:extLst>
                </a:gridCol>
                <a:gridCol w="1134304">
                  <a:extLst>
                    <a:ext uri="{9D8B030D-6E8A-4147-A177-3AD203B41FA5}">
                      <a16:colId xmlns:a16="http://schemas.microsoft.com/office/drawing/2014/main" val="911300202"/>
                    </a:ext>
                  </a:extLst>
                </a:gridCol>
              </a:tblGrid>
              <a:tr h="240030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F + P (n = 111)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F + P + A (n = 54)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F (n = 55)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523738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Events, n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79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35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34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923981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mPFS, mo (90% CI)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4.6 (3.6-5.9)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8.1 (3.2-10.7)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4.8 (2.1-8.2)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513995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HR vs F (90% CI)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1.11 (0.74-1.66) </a:t>
                      </a:r>
                      <a:br>
                        <a:rPr lang="en-US" sz="1100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100" i="1" baseline="0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 = .62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0.75 (0.47-1.20) </a:t>
                      </a:r>
                      <a:br>
                        <a:rPr lang="en-US" sz="1100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100" i="1" baseline="0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 = .23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--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425240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6-mo PFS, %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40.0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50.8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42.9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511270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12-mo PFS, %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13.1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35.6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17.5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20005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A524A4D-4CA0-D534-EB59-1D2A67FE9041}"/>
              </a:ext>
            </a:extLst>
          </p:cNvPr>
          <p:cNvSpPr txBox="1"/>
          <p:nvPr/>
        </p:nvSpPr>
        <p:spPr>
          <a:xfrm>
            <a:off x="7526902" y="3117434"/>
            <a:ext cx="105936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90% prior </a:t>
            </a:r>
            <a:r>
              <a:rPr lang="en-US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palbocilcib</a:t>
            </a:r>
            <a:endParaRPr 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703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3A51C-3A1C-B5D1-FAA8-AE129A10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19" y="313071"/>
            <a:ext cx="7884563" cy="4155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latin typeface="+mn-lt"/>
              </a:rPr>
              <a:t>PACE: Exploratory Analysis of Baseline Mutation and Outcome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CBAFBE-4CD1-DAB2-3BE2-61C56F320E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4380" y="1215557"/>
            <a:ext cx="6155240" cy="29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31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2">
            <a:extLst>
              <a:ext uri="{FF2B5EF4-FFF2-40B4-BE49-F238E27FC236}">
                <a16:creationId xmlns:a16="http://schemas.microsoft.com/office/drawing/2014/main" id="{78E4C404-010D-BFD4-1E7F-9FFC836CC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634" y="21730"/>
            <a:ext cx="8229600" cy="722058"/>
          </a:xfrm>
        </p:spPr>
        <p:txBody>
          <a:bodyPr>
            <a:normAutofit/>
          </a:bodyPr>
          <a:lstStyle/>
          <a:p>
            <a:pPr algn="ctr"/>
            <a:r>
              <a:rPr lang="en-US" sz="2100"/>
              <a:t>PALMIRA Study Design</a:t>
            </a:r>
            <a:r>
              <a:rPr lang="en-US" sz="21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>
                <a:ea typeface="Calibri" panose="020F0502020204030204" pitchFamily="34" charset="0"/>
                <a:cs typeface="Times New Roman" panose="02020603050405020304" pitchFamily="18" charset="0"/>
              </a:rPr>
              <a:t>(NCT03809988)</a:t>
            </a:r>
            <a:r>
              <a:rPr lang="en-US" sz="180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A0F480-9001-4362-8DC7-3F4C5E6B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E33F7A0-71F0-446B-9DE8-6D75BE64EE0F}" type="slidenum">
              <a:rPr lang="en-US">
                <a:solidFill>
                  <a:srgbClr val="002060"/>
                </a:solidFill>
              </a:rPr>
              <a:pPr defTabSz="685800">
                <a:defRPr/>
              </a:pPr>
              <a:t>46</a:t>
            </a:fld>
            <a:endParaRPr lang="en-US">
              <a:solidFill>
                <a:srgbClr val="002060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7D8DDA-7D3A-EA46-8A2C-FA811ADE07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675"/>
              <a:t>Dr. ANTONIO LLOMBART CUSSAC, MD PhD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BFA1A4D-C13C-4764-FEE2-78909AA7B482}"/>
              </a:ext>
            </a:extLst>
          </p:cNvPr>
          <p:cNvSpPr txBox="1">
            <a:spLocks/>
          </p:cNvSpPr>
          <p:nvPr/>
        </p:nvSpPr>
        <p:spPr>
          <a:xfrm>
            <a:off x="52599" y="4161969"/>
            <a:ext cx="9091401" cy="518208"/>
          </a:xfrm>
          <a:prstGeom prst="rect">
            <a:avLst/>
          </a:prstGeom>
        </p:spPr>
        <p:txBody>
          <a:bodyPr vert="horz" lIns="68580" tIns="34290" rIns="68580" bIns="34290" numCol="1" rtlCol="0" anchor="b" anchorCtr="0">
            <a:noAutofit/>
          </a:bodyPr>
          <a:lstStyle>
            <a:lvl1pPr marL="0" indent="0" algn="l" defTabSz="3429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95000"/>
              <a:buFont typeface="Arial Black" panose="020B0A04020102020204" pitchFamily="34" charset="0"/>
              <a:buNone/>
              <a:defRPr sz="700" kern="600" spc="23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0282" indent="0" algn="l" defTabSz="3429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 Narrow" panose="020B0606020202030204" pitchFamily="34" charset="0"/>
              <a:buNone/>
              <a:defRPr sz="900" kern="600" spc="23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45327" indent="0" algn="l" defTabSz="3429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95000"/>
              <a:buFont typeface="Wingdings" panose="05000000000000000000" pitchFamily="2" charset="2"/>
              <a:buNone/>
              <a:defRPr sz="900" kern="600" spc="23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15609" indent="0" algn="l" defTabSz="3429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 Narrow" panose="020B0606020202030204" pitchFamily="34" charset="0"/>
              <a:buNone/>
              <a:tabLst/>
              <a:defRPr sz="900" kern="600" spc="23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85891" indent="0" algn="l" defTabSz="3429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90000"/>
              <a:buFont typeface="Arial Black" panose="020B0A04020102020204" pitchFamily="34" charset="0"/>
              <a:buNone/>
              <a:defRPr sz="900" kern="600" spc="23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6201" indent="-171473" algn="l" defTabSz="34294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147" indent="-171473" algn="l" defTabSz="34294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093" indent="-171473" algn="l" defTabSz="34294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039" indent="-171473" algn="l" defTabSz="34294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57210">
              <a:buClr>
                <a:srgbClr val="00877C">
                  <a:lumMod val="75000"/>
                </a:srgbClr>
              </a:buClr>
              <a:defRPr/>
            </a:pPr>
            <a:r>
              <a:rPr lang="en-US" sz="600" spc="17">
                <a:solidFill>
                  <a:srgbClr val="002060"/>
                </a:solidFill>
                <a:latin typeface="Arial" panose="020B0604020202020204"/>
              </a:rPr>
              <a:t>1L: First–line; ABC: Advanced breast cancer; AI: Aromatase inhibitors; ET: Endocrine therapy; HER2[-]: Human Epidermal Growth Factor Receptor 2-negative; HR[+]: Hormone receptor-positive; IM: Intramuscular injection; PO: oral administration; PD: Progressive disease; R: Randomization.</a:t>
            </a:r>
          </a:p>
          <a:p>
            <a:pPr defTabSz="257210">
              <a:buClr>
                <a:srgbClr val="00877C">
                  <a:lumMod val="75000"/>
                </a:srgbClr>
              </a:buClr>
              <a:defRPr/>
            </a:pPr>
            <a:r>
              <a:rPr lang="en-US" sz="600" spc="17">
                <a:solidFill>
                  <a:srgbClr val="002060"/>
                </a:solidFill>
                <a:latin typeface="Arial" panose="020B0604020202020204"/>
              </a:rPr>
              <a:t>*If pre-menopausal, ovarian function suppression method required.</a:t>
            </a:r>
          </a:p>
          <a:p>
            <a:pPr defTabSz="257210">
              <a:buClr>
                <a:srgbClr val="00877C">
                  <a:lumMod val="75000"/>
                </a:srgbClr>
              </a:buClr>
              <a:defRPr/>
            </a:pPr>
            <a:r>
              <a:rPr lang="en-US" sz="600" spc="17" baseline="30000">
                <a:solidFill>
                  <a:srgbClr val="002060"/>
                </a:solidFill>
                <a:latin typeface="Arial" panose="020B0604020202020204"/>
              </a:rPr>
              <a:t>†</a:t>
            </a:r>
            <a:r>
              <a:rPr lang="en-US" sz="600" spc="17">
                <a:solidFill>
                  <a:srgbClr val="002060"/>
                </a:solidFill>
                <a:latin typeface="Arial" panose="020B0604020202020204"/>
              </a:rPr>
              <a:t>Palbociclib dose could be reduced until 75 mg. If a dose reduction below 75 mg is required, treatment must be discontinued. </a:t>
            </a:r>
          </a:p>
          <a:p>
            <a:pPr defTabSz="257210">
              <a:buClr>
                <a:srgbClr val="00877C">
                  <a:lumMod val="75000"/>
                </a:srgbClr>
              </a:buClr>
              <a:defRPr/>
            </a:pPr>
            <a:r>
              <a:rPr lang="en-US" sz="600" spc="17" baseline="30000">
                <a:solidFill>
                  <a:srgbClr val="002060"/>
                </a:solidFill>
                <a:latin typeface="Arial" panose="020B0604020202020204"/>
              </a:rPr>
              <a:t>‡</a:t>
            </a:r>
            <a:r>
              <a:rPr lang="en-US" sz="600" spc="17">
                <a:solidFill>
                  <a:srgbClr val="002060"/>
                </a:solidFill>
                <a:latin typeface="Arial" panose="020B0604020202020204"/>
              </a:rPr>
              <a:t>Administration of endocrine therapy was chosen depending on the prior administered agent. </a:t>
            </a:r>
          </a:p>
        </p:txBody>
      </p:sp>
      <p:grpSp>
        <p:nvGrpSpPr>
          <p:cNvPr id="53" name="Grupo 52">
            <a:extLst>
              <a:ext uri="{FF2B5EF4-FFF2-40B4-BE49-F238E27FC236}">
                <a16:creationId xmlns:a16="http://schemas.microsoft.com/office/drawing/2014/main" id="{4ABF02E7-3163-50EB-A88B-BEDCC5A6288C}"/>
              </a:ext>
            </a:extLst>
          </p:cNvPr>
          <p:cNvGrpSpPr/>
          <p:nvPr/>
        </p:nvGrpSpPr>
        <p:grpSpPr>
          <a:xfrm>
            <a:off x="52598" y="812596"/>
            <a:ext cx="8932775" cy="3201763"/>
            <a:chOff x="-49498" y="1863570"/>
            <a:chExt cx="11417977" cy="3528967"/>
          </a:xfrm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A096246F-FA44-EA12-C00D-BE6BC649C66C}"/>
                </a:ext>
              </a:extLst>
            </p:cNvPr>
            <p:cNvGrpSpPr/>
            <p:nvPr/>
          </p:nvGrpSpPr>
          <p:grpSpPr>
            <a:xfrm>
              <a:off x="-49498" y="2024070"/>
              <a:ext cx="9810412" cy="3368467"/>
              <a:chOff x="-495546" y="1548652"/>
              <a:chExt cx="9810412" cy="3368467"/>
            </a:xfrm>
          </p:grpSpPr>
          <p:cxnSp>
            <p:nvCxnSpPr>
              <p:cNvPr id="20" name="Connector: Elbow 105">
                <a:extLst>
                  <a:ext uri="{FF2B5EF4-FFF2-40B4-BE49-F238E27FC236}">
                    <a16:creationId xmlns:a16="http://schemas.microsoft.com/office/drawing/2014/main" id="{9D5925AE-CD89-7D32-04D2-06F0FD7B5D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5090" y="3260269"/>
                <a:ext cx="1339198" cy="865443"/>
              </a:xfrm>
              <a:prstGeom prst="bentConnector3">
                <a:avLst>
                  <a:gd name="adj1" fmla="val 50000"/>
                </a:avLst>
              </a:prstGeom>
              <a:ln w="254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or: Elbow 105">
                <a:extLst>
                  <a:ext uri="{FF2B5EF4-FFF2-40B4-BE49-F238E27FC236}">
                    <a16:creationId xmlns:a16="http://schemas.microsoft.com/office/drawing/2014/main" id="{1DFA67D7-0748-171E-76C9-ED2E165BD9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64063" y="2090042"/>
                <a:ext cx="1320226" cy="737348"/>
              </a:xfrm>
              <a:prstGeom prst="bentConnector3">
                <a:avLst>
                  <a:gd name="adj1" fmla="val 50000"/>
                </a:avLst>
              </a:prstGeom>
              <a:ln w="254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106">
                <a:extLst>
                  <a:ext uri="{FF2B5EF4-FFF2-40B4-BE49-F238E27FC236}">
                    <a16:creationId xmlns:a16="http://schemas.microsoft.com/office/drawing/2014/main" id="{8F81A52C-35C8-638A-8968-CAACC9DB1BC2}"/>
                  </a:ext>
                </a:extLst>
              </p:cNvPr>
              <p:cNvSpPr/>
              <p:nvPr/>
            </p:nvSpPr>
            <p:spPr>
              <a:xfrm>
                <a:off x="3422892" y="2679539"/>
                <a:ext cx="1016698" cy="74440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900" b="1" kern="600" spc="23">
                    <a:solidFill>
                      <a:srgbClr val="002557"/>
                    </a:solidFill>
                    <a:latin typeface="Arial" panose="020B0604020202020204"/>
                    <a:cs typeface="Arial" panose="020B0604020202020204" pitchFamily="34" charset="0"/>
                  </a:rPr>
                  <a:t>R  </a:t>
                </a:r>
              </a:p>
              <a:p>
                <a:pPr algn="ctr" defTabSz="685800">
                  <a:defRPr/>
                </a:pPr>
                <a:r>
                  <a:rPr lang="en-US" sz="900" b="1" kern="600" spc="23">
                    <a:solidFill>
                      <a:srgbClr val="002557"/>
                    </a:solidFill>
                    <a:latin typeface="Arial" panose="020B0604020202020204"/>
                    <a:cs typeface="Arial" panose="020B0604020202020204" pitchFamily="34" charset="0"/>
                  </a:rPr>
                  <a:t>2:1</a:t>
                </a:r>
              </a:p>
              <a:p>
                <a:pPr algn="ctr" defTabSz="685800">
                  <a:defRPr/>
                </a:pPr>
                <a:r>
                  <a:rPr lang="en-US" sz="900" b="1" kern="600" spc="23">
                    <a:solidFill>
                      <a:srgbClr val="002557"/>
                    </a:solidFill>
                    <a:latin typeface="Arial" panose="020B0604020202020204"/>
                    <a:cs typeface="Arial" panose="020B0604020202020204" pitchFamily="34" charset="0"/>
                  </a:rPr>
                  <a:t>N = 198</a:t>
                </a:r>
              </a:p>
            </p:txBody>
          </p:sp>
          <p:sp>
            <p:nvSpPr>
              <p:cNvPr id="36" name="Rectangle: Rounded Corners 94">
                <a:extLst>
                  <a:ext uri="{FF2B5EF4-FFF2-40B4-BE49-F238E27FC236}">
                    <a16:creationId xmlns:a16="http://schemas.microsoft.com/office/drawing/2014/main" id="{2586898B-738A-B8CA-B63B-B04C659DC913}"/>
                  </a:ext>
                </a:extLst>
              </p:cNvPr>
              <p:cNvSpPr/>
              <p:nvPr/>
            </p:nvSpPr>
            <p:spPr>
              <a:xfrm>
                <a:off x="5987883" y="1571304"/>
                <a:ext cx="1357423" cy="387735"/>
              </a:xfrm>
              <a:prstGeom prst="roundRect">
                <a:avLst/>
              </a:prstGeom>
              <a:noFill/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4290" rIns="34290" rtlCol="0" anchor="ctr"/>
              <a:lstStyle/>
              <a:p>
                <a:pPr algn="ctr" defTabSz="685800">
                  <a:defRPr/>
                </a:pPr>
                <a:r>
                  <a:rPr lang="en-US" sz="900" b="1" kern="600" spc="23">
                    <a:solidFill>
                      <a:srgbClr val="002060"/>
                    </a:solidFill>
                    <a:latin typeface="Arial" panose="020B0604020202020204"/>
                    <a:cs typeface="Arial" panose="020B0604020202020204" pitchFamily="34" charset="0"/>
                  </a:rPr>
                  <a:t>OR</a:t>
                </a:r>
              </a:p>
            </p:txBody>
          </p:sp>
          <p:sp>
            <p:nvSpPr>
              <p:cNvPr id="44" name="Rectangle: Rounded Corners 94">
                <a:extLst>
                  <a:ext uri="{FF2B5EF4-FFF2-40B4-BE49-F238E27FC236}">
                    <a16:creationId xmlns:a16="http://schemas.microsoft.com/office/drawing/2014/main" id="{4C7FCC6E-CFD7-7DB7-06DF-7280A20437CE}"/>
                  </a:ext>
                </a:extLst>
              </p:cNvPr>
              <p:cNvSpPr/>
              <p:nvPr/>
            </p:nvSpPr>
            <p:spPr>
              <a:xfrm>
                <a:off x="5987696" y="4169093"/>
                <a:ext cx="1357423" cy="387735"/>
              </a:xfrm>
              <a:prstGeom prst="roundRect">
                <a:avLst/>
              </a:prstGeom>
              <a:noFill/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4290" rIns="34290" rtlCol="0" anchor="ctr"/>
              <a:lstStyle/>
              <a:p>
                <a:pPr algn="ctr" defTabSz="685800">
                  <a:defRPr/>
                </a:pPr>
                <a:r>
                  <a:rPr lang="en-US" sz="900" b="1" kern="600" spc="23">
                    <a:solidFill>
                      <a:srgbClr val="002060"/>
                    </a:solidFill>
                    <a:latin typeface="Arial" panose="020B0604020202020204"/>
                    <a:cs typeface="Arial" panose="020B0604020202020204" pitchFamily="34" charset="0"/>
                  </a:rPr>
                  <a:t>OR</a:t>
                </a:r>
              </a:p>
            </p:txBody>
          </p:sp>
          <p:sp>
            <p:nvSpPr>
              <p:cNvPr id="18" name="Rectangle: Rounded Corners 94">
                <a:extLst>
                  <a:ext uri="{FF2B5EF4-FFF2-40B4-BE49-F238E27FC236}">
                    <a16:creationId xmlns:a16="http://schemas.microsoft.com/office/drawing/2014/main" id="{A13288C0-880F-427F-BD74-986DE26949B5}"/>
                  </a:ext>
                </a:extLst>
              </p:cNvPr>
              <p:cNvSpPr/>
              <p:nvPr/>
            </p:nvSpPr>
            <p:spPr>
              <a:xfrm>
                <a:off x="3537389" y="1764595"/>
                <a:ext cx="1357423" cy="387735"/>
              </a:xfrm>
              <a:prstGeom prst="roundRect">
                <a:avLst/>
              </a:prstGeom>
              <a:noFill/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4290" rIns="34290" rtlCol="0" anchor="ctr"/>
              <a:lstStyle/>
              <a:p>
                <a:pPr algn="ctr" defTabSz="685800">
                  <a:defRPr/>
                </a:pPr>
                <a:r>
                  <a:rPr lang="en-US" sz="900" b="1" kern="600" spc="23">
                    <a:solidFill>
                      <a:srgbClr val="002060"/>
                    </a:solidFill>
                    <a:latin typeface="Arial" panose="020B0604020202020204"/>
                    <a:cs typeface="Arial" panose="020B0604020202020204" pitchFamily="34" charset="0"/>
                  </a:rPr>
                  <a:t>N = 136</a:t>
                </a:r>
              </a:p>
            </p:txBody>
          </p:sp>
          <p:sp>
            <p:nvSpPr>
              <p:cNvPr id="19" name="Rectangle: Rounded Corners 94">
                <a:extLst>
                  <a:ext uri="{FF2B5EF4-FFF2-40B4-BE49-F238E27FC236}">
                    <a16:creationId xmlns:a16="http://schemas.microsoft.com/office/drawing/2014/main" id="{C64095D0-6738-ABD1-A65D-A466DBFD550C}"/>
                  </a:ext>
                </a:extLst>
              </p:cNvPr>
              <p:cNvSpPr/>
              <p:nvPr/>
            </p:nvSpPr>
            <p:spPr>
              <a:xfrm>
                <a:off x="3628357" y="4129222"/>
                <a:ext cx="1117652" cy="387735"/>
              </a:xfrm>
              <a:prstGeom prst="roundRect">
                <a:avLst/>
              </a:prstGeom>
              <a:noFill/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4290" rIns="34290" rtlCol="0" anchor="ctr"/>
              <a:lstStyle/>
              <a:p>
                <a:pPr algn="ctr" defTabSz="685800">
                  <a:defRPr/>
                </a:pPr>
                <a:r>
                  <a:rPr lang="en-US" sz="900" b="1" kern="600" spc="23">
                    <a:solidFill>
                      <a:srgbClr val="002060"/>
                    </a:solidFill>
                    <a:latin typeface="Arial" panose="020B0604020202020204"/>
                    <a:cs typeface="Arial" panose="020B0604020202020204" pitchFamily="34" charset="0"/>
                  </a:rPr>
                  <a:t>N = 62</a:t>
                </a:r>
              </a:p>
            </p:txBody>
          </p:sp>
          <p:cxnSp>
            <p:nvCxnSpPr>
              <p:cNvPr id="28" name="Conector recto de flecha 27">
                <a:extLst>
                  <a:ext uri="{FF2B5EF4-FFF2-40B4-BE49-F238E27FC236}">
                    <a16:creationId xmlns:a16="http://schemas.microsoft.com/office/drawing/2014/main" id="{FE4460AD-0781-2855-4116-8D36B36B9BBF}"/>
                  </a:ext>
                </a:extLst>
              </p:cNvPr>
              <p:cNvCxnSpPr/>
              <p:nvPr/>
            </p:nvCxnSpPr>
            <p:spPr>
              <a:xfrm>
                <a:off x="8735003" y="1982367"/>
                <a:ext cx="579863" cy="0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: Rounded Corners 92">
                <a:extLst>
                  <a:ext uri="{FF2B5EF4-FFF2-40B4-BE49-F238E27FC236}">
                    <a16:creationId xmlns:a16="http://schemas.microsoft.com/office/drawing/2014/main" id="{65FABCD1-9754-4447-43E8-2F44D4DE0223}"/>
                  </a:ext>
                </a:extLst>
              </p:cNvPr>
              <p:cNvSpPr/>
              <p:nvPr/>
            </p:nvSpPr>
            <p:spPr>
              <a:xfrm>
                <a:off x="-495546" y="4089110"/>
                <a:ext cx="4060660" cy="82800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t"/>
              <a:lstStyle/>
              <a:p>
                <a:pPr defTabSz="685800">
                  <a:lnSpc>
                    <a:spcPct val="90000"/>
                  </a:lnSpc>
                  <a:spcAft>
                    <a:spcPts val="450"/>
                  </a:spcAft>
                  <a:defRPr/>
                </a:pPr>
                <a:r>
                  <a:rPr lang="en-US" sz="1050" b="1">
                    <a:solidFill>
                      <a:srgbClr val="002060"/>
                    </a:solidFill>
                    <a:latin typeface="Arial" panose="020B0604020202020204"/>
                    <a:cs typeface="Arial" panose="020B0604020202020204" pitchFamily="34" charset="0"/>
                  </a:rPr>
                  <a:t>Stratification Factors</a:t>
                </a:r>
              </a:p>
              <a:p>
                <a:pPr marL="85723" indent="-85723" defTabSz="685784">
                  <a:lnSpc>
                    <a:spcPct val="90000"/>
                  </a:lnSpc>
                  <a:spcAft>
                    <a:spcPts val="45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050" kern="0">
                    <a:solidFill>
                      <a:srgbClr val="002060"/>
                    </a:solidFill>
                    <a:latin typeface="Arial" panose="020B0604020202020204"/>
                    <a:cs typeface="Arial" panose="020B0604020202020204" pitchFamily="34" charset="0"/>
                  </a:rPr>
                  <a:t>Prior ET (fulvestrant </a:t>
                </a:r>
                <a:r>
                  <a:rPr lang="en-US" sz="1050" i="1" kern="0">
                    <a:solidFill>
                      <a:srgbClr val="002060"/>
                    </a:solidFill>
                    <a:latin typeface="Arial" panose="020B0604020202020204"/>
                    <a:cs typeface="Arial" panose="020B0604020202020204" pitchFamily="34" charset="0"/>
                  </a:rPr>
                  <a:t>vs. </a:t>
                </a:r>
                <a:r>
                  <a:rPr lang="en-US" sz="1050" kern="0">
                    <a:solidFill>
                      <a:srgbClr val="002060"/>
                    </a:solidFill>
                    <a:latin typeface="Arial" panose="020B0604020202020204"/>
                    <a:cs typeface="Arial" panose="020B0604020202020204" pitchFamily="34" charset="0"/>
                  </a:rPr>
                  <a:t>AIs)</a:t>
                </a:r>
              </a:p>
              <a:p>
                <a:pPr marL="85723" indent="-85723" defTabSz="685784">
                  <a:lnSpc>
                    <a:spcPct val="90000"/>
                  </a:lnSpc>
                  <a:spcAft>
                    <a:spcPts val="45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050" kern="0">
                    <a:solidFill>
                      <a:srgbClr val="002060"/>
                    </a:solidFill>
                    <a:latin typeface="Arial" panose="020B0604020202020204"/>
                    <a:cs typeface="Arial" panose="020B0604020202020204" pitchFamily="34" charset="0"/>
                  </a:rPr>
                  <a:t>Site of disease (visceral </a:t>
                </a:r>
                <a:r>
                  <a:rPr lang="en-US" sz="1050" i="1" kern="0">
                    <a:solidFill>
                      <a:srgbClr val="002060"/>
                    </a:solidFill>
                    <a:latin typeface="Arial" panose="020B0604020202020204"/>
                    <a:cs typeface="Arial" panose="020B0604020202020204" pitchFamily="34" charset="0"/>
                  </a:rPr>
                  <a:t>vs.</a:t>
                </a:r>
                <a:r>
                  <a:rPr lang="en-US" sz="1050" kern="0">
                    <a:solidFill>
                      <a:srgbClr val="002060"/>
                    </a:solidFill>
                    <a:latin typeface="Arial" panose="020B0604020202020204"/>
                    <a:cs typeface="Arial" panose="020B0604020202020204" pitchFamily="34" charset="0"/>
                  </a:rPr>
                  <a:t> non-visceral)</a:t>
                </a:r>
              </a:p>
              <a:p>
                <a:pPr marL="85723" indent="-85723" defTabSz="685784">
                  <a:lnSpc>
                    <a:spcPct val="90000"/>
                  </a:lnSpc>
                  <a:buFont typeface="Arial" panose="020B0604020202020204" pitchFamily="34" charset="0"/>
                  <a:buChar char="•"/>
                  <a:defRPr/>
                </a:pPr>
                <a:endParaRPr lang="en-US" sz="1050" b="1" kern="0">
                  <a:solidFill>
                    <a:srgbClr val="002060"/>
                  </a:solidFill>
                  <a:latin typeface="Arial" panose="020B0604020202020204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: Rounded Corners 92">
                <a:extLst>
                  <a:ext uri="{FF2B5EF4-FFF2-40B4-BE49-F238E27FC236}">
                    <a16:creationId xmlns:a16="http://schemas.microsoft.com/office/drawing/2014/main" id="{549661CE-AF4F-1F58-E72E-5679933830F6}"/>
                  </a:ext>
                </a:extLst>
              </p:cNvPr>
              <p:cNvSpPr/>
              <p:nvPr/>
            </p:nvSpPr>
            <p:spPr>
              <a:xfrm>
                <a:off x="-204562" y="1548652"/>
                <a:ext cx="3478691" cy="241436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68580" tIns="34290" rIns="68580" bIns="34290" rtlCol="0" anchor="t"/>
              <a:lstStyle/>
              <a:p>
                <a:pPr defTabSz="257204">
                  <a:spcAft>
                    <a:spcPts val="450"/>
                  </a:spcAft>
                  <a:defRPr/>
                </a:pPr>
                <a:r>
                  <a:rPr lang="en-US" sz="1050" b="1">
                    <a:solidFill>
                      <a:srgbClr val="002060"/>
                    </a:solidFill>
                    <a:latin typeface="Arial" panose="020B0604020202020204"/>
                    <a:cs typeface="Arial"/>
                  </a:rPr>
                  <a:t>Key Eligibility Criteria</a:t>
                </a:r>
              </a:p>
              <a:p>
                <a:pPr marL="257175" indent="-257175" algn="just" defTabSz="685800">
                  <a:spcAft>
                    <a:spcPts val="450"/>
                  </a:spcAft>
                  <a:buFont typeface="+mj-lt"/>
                  <a:buAutoNum type="arabicPeriod"/>
                  <a:defRPr/>
                </a:pPr>
                <a:r>
                  <a:rPr lang="es-ES" sz="1050" err="1">
                    <a:solidFill>
                      <a:srgbClr val="002060"/>
                    </a:solidFill>
                    <a:latin typeface="Arial" panose="020B0604020202020204"/>
                  </a:rPr>
                  <a:t>Patients</a:t>
                </a:r>
                <a:r>
                  <a:rPr lang="es-ES" sz="1050">
                    <a:solidFill>
                      <a:srgbClr val="002060"/>
                    </a:solidFill>
                    <a:latin typeface="Arial" panose="020B0604020202020204"/>
                  </a:rPr>
                  <a:t> </a:t>
                </a:r>
                <a:r>
                  <a:rPr lang="es-ES" sz="1050" err="1">
                    <a:solidFill>
                      <a:srgbClr val="002060"/>
                    </a:solidFill>
                    <a:latin typeface="Arial" panose="020B0604020202020204"/>
                  </a:rPr>
                  <a:t>with</a:t>
                </a:r>
                <a:r>
                  <a:rPr lang="es-ES" sz="1050">
                    <a:solidFill>
                      <a:srgbClr val="002060"/>
                    </a:solidFill>
                    <a:latin typeface="Arial" panose="020B0604020202020204"/>
                  </a:rPr>
                  <a:t> HR[+]/HER2[‑] ABC*</a:t>
                </a:r>
                <a:endParaRPr lang="es-ES" sz="1050">
                  <a:solidFill>
                    <a:srgbClr val="002060"/>
                  </a:solidFill>
                  <a:latin typeface="Arial" panose="020B0604020202020204"/>
                  <a:cs typeface="Arial"/>
                </a:endParaRPr>
              </a:p>
              <a:p>
                <a:pPr marL="257175" indent="-257175" algn="just" defTabSz="685800">
                  <a:spcAft>
                    <a:spcPts val="450"/>
                  </a:spcAft>
                  <a:buFont typeface="+mj-lt"/>
                  <a:buAutoNum type="arabicPeriod"/>
                  <a:defRPr/>
                </a:pPr>
                <a:r>
                  <a:rPr lang="es-ES" sz="1050">
                    <a:solidFill>
                      <a:srgbClr val="002060"/>
                    </a:solidFill>
                    <a:latin typeface="Arial" panose="020B0604020202020204"/>
                  </a:rPr>
                  <a:t>PD </a:t>
                </a:r>
                <a:r>
                  <a:rPr lang="es-ES" sz="1050" err="1">
                    <a:solidFill>
                      <a:srgbClr val="002060"/>
                    </a:solidFill>
                    <a:latin typeface="Arial" panose="020B0604020202020204"/>
                  </a:rPr>
                  <a:t>on</a:t>
                </a:r>
                <a:r>
                  <a:rPr lang="es-ES" sz="1050">
                    <a:solidFill>
                      <a:srgbClr val="002060"/>
                    </a:solidFill>
                    <a:latin typeface="Arial" panose="020B0604020202020204"/>
                  </a:rPr>
                  <a:t> a 1L </a:t>
                </a:r>
                <a:r>
                  <a:rPr lang="es-ES" sz="1050" err="1">
                    <a:solidFill>
                      <a:srgbClr val="002060"/>
                    </a:solidFill>
                    <a:latin typeface="Arial" panose="020B0604020202020204"/>
                  </a:rPr>
                  <a:t>of</a:t>
                </a:r>
                <a:r>
                  <a:rPr lang="es-ES" sz="1050">
                    <a:solidFill>
                      <a:srgbClr val="002060"/>
                    </a:solidFill>
                    <a:latin typeface="Arial" panose="020B0604020202020204"/>
                  </a:rPr>
                  <a:t> palbociclib plus ET (AI </a:t>
                </a:r>
                <a:r>
                  <a:rPr lang="es-ES" sz="1050" err="1">
                    <a:solidFill>
                      <a:srgbClr val="002060"/>
                    </a:solidFill>
                    <a:latin typeface="Arial" panose="020B0604020202020204"/>
                  </a:rPr>
                  <a:t>or</a:t>
                </a:r>
                <a:r>
                  <a:rPr lang="es-ES" sz="1050">
                    <a:solidFill>
                      <a:srgbClr val="002060"/>
                    </a:solidFill>
                    <a:latin typeface="Arial" panose="020B0604020202020204"/>
                  </a:rPr>
                  <a:t> fulvestrant) after </a:t>
                </a:r>
                <a:r>
                  <a:rPr lang="es-ES" sz="1050" err="1">
                    <a:solidFill>
                      <a:srgbClr val="002060"/>
                    </a:solidFill>
                    <a:latin typeface="Arial" panose="020B0604020202020204"/>
                  </a:rPr>
                  <a:t>clinical</a:t>
                </a:r>
                <a:r>
                  <a:rPr lang="es-ES" sz="1050">
                    <a:solidFill>
                      <a:srgbClr val="002060"/>
                    </a:solidFill>
                    <a:latin typeface="Arial" panose="020B0604020202020204"/>
                  </a:rPr>
                  <a:t> </a:t>
                </a:r>
                <a:r>
                  <a:rPr lang="es-ES" sz="1050" err="1">
                    <a:solidFill>
                      <a:srgbClr val="002060"/>
                    </a:solidFill>
                    <a:latin typeface="Arial" panose="020B0604020202020204"/>
                  </a:rPr>
                  <a:t>benefit</a:t>
                </a:r>
                <a:r>
                  <a:rPr lang="es-ES" sz="1050">
                    <a:solidFill>
                      <a:srgbClr val="002060"/>
                    </a:solidFill>
                    <a:latin typeface="Arial" panose="020B0604020202020204"/>
                  </a:rPr>
                  <a:t>, </a:t>
                </a:r>
                <a:r>
                  <a:rPr lang="es-ES" sz="1050" err="1">
                    <a:solidFill>
                      <a:srgbClr val="002060"/>
                    </a:solidFill>
                    <a:latin typeface="Arial" panose="020B0604020202020204"/>
                  </a:rPr>
                  <a:t>or</a:t>
                </a:r>
                <a:r>
                  <a:rPr lang="es-ES" sz="1050">
                    <a:solidFill>
                      <a:srgbClr val="002060"/>
                    </a:solidFill>
                    <a:latin typeface="Arial" panose="020B0604020202020204"/>
                  </a:rPr>
                  <a:t> </a:t>
                </a:r>
              </a:p>
              <a:p>
                <a:pPr marL="257175" indent="-257175" algn="just" defTabSz="685800">
                  <a:spcAft>
                    <a:spcPts val="45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050">
                    <a:solidFill>
                      <a:srgbClr val="002060"/>
                    </a:solidFill>
                    <a:latin typeface="Arial" panose="020B0604020202020204"/>
                    <a:cs typeface="Arial"/>
                  </a:rPr>
                  <a:t>PD on palbociclib–based adjuvant regimen after at least 12 months of treatment but no more than 12 months following completion</a:t>
                </a:r>
              </a:p>
              <a:p>
                <a:pPr marL="257175" indent="-257175" algn="just" defTabSz="685800">
                  <a:spcAft>
                    <a:spcPts val="450"/>
                  </a:spcAft>
                  <a:buFont typeface="+mj-lt"/>
                  <a:buAutoNum type="arabicPeriod" startAt="3"/>
                  <a:defRPr/>
                </a:pPr>
                <a:r>
                  <a:rPr lang="es-ES" sz="1050">
                    <a:solidFill>
                      <a:srgbClr val="002060"/>
                    </a:solidFill>
                    <a:latin typeface="Arial" panose="020B0604020202020204"/>
                    <a:cs typeface="Arial" panose="020B0604020202020204"/>
                  </a:rPr>
                  <a:t>No </a:t>
                </a:r>
                <a:r>
                  <a:rPr lang="es-ES" sz="1050" err="1">
                    <a:solidFill>
                      <a:srgbClr val="002060"/>
                    </a:solidFill>
                    <a:latin typeface="Arial" panose="020B0604020202020204"/>
                    <a:cs typeface="Arial" panose="020B0604020202020204"/>
                  </a:rPr>
                  <a:t>other</a:t>
                </a:r>
                <a:r>
                  <a:rPr lang="es-ES" sz="1050">
                    <a:solidFill>
                      <a:srgbClr val="002060"/>
                    </a:solidFill>
                    <a:latin typeface="Arial" panose="020B0604020202020204"/>
                    <a:cs typeface="Arial" panose="020B0604020202020204"/>
                  </a:rPr>
                  <a:t> prior </a:t>
                </a:r>
                <a:r>
                  <a:rPr lang="es-ES" sz="1050" err="1">
                    <a:solidFill>
                      <a:srgbClr val="002060"/>
                    </a:solidFill>
                    <a:latin typeface="Arial" panose="020B0604020202020204"/>
                    <a:cs typeface="Arial" panose="020B0604020202020204"/>
                  </a:rPr>
                  <a:t>treatment</a:t>
                </a:r>
                <a:r>
                  <a:rPr lang="es-ES" sz="1050">
                    <a:solidFill>
                      <a:srgbClr val="002060"/>
                    </a:solidFill>
                    <a:latin typeface="Arial" panose="020B0604020202020204"/>
                    <a:cs typeface="Arial" panose="020B0604020202020204"/>
                  </a:rPr>
                  <a:t> </a:t>
                </a:r>
                <a:r>
                  <a:rPr lang="es-ES" sz="1050" err="1">
                    <a:solidFill>
                      <a:srgbClr val="002060"/>
                    </a:solidFill>
                    <a:latin typeface="Arial" panose="020B0604020202020204"/>
                    <a:cs typeface="Arial" panose="020B0604020202020204"/>
                  </a:rPr>
                  <a:t>for</a:t>
                </a:r>
                <a:r>
                  <a:rPr lang="es-ES" sz="1050">
                    <a:solidFill>
                      <a:srgbClr val="002060"/>
                    </a:solidFill>
                    <a:latin typeface="Arial" panose="020B0604020202020204"/>
                    <a:cs typeface="Arial" panose="020B0604020202020204"/>
                  </a:rPr>
                  <a:t> ABC</a:t>
                </a:r>
                <a:endParaRPr lang="en-US" sz="1050" b="1">
                  <a:solidFill>
                    <a:srgbClr val="002060"/>
                  </a:solidFill>
                  <a:latin typeface="Arial" panose="020B0604020202020204"/>
                  <a:cs typeface="Arial" panose="020B0604020202020204" pitchFamily="34" charset="0"/>
                </a:endParaRPr>
              </a:p>
              <a:p>
                <a:pPr marL="128111" indent="-128111" defTabSz="257204">
                  <a:buFont typeface="Arial" panose="020B0604020202020204" pitchFamily="34" charset="0"/>
                  <a:buChar char="•"/>
                  <a:defRPr/>
                </a:pPr>
                <a:endParaRPr lang="en-US" sz="900" b="1">
                  <a:solidFill>
                    <a:srgbClr val="002060"/>
                  </a:solidFill>
                  <a:latin typeface="Arial" panose="020B0604020202020204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Rectangle: Rounded Corners 98">
              <a:extLst>
                <a:ext uri="{FF2B5EF4-FFF2-40B4-BE49-F238E27FC236}">
                  <a16:creationId xmlns:a16="http://schemas.microsoft.com/office/drawing/2014/main" id="{6B41897C-2E5A-EF65-18C9-AF878D1E7891}"/>
                </a:ext>
              </a:extLst>
            </p:cNvPr>
            <p:cNvSpPr/>
            <p:nvPr/>
          </p:nvSpPr>
          <p:spPr>
            <a:xfrm>
              <a:off x="5247985" y="2916776"/>
              <a:ext cx="3765088" cy="628088"/>
            </a:xfrm>
            <a:prstGeom prst="roundRect">
              <a:avLst/>
            </a:prstGeom>
            <a:solidFill>
              <a:srgbClr val="9411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4290" rIns="34290" rtlCol="0" anchor="ctr"/>
            <a:lstStyle/>
            <a:p>
              <a:pPr algn="ctr" defTabSz="685800">
                <a:defRPr/>
              </a:pPr>
              <a:r>
                <a:rPr lang="en-US" sz="1050" b="1" kern="600" spc="23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Palbociclib</a:t>
              </a:r>
              <a:r>
                <a:rPr lang="en-US" sz="1050" b="1" kern="600" spc="23" baseline="30000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†</a:t>
              </a:r>
            </a:p>
            <a:p>
              <a:pPr algn="ctr" defTabSz="685800">
                <a:defRPr/>
              </a:pPr>
              <a:endParaRPr lang="en-US" sz="1200" b="1" kern="600" spc="23" baseline="3000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endParaRPr>
            </a:p>
            <a:p>
              <a:pPr algn="ctr" defTabSz="685800">
                <a:defRPr/>
              </a:pPr>
              <a:r>
                <a:rPr lang="en-US" sz="900">
                  <a:solidFill>
                    <a:prstClr val="white"/>
                  </a:solidFill>
                  <a:latin typeface="Arial" panose="020B0604020202020204"/>
                </a:rPr>
                <a:t>75/100/125 mg PO, once daily, 3 weeks on, 1 week off</a:t>
              </a:r>
              <a:endParaRPr lang="en-US" sz="900" b="1" kern="600" spc="23" baseline="3000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52" name="Rectangle: Rounded Corners 92">
              <a:extLst>
                <a:ext uri="{FF2B5EF4-FFF2-40B4-BE49-F238E27FC236}">
                  <a16:creationId xmlns:a16="http://schemas.microsoft.com/office/drawing/2014/main" id="{F365FE50-34C3-473B-1193-C81191CCAB35}"/>
                </a:ext>
              </a:extLst>
            </p:cNvPr>
            <p:cNvSpPr/>
            <p:nvPr/>
          </p:nvSpPr>
          <p:spPr>
            <a:xfrm>
              <a:off x="9855332" y="1863570"/>
              <a:ext cx="1513147" cy="33999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b="1" kern="600" spc="23">
                <a:solidFill>
                  <a:srgbClr val="002060"/>
                </a:solidFill>
                <a:latin typeface="Arial" panose="020B0604020202020204"/>
                <a:cs typeface="Arial" panose="020B0604020202020204" pitchFamily="34" charset="0"/>
              </a:endParaRPr>
            </a:p>
            <a:p>
              <a:pPr algn="ctr" defTabSz="685800">
                <a:defRPr/>
              </a:pPr>
              <a:endParaRPr lang="en-US" sz="1200" b="1" kern="600" spc="23">
                <a:solidFill>
                  <a:srgbClr val="002060"/>
                </a:solidFill>
                <a:latin typeface="Arial" panose="020B0604020202020204"/>
                <a:cs typeface="Arial" panose="020B0604020202020204" pitchFamily="34" charset="0"/>
              </a:endParaRPr>
            </a:p>
            <a:p>
              <a:pPr algn="ctr" defTabSz="685800">
                <a:defRPr/>
              </a:pPr>
              <a:r>
                <a:rPr lang="en-US" sz="1050" b="1" kern="600" spc="23">
                  <a:solidFill>
                    <a:srgbClr val="002060"/>
                  </a:solidFill>
                  <a:latin typeface="Arial" panose="020B0604020202020204"/>
                  <a:cs typeface="Arial" panose="020B0604020202020204" pitchFamily="34" charset="0"/>
                </a:rPr>
                <a:t>Treatment until progressive disease,</a:t>
              </a:r>
            </a:p>
            <a:p>
              <a:pPr algn="ctr" defTabSz="685800">
                <a:defRPr/>
              </a:pPr>
              <a:endParaRPr lang="en-US" sz="1050" b="1" kern="600" spc="23">
                <a:solidFill>
                  <a:srgbClr val="002060"/>
                </a:solidFill>
                <a:latin typeface="Arial" panose="020B0604020202020204"/>
                <a:cs typeface="Arial" panose="020B0604020202020204" pitchFamily="34" charset="0"/>
              </a:endParaRPr>
            </a:p>
            <a:p>
              <a:pPr algn="ctr" defTabSz="685800">
                <a:defRPr/>
              </a:pPr>
              <a:r>
                <a:rPr lang="en-US" sz="1050" b="1" kern="600" spc="23">
                  <a:solidFill>
                    <a:srgbClr val="002060"/>
                  </a:solidFill>
                  <a:latin typeface="Arial" panose="020B0604020202020204"/>
                  <a:cs typeface="Arial" panose="020B0604020202020204" pitchFamily="34" charset="0"/>
                </a:rPr>
                <a:t> unacceptable toxicity, </a:t>
              </a:r>
            </a:p>
            <a:p>
              <a:pPr algn="ctr" defTabSz="685800">
                <a:defRPr/>
              </a:pPr>
              <a:endParaRPr lang="en-US" sz="1050" b="1" kern="600" spc="23">
                <a:solidFill>
                  <a:srgbClr val="002060"/>
                </a:solidFill>
                <a:latin typeface="Arial" panose="020B0604020202020204"/>
                <a:cs typeface="Arial" panose="020B0604020202020204" pitchFamily="34" charset="0"/>
              </a:endParaRPr>
            </a:p>
            <a:p>
              <a:pPr algn="ctr" defTabSz="685800">
                <a:defRPr/>
              </a:pPr>
              <a:r>
                <a:rPr lang="en-US" sz="1050" b="1" kern="600" spc="23">
                  <a:solidFill>
                    <a:srgbClr val="002060"/>
                  </a:solidFill>
                  <a:latin typeface="Arial" panose="020B0604020202020204"/>
                  <a:cs typeface="Arial" panose="020B0604020202020204" pitchFamily="34" charset="0"/>
                </a:rPr>
                <a:t>or</a:t>
              </a:r>
            </a:p>
            <a:p>
              <a:pPr algn="ctr" defTabSz="685800">
                <a:defRPr/>
              </a:pPr>
              <a:r>
                <a:rPr lang="en-US" sz="1050" b="1" kern="600" spc="23">
                  <a:solidFill>
                    <a:srgbClr val="002060"/>
                  </a:solidFill>
                  <a:latin typeface="Arial" panose="020B0604020202020204"/>
                  <a:cs typeface="Arial" panose="020B0604020202020204" pitchFamily="34" charset="0"/>
                </a:rPr>
                <a:t> </a:t>
              </a:r>
            </a:p>
            <a:p>
              <a:pPr algn="ctr" defTabSz="685800">
                <a:defRPr/>
              </a:pPr>
              <a:r>
                <a:rPr lang="en-US" sz="1050" b="1" kern="600" spc="23">
                  <a:solidFill>
                    <a:srgbClr val="002060"/>
                  </a:solidFill>
                  <a:latin typeface="Arial" panose="020B0604020202020204"/>
                  <a:cs typeface="Arial" panose="020B0604020202020204" pitchFamily="34" charset="0"/>
                </a:rPr>
                <a:t>study withdrawal</a:t>
              </a:r>
              <a:endParaRPr lang="en-US" sz="1050" b="1">
                <a:solidFill>
                  <a:srgbClr val="002060"/>
                </a:solidFill>
                <a:latin typeface="Arial" panose="020B0604020202020204"/>
                <a:cs typeface="Arial" panose="020B0604020202020204" pitchFamily="34" charset="0"/>
              </a:endParaRPr>
            </a:p>
            <a:p>
              <a:pPr marL="128585" indent="-128585" defTabSz="257204">
                <a:buFont typeface="Arial" panose="020B0604020202020204" pitchFamily="34" charset="0"/>
                <a:buChar char="•"/>
                <a:defRPr/>
              </a:pPr>
              <a:endParaRPr lang="en-US" sz="900" b="1">
                <a:solidFill>
                  <a:srgbClr val="002060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: Rounded Corners 98">
            <a:extLst>
              <a:ext uri="{FF2B5EF4-FFF2-40B4-BE49-F238E27FC236}">
                <a16:creationId xmlns:a16="http://schemas.microsoft.com/office/drawing/2014/main" id="{CD1DB08B-0A75-AB22-D9DE-682535C48F82}"/>
              </a:ext>
            </a:extLst>
          </p:cNvPr>
          <p:cNvSpPr/>
          <p:nvPr/>
        </p:nvSpPr>
        <p:spPr>
          <a:xfrm>
            <a:off x="4194930" y="3086818"/>
            <a:ext cx="1267420" cy="851662"/>
          </a:xfrm>
          <a:prstGeom prst="roundRect">
            <a:avLst/>
          </a:prstGeom>
          <a:solidFill>
            <a:srgbClr val="88A2D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rIns="34290" rtlCol="0" anchor="ctr"/>
          <a:lstStyle/>
          <a:p>
            <a:pPr algn="ctr" defTabSz="685800">
              <a:defRPr/>
            </a:pPr>
            <a:endParaRPr lang="en-US" sz="600" b="1" kern="600" spc="23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1050" b="1" kern="600" spc="23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Fulvestrant</a:t>
            </a:r>
            <a:r>
              <a:rPr lang="en-US" sz="1050" b="1" kern="600" spc="23" baseline="3000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‡</a:t>
            </a:r>
            <a:endParaRPr lang="en-US" sz="1050" b="1" kern="600" spc="23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1200" b="1" kern="600" spc="23" baseline="3000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900">
                <a:solidFill>
                  <a:prstClr val="white"/>
                </a:solidFill>
                <a:latin typeface="Arial" panose="020B0604020202020204"/>
              </a:rPr>
              <a:t> 500 mg IM, on day 1, 15, 29 and monthly thereafter </a:t>
            </a:r>
            <a:endParaRPr lang="en-US" sz="900" b="1" kern="600" spc="23" baseline="3000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5" name="Rectangle: Rounded Corners 98">
            <a:extLst>
              <a:ext uri="{FF2B5EF4-FFF2-40B4-BE49-F238E27FC236}">
                <a16:creationId xmlns:a16="http://schemas.microsoft.com/office/drawing/2014/main" id="{16A79CA0-5E0C-B2ED-F1FA-B2B5B8EEDF0F}"/>
              </a:ext>
            </a:extLst>
          </p:cNvPr>
          <p:cNvSpPr/>
          <p:nvPr/>
        </p:nvSpPr>
        <p:spPr>
          <a:xfrm>
            <a:off x="5837584" y="736836"/>
            <a:ext cx="1267420" cy="851660"/>
          </a:xfrm>
          <a:prstGeom prst="roundRect">
            <a:avLst/>
          </a:prstGeom>
          <a:solidFill>
            <a:srgbClr val="9411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rIns="34290" rtlCol="0" anchor="ctr"/>
          <a:lstStyle/>
          <a:p>
            <a:pPr algn="ctr" defTabSz="685800">
              <a:defRPr/>
            </a:pPr>
            <a:r>
              <a:rPr lang="en-US" sz="1050" b="1" kern="600" spc="23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Letrozole</a:t>
            </a:r>
            <a:r>
              <a:rPr lang="en-US" sz="1050" b="1" kern="600" spc="23" baseline="3000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‡</a:t>
            </a:r>
            <a:endParaRPr lang="en-US" sz="1050" b="1" kern="600" spc="23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1200" b="1" kern="600" spc="23" baseline="3000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900">
                <a:solidFill>
                  <a:prstClr val="white"/>
                </a:solidFill>
                <a:latin typeface="Arial" panose="020B0604020202020204"/>
              </a:rPr>
              <a:t> 2.5 mg PO, once daily, continuously</a:t>
            </a:r>
            <a:endParaRPr lang="en-US" sz="900" b="1" kern="600" spc="23" baseline="3000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6" name="Rectangle: Rounded Corners 98">
            <a:extLst>
              <a:ext uri="{FF2B5EF4-FFF2-40B4-BE49-F238E27FC236}">
                <a16:creationId xmlns:a16="http://schemas.microsoft.com/office/drawing/2014/main" id="{53F400E6-C323-2FCB-1171-BA868BD69E1A}"/>
              </a:ext>
            </a:extLst>
          </p:cNvPr>
          <p:cNvSpPr/>
          <p:nvPr/>
        </p:nvSpPr>
        <p:spPr>
          <a:xfrm>
            <a:off x="5876087" y="3085992"/>
            <a:ext cx="1267420" cy="851660"/>
          </a:xfrm>
          <a:prstGeom prst="roundRect">
            <a:avLst/>
          </a:prstGeom>
          <a:solidFill>
            <a:srgbClr val="88A2D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rIns="34290" rtlCol="0" anchor="ctr"/>
          <a:lstStyle/>
          <a:p>
            <a:pPr algn="ctr" defTabSz="685800">
              <a:defRPr/>
            </a:pPr>
            <a:r>
              <a:rPr lang="en-US" sz="1050" b="1" kern="600" spc="23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Letrozole</a:t>
            </a:r>
            <a:r>
              <a:rPr lang="en-US" sz="1050" b="1" kern="600" spc="23" baseline="3000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‡</a:t>
            </a:r>
            <a:endParaRPr lang="en-US" sz="1050" b="1" kern="600" spc="23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1200" b="1" kern="600" spc="23" baseline="3000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900">
                <a:solidFill>
                  <a:prstClr val="white"/>
                </a:solidFill>
                <a:latin typeface="Arial" panose="020B0604020202020204"/>
              </a:rPr>
              <a:t> 2.5 mg PO, once daily, continuously</a:t>
            </a:r>
            <a:endParaRPr lang="en-US" sz="900" b="1" kern="600" spc="23" baseline="3000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6" name="Rectangle: Rounded Corners 98">
            <a:extLst>
              <a:ext uri="{FF2B5EF4-FFF2-40B4-BE49-F238E27FC236}">
                <a16:creationId xmlns:a16="http://schemas.microsoft.com/office/drawing/2014/main" id="{F5BD2686-A6C8-D6F2-A4D8-8E55154FC116}"/>
              </a:ext>
            </a:extLst>
          </p:cNvPr>
          <p:cNvSpPr/>
          <p:nvPr/>
        </p:nvSpPr>
        <p:spPr>
          <a:xfrm>
            <a:off x="4174347" y="740790"/>
            <a:ext cx="1267420" cy="838736"/>
          </a:xfrm>
          <a:prstGeom prst="roundRect">
            <a:avLst/>
          </a:prstGeom>
          <a:solidFill>
            <a:srgbClr val="9411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rIns="34290" rtlCol="0" anchor="ctr"/>
          <a:lstStyle/>
          <a:p>
            <a:pPr algn="ctr" defTabSz="685800">
              <a:defRPr/>
            </a:pPr>
            <a:endParaRPr lang="en-US" sz="600" b="1" kern="600" spc="23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1050" b="1" kern="600" spc="23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Fulvestrant</a:t>
            </a:r>
            <a:r>
              <a:rPr lang="en-US" sz="1050" b="1" kern="600" spc="23" baseline="3000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‡</a:t>
            </a:r>
          </a:p>
          <a:p>
            <a:pPr algn="ctr" defTabSz="685800">
              <a:defRPr/>
            </a:pPr>
            <a:endParaRPr lang="en-US" sz="1200" b="1" kern="600" spc="23" baseline="3000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900">
                <a:solidFill>
                  <a:prstClr val="white"/>
                </a:solidFill>
                <a:latin typeface="Arial" panose="020B0604020202020204"/>
              </a:rPr>
              <a:t> 500 mg IM, on day 1, 15, 29 and monthly thereafter </a:t>
            </a:r>
            <a:endParaRPr lang="en-US" sz="900" b="1" kern="600" spc="23" baseline="3000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4E57F8D7-233C-D417-A80E-A26297D8ED30}"/>
              </a:ext>
            </a:extLst>
          </p:cNvPr>
          <p:cNvCxnSpPr/>
          <p:nvPr/>
        </p:nvCxnSpPr>
        <p:spPr>
          <a:xfrm>
            <a:off x="7274054" y="3532599"/>
            <a:ext cx="453652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ás 12">
            <a:extLst>
              <a:ext uri="{FF2B5EF4-FFF2-40B4-BE49-F238E27FC236}">
                <a16:creationId xmlns:a16="http://schemas.microsoft.com/office/drawing/2014/main" id="{FAB84752-458F-462C-4F4F-423AFBC44EB5}"/>
              </a:ext>
            </a:extLst>
          </p:cNvPr>
          <p:cNvSpPr/>
          <p:nvPr/>
        </p:nvSpPr>
        <p:spPr>
          <a:xfrm>
            <a:off x="5581388" y="1538988"/>
            <a:ext cx="140822" cy="163310"/>
          </a:xfrm>
          <a:prstGeom prst="mathPlus">
            <a:avLst/>
          </a:prstGeom>
          <a:solidFill>
            <a:srgbClr val="00255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900">
              <a:solidFill>
                <a:srgbClr val="002060"/>
              </a:solidFill>
              <a:latin typeface="Arial" panose="020B0604020202020204"/>
            </a:endParaRP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33BE830E-BC22-8452-AB53-D082FADB8E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861" y="4741537"/>
            <a:ext cx="747596" cy="2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10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A0F480-9001-4362-8DC7-3F4C5E6B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E33F7A0-71F0-446B-9DE8-6D75BE64EE0F}" type="slidenum">
              <a:rPr lang="en-US">
                <a:solidFill>
                  <a:srgbClr val="002060"/>
                </a:solidFill>
              </a:rPr>
              <a:pPr defTabSz="685800">
                <a:defRPr/>
              </a:pPr>
              <a:t>47</a:t>
            </a:fld>
            <a:endParaRPr lang="en-US">
              <a:solidFill>
                <a:srgbClr val="002060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7D8DDA-7D3A-EA46-8A2C-FA811ADE07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675"/>
              <a:t>Dr. ANTONIO LLOMBART CUSSAC, MD PhD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0424C-D72A-2FF1-EB84-A61D100BD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634" y="21730"/>
            <a:ext cx="8229600" cy="722058"/>
          </a:xfrm>
        </p:spPr>
        <p:txBody>
          <a:bodyPr>
            <a:no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</a:rPr>
              <a:t>Primary Objective: Investigator-assessed PFS (ITT Population)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77048DE-B90B-6AE1-C8A4-1F680D8A11A7}"/>
              </a:ext>
            </a:extLst>
          </p:cNvPr>
          <p:cNvSpPr/>
          <p:nvPr/>
        </p:nvSpPr>
        <p:spPr>
          <a:xfrm>
            <a:off x="784409" y="4468925"/>
            <a:ext cx="5499198" cy="192553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marL="0" lvl="1" defTabSz="685800">
              <a:lnSpc>
                <a:spcPts val="1125"/>
              </a:lnSpc>
              <a:buClr>
                <a:srgbClr val="4472C4">
                  <a:lumMod val="60000"/>
                  <a:lumOff val="40000"/>
                </a:srgbClr>
              </a:buClr>
              <a:buSzPct val="100000"/>
              <a:defRPr/>
            </a:pPr>
            <a:r>
              <a:rPr lang="en-US" sz="600" dirty="0">
                <a:solidFill>
                  <a:srgbClr val="002060"/>
                </a:solidFill>
                <a:latin typeface="Arial" panose="020B0604020202020204"/>
              </a:rPr>
              <a:t>CI: Confidence interval; HR: Hazard ratio; ITT: Intention to treat; </a:t>
            </a:r>
            <a:r>
              <a:rPr lang="en-US" sz="600" dirty="0" err="1">
                <a:solidFill>
                  <a:srgbClr val="002060"/>
                </a:solidFill>
                <a:latin typeface="Arial" panose="020B0604020202020204"/>
              </a:rPr>
              <a:t>mo</a:t>
            </a:r>
            <a:r>
              <a:rPr lang="en-US" sz="600" dirty="0">
                <a:solidFill>
                  <a:srgbClr val="002060"/>
                </a:solidFill>
                <a:latin typeface="Arial" panose="020B0604020202020204"/>
              </a:rPr>
              <a:t>: Months; </a:t>
            </a:r>
            <a:r>
              <a:rPr lang="en-US" sz="600" dirty="0" err="1">
                <a:solidFill>
                  <a:srgbClr val="002060"/>
                </a:solidFill>
                <a:latin typeface="Arial" panose="020B0604020202020204"/>
              </a:rPr>
              <a:t>mPFS</a:t>
            </a:r>
            <a:r>
              <a:rPr lang="en-US" sz="600" dirty="0">
                <a:solidFill>
                  <a:srgbClr val="002060"/>
                </a:solidFill>
                <a:latin typeface="Arial" panose="020B0604020202020204"/>
              </a:rPr>
              <a:t>: Median progression-free survival; PFS: Progression-free survival.</a:t>
            </a:r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27B7F0ED-C3E5-084E-3D0F-B98373D648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861" y="4741537"/>
            <a:ext cx="747596" cy="262891"/>
          </a:xfrm>
          <a:prstGeom prst="rect">
            <a:avLst/>
          </a:prstGeom>
        </p:spPr>
      </p:pic>
      <p:pic>
        <p:nvPicPr>
          <p:cNvPr id="8" name="Imagen 8" descr="Gráfico&#10;&#10;Descripción generada automáticamente">
            <a:extLst>
              <a:ext uri="{FF2B5EF4-FFF2-40B4-BE49-F238E27FC236}">
                <a16:creationId xmlns:a16="http://schemas.microsoft.com/office/drawing/2014/main" id="{561E11EB-BB2D-7EC0-7704-6B135C5E2F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22" y="743652"/>
            <a:ext cx="7418614" cy="371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59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A206E0-58B0-146F-3AA3-1AE9B0ABD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E33F7A0-71F0-446B-9DE8-6D75BE64EE0F}" type="slidenum">
              <a:rPr lang="en-US">
                <a:solidFill>
                  <a:prstClr val="white"/>
                </a:solidFill>
              </a:rPr>
              <a:pPr defTabSz="685800">
                <a:defRPr/>
              </a:pPr>
              <a:t>48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BDD714-F904-9042-557C-8533E16059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Daniel G. Stover, MD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00034857-FA84-05F1-310C-4758277D4E92}"/>
              </a:ext>
            </a:extLst>
          </p:cNvPr>
          <p:cNvSpPr txBox="1">
            <a:spLocks/>
          </p:cNvSpPr>
          <p:nvPr/>
        </p:nvSpPr>
        <p:spPr>
          <a:xfrm>
            <a:off x="71129" y="1912204"/>
            <a:ext cx="8952271" cy="272236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  <a:defRPr/>
            </a:pPr>
            <a:endParaRPr lang="en-US" sz="1500" b="1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6FF276A-4C20-7A8E-7098-6F64D74F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2"/>
            <a:ext cx="9144000" cy="72052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How can we compare the CDK after CDK studies?</a:t>
            </a:r>
          </a:p>
        </p:txBody>
      </p:sp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id="{B971E126-D83B-1921-FFC7-B30348D2C0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640486"/>
              </p:ext>
            </p:extLst>
          </p:nvPr>
        </p:nvGraphicFramePr>
        <p:xfrm>
          <a:off x="243070" y="701455"/>
          <a:ext cx="8585521" cy="292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9284">
                  <a:extLst>
                    <a:ext uri="{9D8B030D-6E8A-4147-A177-3AD203B41FA5}">
                      <a16:colId xmlns:a16="http://schemas.microsoft.com/office/drawing/2014/main" val="2174727331"/>
                    </a:ext>
                  </a:extLst>
                </a:gridCol>
                <a:gridCol w="1859222">
                  <a:extLst>
                    <a:ext uri="{9D8B030D-6E8A-4147-A177-3AD203B41FA5}">
                      <a16:colId xmlns:a16="http://schemas.microsoft.com/office/drawing/2014/main" val="1296994443"/>
                    </a:ext>
                  </a:extLst>
                </a:gridCol>
                <a:gridCol w="1990634">
                  <a:extLst>
                    <a:ext uri="{9D8B030D-6E8A-4147-A177-3AD203B41FA5}">
                      <a16:colId xmlns:a16="http://schemas.microsoft.com/office/drawing/2014/main" val="4084729620"/>
                    </a:ext>
                  </a:extLst>
                </a:gridCol>
                <a:gridCol w="2146381">
                  <a:extLst>
                    <a:ext uri="{9D8B030D-6E8A-4147-A177-3AD203B41FA5}">
                      <a16:colId xmlns:a16="http://schemas.microsoft.com/office/drawing/2014/main" val="3738639940"/>
                    </a:ext>
                  </a:extLst>
                </a:gridCol>
              </a:tblGrid>
              <a:tr h="358618"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</a:t>
                      </a:r>
                    </a:p>
                  </a:txBody>
                  <a:tcPr marL="35719" marR="3571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PACE</a:t>
                      </a:r>
                    </a:p>
                  </a:txBody>
                  <a:tcPr marL="35719" marR="3571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PALMIRA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103900"/>
                  </a:ext>
                </a:extLst>
              </a:tr>
              <a:tr h="335630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Patients (n)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35719" marR="3571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</a:p>
                  </a:txBody>
                  <a:tcPr marL="35719" marR="3571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838010"/>
                  </a:ext>
                </a:extLst>
              </a:tr>
              <a:tr h="335630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7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 CDK4/6i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Palbociclib (84%)</a:t>
                      </a:r>
                    </a:p>
                  </a:txBody>
                  <a:tcPr marL="35719" marR="35719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Palbociclib (90%)</a:t>
                      </a:r>
                    </a:p>
                  </a:txBody>
                  <a:tcPr marL="35719" marR="35719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Palbociclib (100%)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0869281"/>
                  </a:ext>
                </a:extLst>
              </a:tr>
              <a:tr h="335630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1</a:t>
                      </a:r>
                      <a:r>
                        <a:rPr lang="en-US" sz="17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 CDK4/6i &gt;12mo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91572351"/>
                  </a:ext>
                </a:extLst>
              </a:tr>
              <a:tr h="551720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Endocrine therapy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Fulvestrant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(83%) or exemestane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Fulvestrant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(100%)</a:t>
                      </a:r>
                    </a:p>
                  </a:txBody>
                  <a:tcPr marL="35719" marR="357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Fulvestrant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(90%) or letrozole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5620333"/>
                  </a:ext>
                </a:extLst>
              </a:tr>
              <a:tr h="335630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'Continuation</a:t>
                      </a:r>
                      <a:r>
                        <a:rPr lang="en-US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 CDK4/6i</a:t>
                      </a:r>
                      <a:endParaRPr lang="en-US" sz="1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Ribociclib</a:t>
                      </a:r>
                      <a:endParaRPr lang="en-US" sz="1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719" marR="3571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Palbociclib</a:t>
                      </a:r>
                    </a:p>
                  </a:txBody>
                  <a:tcPr marL="35719" marR="3571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Palbociclib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679903"/>
                  </a:ext>
                </a:extLst>
              </a:tr>
              <a:tr h="335630">
                <a:tc>
                  <a:txBody>
                    <a:bodyPr/>
                    <a:lstStyle/>
                    <a:p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 ET only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2.8mo</a:t>
                      </a:r>
                    </a:p>
                  </a:txBody>
                  <a:tcPr marL="35719" marR="3571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4.8mo</a:t>
                      </a:r>
                    </a:p>
                  </a:txBody>
                  <a:tcPr marL="35719" marR="3571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3.6mo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07737912"/>
                  </a:ext>
                </a:extLst>
              </a:tr>
              <a:tr h="335630">
                <a:tc>
                  <a:txBody>
                    <a:bodyPr/>
                    <a:lstStyle/>
                    <a:p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 </a:t>
                      </a:r>
                      <a:r>
                        <a:rPr lang="en-US" sz="17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Fulv</a:t>
                      </a:r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CDK4/6i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5.3mo</a:t>
                      </a:r>
                    </a:p>
                  </a:txBody>
                  <a:tcPr marL="35719" marR="35719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4.6mo</a:t>
                      </a:r>
                    </a:p>
                  </a:txBody>
                  <a:tcPr marL="35719" marR="35719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4.9mo</a:t>
                      </a:r>
                    </a:p>
                  </a:txBody>
                  <a:tcPr marL="35719" marR="3571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95932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A434AE3-246F-A8BF-4341-20C48B79C297}"/>
              </a:ext>
            </a:extLst>
          </p:cNvPr>
          <p:cNvSpPr/>
          <p:nvPr/>
        </p:nvSpPr>
        <p:spPr>
          <a:xfrm>
            <a:off x="243068" y="2609892"/>
            <a:ext cx="8602885" cy="3472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1DF59B-7066-8451-947E-BB9C7586D669}"/>
              </a:ext>
            </a:extLst>
          </p:cNvPr>
          <p:cNvSpPr/>
          <p:nvPr/>
        </p:nvSpPr>
        <p:spPr>
          <a:xfrm>
            <a:off x="244514" y="2968488"/>
            <a:ext cx="8601438" cy="6583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07CE1-F68A-1E4A-218E-5AFA942BDE4E}"/>
              </a:ext>
            </a:extLst>
          </p:cNvPr>
          <p:cNvSpPr txBox="1"/>
          <p:nvPr/>
        </p:nvSpPr>
        <p:spPr>
          <a:xfrm>
            <a:off x="3510999" y="4712093"/>
            <a:ext cx="375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900" dirty="0" err="1">
                <a:solidFill>
                  <a:prstClr val="black"/>
                </a:solidFill>
                <a:latin typeface="Arial" panose="020B0604020202020204"/>
              </a:rPr>
              <a:t>Kalinsky</a:t>
            </a:r>
            <a:r>
              <a:rPr lang="en-US" sz="900" dirty="0">
                <a:solidFill>
                  <a:prstClr val="black"/>
                </a:solidFill>
                <a:latin typeface="Arial" panose="020B0604020202020204"/>
              </a:rPr>
              <a:t> JCO 2023; Mayer SABCS 2022; </a:t>
            </a:r>
            <a:r>
              <a:rPr lang="en-US" sz="900" dirty="0" err="1">
                <a:solidFill>
                  <a:prstClr val="black"/>
                </a:solidFill>
                <a:latin typeface="Arial" panose="020B0604020202020204"/>
              </a:rPr>
              <a:t>Llombart-Cussac</a:t>
            </a:r>
            <a:r>
              <a:rPr lang="en-US" sz="900" dirty="0">
                <a:solidFill>
                  <a:prstClr val="black"/>
                </a:solidFill>
                <a:latin typeface="Arial" panose="020B0604020202020204"/>
              </a:rPr>
              <a:t> ASCO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29A69-35B4-9392-18FF-2584F2E5AF8B}"/>
              </a:ext>
            </a:extLst>
          </p:cNvPr>
          <p:cNvSpPr txBox="1"/>
          <p:nvPr/>
        </p:nvSpPr>
        <p:spPr>
          <a:xfrm>
            <a:off x="159910" y="3650577"/>
            <a:ext cx="89096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Arial" panose="020B0604020202020204"/>
              </a:rPr>
              <a:t>*Different studies, different designs, different study populations, different subgroup definitions*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AE1CC7-9161-EC97-3CF8-8126F307CFF5}"/>
              </a:ext>
            </a:extLst>
          </p:cNvPr>
          <p:cNvSpPr txBox="1"/>
          <p:nvPr/>
        </p:nvSpPr>
        <p:spPr>
          <a:xfrm>
            <a:off x="1918151" y="3965849"/>
            <a:ext cx="5393131" cy="5770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/>
              <a:t>Pending CDK4/6i</a:t>
            </a:r>
            <a:r>
              <a:rPr lang="en-US" sz="1050" b="1" dirty="0">
                <a:sym typeface="Wingdings" pitchFamily="2" charset="2"/>
              </a:rPr>
              <a:t></a:t>
            </a:r>
            <a:r>
              <a:rPr lang="en-US" sz="1050" b="1" dirty="0"/>
              <a:t>CDK4/6i studies: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 err="1"/>
              <a:t>PostMONARCH</a:t>
            </a:r>
            <a:r>
              <a:rPr lang="en-US" sz="1050" dirty="0"/>
              <a:t>: </a:t>
            </a:r>
            <a:r>
              <a:rPr lang="en-US" sz="1050" dirty="0" err="1"/>
              <a:t>Fulv</a:t>
            </a:r>
            <a:r>
              <a:rPr lang="en-US" sz="1050" dirty="0"/>
              <a:t> +/- abema (n=350)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EMBER-3: ET vs. </a:t>
            </a:r>
            <a:r>
              <a:rPr lang="en-US" sz="1050" dirty="0" err="1"/>
              <a:t>imlunestrant</a:t>
            </a:r>
            <a:r>
              <a:rPr lang="en-US" sz="1050" dirty="0"/>
              <a:t> vs. </a:t>
            </a:r>
            <a:r>
              <a:rPr lang="en-US" sz="1050" dirty="0" err="1"/>
              <a:t>imlunestrant</a:t>
            </a:r>
            <a:r>
              <a:rPr lang="en-US" sz="1050" dirty="0"/>
              <a:t>/abema (n=860)</a:t>
            </a:r>
          </a:p>
        </p:txBody>
      </p:sp>
    </p:spTree>
    <p:extLst>
      <p:ext uri="{BB962C8B-B14F-4D97-AF65-F5344CB8AC3E}">
        <p14:creationId xmlns:p14="http://schemas.microsoft.com/office/powerpoint/2010/main" val="211765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1F57-F161-7C05-8260-0EE0EFC9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/>
              <a:t>What are the best strategies after CDK4/6 inhibition?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387F6-3715-1546-3F45-9875A45F9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Should we offer another CDK4/6 inhibitor?</a:t>
            </a:r>
          </a:p>
          <a:p>
            <a:endParaRPr lang="en-US" sz="1800" dirty="0"/>
          </a:p>
          <a:p>
            <a:r>
              <a:rPr lang="en-US" sz="1800" dirty="0"/>
              <a:t>What other pathways are active and targetable?</a:t>
            </a:r>
          </a:p>
          <a:p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Can we monitor for development and mechanisms of resistance?</a:t>
            </a:r>
          </a:p>
          <a:p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How do we put this together?</a:t>
            </a:r>
          </a:p>
        </p:txBody>
      </p:sp>
    </p:spTree>
    <p:extLst>
      <p:ext uri="{BB962C8B-B14F-4D97-AF65-F5344CB8AC3E}">
        <p14:creationId xmlns:p14="http://schemas.microsoft.com/office/powerpoint/2010/main" val="43534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960" y="191079"/>
            <a:ext cx="8404080" cy="4083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E9E42E-8392-46D1-BA20-2966DF92D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942159"/>
            <a:ext cx="4012096" cy="3623072"/>
          </a:xfrm>
        </p:spPr>
        <p:txBody>
          <a:bodyPr/>
          <a:lstStyle/>
          <a:p>
            <a:pPr marL="285701" indent="-285701">
              <a:spcAft>
                <a:spcPts val="1800"/>
              </a:spcAft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PI3K/AKT/mTOR pathway is frequently altered in HR+ BC and has been implicated in resistance to endocrine therapies</a:t>
            </a: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</a:p>
          <a:p>
            <a:pPr marL="285701" indent="-285701">
              <a:spcAft>
                <a:spcPts val="1800"/>
              </a:spcAft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≈40% of HR+ BC harbor a PIK3CA mutation, leading to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hyperactivation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of the PI3K pathway</a:t>
            </a: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3-5</a:t>
            </a:r>
          </a:p>
          <a:p>
            <a:pPr marL="285701" indent="-285701">
              <a:spcAft>
                <a:spcPts val="1800"/>
              </a:spcAft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PI3K signaling promotes estrogen-independent growth of ER+ BC cells, and this growth is inhibited by the addition of PI3K inhibitors to antiestrogens</a:t>
            </a: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6-8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4FBC5-2AED-45AD-ACC7-A733C073A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inhibition of the mTOR/PI3K/AKT Pathway?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388790-6FC9-472F-9B9C-DD66568C7C53}"/>
              </a:ext>
            </a:extLst>
          </p:cNvPr>
          <p:cNvSpPr txBox="1"/>
          <p:nvPr/>
        </p:nvSpPr>
        <p:spPr bwMode="auto">
          <a:xfrm>
            <a:off x="5793749" y="931912"/>
            <a:ext cx="2036311" cy="31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08" tIns="34289" rIns="68508" bIns="34289" rtlCol="0">
            <a:spAutoFit/>
          </a:bodyPr>
          <a:lstStyle/>
          <a:p>
            <a:pPr algn="ctr"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PI3K/AKT Pathway</a:t>
            </a:r>
            <a:r>
              <a:rPr lang="en-US" sz="1600" b="1" baseline="30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9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1" name="Footer Placeholder 19">
            <a:extLst>
              <a:ext uri="{FF2B5EF4-FFF2-40B4-BE49-F238E27FC236}">
                <a16:creationId xmlns:a16="http://schemas.microsoft.com/office/drawing/2014/main" id="{E1717865-D567-4C4B-9854-936A24705C3E}"/>
              </a:ext>
            </a:extLst>
          </p:cNvPr>
          <p:cNvSpPr txBox="1">
            <a:spLocks/>
          </p:cNvSpPr>
          <p:nvPr/>
        </p:nvSpPr>
        <p:spPr>
          <a:xfrm>
            <a:off x="95256" y="4583337"/>
            <a:ext cx="8989115" cy="506984"/>
          </a:xfrm>
          <a:prstGeom prst="rect">
            <a:avLst/>
          </a:prstGeom>
        </p:spPr>
        <p:txBody>
          <a:bodyPr vert="horz" lIns="45714" tIns="45714" rIns="91428" bIns="45714" rtlCol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US" altLang="en-US" dirty="0">
                <a:solidFill>
                  <a:srgbClr val="000000"/>
                </a:solidFill>
              </a:rPr>
              <a:t>1. Miller TW et al. </a:t>
            </a:r>
            <a:r>
              <a:rPr lang="en-US" altLang="en-US" i="1" dirty="0">
                <a:solidFill>
                  <a:srgbClr val="000000"/>
                </a:solidFill>
              </a:rPr>
              <a:t>J Clin Oncol</a:t>
            </a:r>
            <a:r>
              <a:rPr lang="en-US" altLang="en-US" dirty="0">
                <a:solidFill>
                  <a:srgbClr val="000000"/>
                </a:solidFill>
              </a:rPr>
              <a:t>. 2011;29:4452-4461. 2. Bosch A et al</a:t>
            </a:r>
            <a:r>
              <a:rPr lang="en-US" altLang="en-US" i="1" dirty="0">
                <a:solidFill>
                  <a:srgbClr val="000000"/>
                </a:solidFill>
              </a:rPr>
              <a:t>. Sci </a:t>
            </a:r>
            <a:r>
              <a:rPr lang="en-US" altLang="en-US" i="1" dirty="0" err="1">
                <a:solidFill>
                  <a:srgbClr val="000000"/>
                </a:solidFill>
              </a:rPr>
              <a:t>Transl</a:t>
            </a:r>
            <a:r>
              <a:rPr lang="en-US" altLang="en-US" i="1" dirty="0">
                <a:solidFill>
                  <a:srgbClr val="000000"/>
                </a:solidFill>
              </a:rPr>
              <a:t> Med. </a:t>
            </a:r>
            <a:r>
              <a:rPr lang="en-US" altLang="en-US" dirty="0">
                <a:solidFill>
                  <a:srgbClr val="000000"/>
                </a:solidFill>
              </a:rPr>
              <a:t>2015;7283ra51. 3. Mayer IA et al. </a:t>
            </a:r>
            <a:r>
              <a:rPr lang="en-US" altLang="en-US" i="1" dirty="0">
                <a:solidFill>
                  <a:srgbClr val="000000"/>
                </a:solidFill>
              </a:rPr>
              <a:t>Clin Cancer Res</a:t>
            </a:r>
            <a:r>
              <a:rPr lang="en-US" altLang="en-US" dirty="0">
                <a:solidFill>
                  <a:srgbClr val="000000"/>
                </a:solidFill>
              </a:rPr>
              <a:t>. 2017;23:26-34. 4. </a:t>
            </a:r>
            <a:r>
              <a:rPr lang="en-US" altLang="en-US" dirty="0" err="1">
                <a:solidFill>
                  <a:srgbClr val="000000"/>
                </a:solidFill>
              </a:rPr>
              <a:t>Loi</a:t>
            </a:r>
            <a:r>
              <a:rPr lang="en-US" altLang="en-US" dirty="0">
                <a:solidFill>
                  <a:srgbClr val="000000"/>
                </a:solidFill>
              </a:rPr>
              <a:t> S et al. </a:t>
            </a:r>
            <a:r>
              <a:rPr lang="en-US" altLang="en-US" i="1" dirty="0">
                <a:solidFill>
                  <a:srgbClr val="000000"/>
                </a:solidFill>
              </a:rPr>
              <a:t>Proc Natl </a:t>
            </a:r>
            <a:r>
              <a:rPr lang="en-US" altLang="en-US" i="1" dirty="0" err="1">
                <a:solidFill>
                  <a:srgbClr val="000000"/>
                </a:solidFill>
              </a:rPr>
              <a:t>Acad</a:t>
            </a:r>
            <a:r>
              <a:rPr lang="en-US" altLang="en-US" i="1" dirty="0">
                <a:solidFill>
                  <a:srgbClr val="000000"/>
                </a:solidFill>
              </a:rPr>
              <a:t> Sci</a:t>
            </a:r>
            <a:r>
              <a:rPr lang="en-US" altLang="en-US" dirty="0">
                <a:solidFill>
                  <a:srgbClr val="000000"/>
                </a:solidFill>
              </a:rPr>
              <a:t>. 2010;107:10208-10213. 5. </a:t>
            </a:r>
            <a:r>
              <a:rPr lang="en-US" altLang="en-US" dirty="0" err="1">
                <a:solidFill>
                  <a:srgbClr val="000000"/>
                </a:solidFill>
              </a:rPr>
              <a:t>Stemke</a:t>
            </a:r>
            <a:r>
              <a:rPr lang="en-US" altLang="en-US" dirty="0">
                <a:solidFill>
                  <a:srgbClr val="000000"/>
                </a:solidFill>
              </a:rPr>
              <a:t>-Hale K et al. </a:t>
            </a:r>
            <a:r>
              <a:rPr lang="en-US" altLang="en-US" i="1" dirty="0">
                <a:solidFill>
                  <a:srgbClr val="000000"/>
                </a:solidFill>
              </a:rPr>
              <a:t>Cancer Res. </a:t>
            </a:r>
            <a:r>
              <a:rPr lang="en-US" altLang="en-US" dirty="0">
                <a:solidFill>
                  <a:srgbClr val="000000"/>
                </a:solidFill>
              </a:rPr>
              <a:t>2008;68:6084-6091. 6. Miller TW et al. </a:t>
            </a:r>
            <a:r>
              <a:rPr lang="en-US" altLang="en-US" i="1" dirty="0">
                <a:solidFill>
                  <a:srgbClr val="000000"/>
                </a:solidFill>
              </a:rPr>
              <a:t>JCI.</a:t>
            </a:r>
            <a:r>
              <a:rPr lang="en-US" altLang="en-US" dirty="0">
                <a:solidFill>
                  <a:srgbClr val="000000"/>
                </a:solidFill>
              </a:rPr>
              <a:t> 2010;120:2406-2413. 7. Crowder RJ et al. </a:t>
            </a:r>
            <a:r>
              <a:rPr lang="en-US" altLang="en-US" i="1" dirty="0">
                <a:solidFill>
                  <a:srgbClr val="000000"/>
                </a:solidFill>
              </a:rPr>
              <a:t>Cancer Res. </a:t>
            </a:r>
            <a:br>
              <a:rPr lang="en-US" altLang="en-US" i="1" dirty="0">
                <a:solidFill>
                  <a:srgbClr val="000000"/>
                </a:solidFill>
              </a:rPr>
            </a:br>
            <a:r>
              <a:rPr lang="en-US" altLang="en-US" dirty="0">
                <a:solidFill>
                  <a:srgbClr val="000000"/>
                </a:solidFill>
              </a:rPr>
              <a:t>2009;69:3955-3962. 8. Miller TW et al. </a:t>
            </a:r>
            <a:r>
              <a:rPr lang="en-US" altLang="en-US" i="1" dirty="0">
                <a:solidFill>
                  <a:srgbClr val="000000"/>
                </a:solidFill>
              </a:rPr>
              <a:t>Cancer Discovery</a:t>
            </a:r>
            <a:r>
              <a:rPr lang="en-US" altLang="en-US" dirty="0">
                <a:solidFill>
                  <a:srgbClr val="000000"/>
                </a:solidFill>
              </a:rPr>
              <a:t>. 2011;1:338-351. 9. Hennessy BT et al. </a:t>
            </a:r>
            <a:r>
              <a:rPr lang="en-US" altLang="en-US" i="1" dirty="0">
                <a:solidFill>
                  <a:srgbClr val="000000"/>
                </a:solidFill>
              </a:rPr>
              <a:t>Nat Rev Drug </a:t>
            </a:r>
            <a:r>
              <a:rPr lang="en-US" altLang="en-US" i="1" dirty="0" err="1">
                <a:solidFill>
                  <a:srgbClr val="000000"/>
                </a:solidFill>
              </a:rPr>
              <a:t>Discov</a:t>
            </a:r>
            <a:r>
              <a:rPr lang="en-US" altLang="en-US" dirty="0">
                <a:solidFill>
                  <a:srgbClr val="000000"/>
                </a:solidFill>
              </a:rPr>
              <a:t>. 2005;4:988-1004.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35070B-328C-7447-8B77-1E7B781927AF}"/>
              </a:ext>
            </a:extLst>
          </p:cNvPr>
          <p:cNvSpPr txBox="1"/>
          <p:nvPr/>
        </p:nvSpPr>
        <p:spPr bwMode="auto">
          <a:xfrm>
            <a:off x="5918974" y="3819370"/>
            <a:ext cx="704016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 rtlCol="0">
            <a:spAutoFit/>
          </a:bodyPr>
          <a:lstStyle/>
          <a:p>
            <a:pPr algn="ctr" defTabSz="913725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000000"/>
                </a:solidFill>
                <a:latin typeface="Arial"/>
                <a:ea typeface="ＭＳ Ｐゴシック" charset="0"/>
              </a:rPr>
              <a:t>Cytoskeletal </a:t>
            </a:r>
            <a:br>
              <a:rPr lang="en-US" sz="600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600" dirty="0">
                <a:solidFill>
                  <a:srgbClr val="000000"/>
                </a:solidFill>
                <a:latin typeface="Arial"/>
                <a:ea typeface="ＭＳ Ｐゴシック" charset="0"/>
              </a:rPr>
              <a:t>rearrangement</a:t>
            </a:r>
            <a:br>
              <a:rPr lang="en-US" sz="600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600" dirty="0">
                <a:solidFill>
                  <a:srgbClr val="000000"/>
                </a:solidFill>
                <a:latin typeface="Arial"/>
                <a:ea typeface="ＭＳ Ｐゴシック" charset="0"/>
              </a:rPr>
              <a:t>Transformation</a:t>
            </a:r>
          </a:p>
          <a:p>
            <a:pPr defTabSz="913725">
              <a:spcBef>
                <a:spcPct val="50000"/>
              </a:spcBef>
              <a:spcAft>
                <a:spcPct val="0"/>
              </a:spcAft>
              <a:defRPr/>
            </a:pPr>
            <a:endParaRPr lang="en-US" sz="600" dirty="0">
              <a:solidFill>
                <a:prstClr val="white"/>
              </a:solidFill>
              <a:latin typeface="Arial"/>
              <a:ea typeface="ＭＳ Ｐゴシック" charset="0"/>
            </a:endParaRPr>
          </a:p>
          <a:p>
            <a:pPr defTabSz="913725">
              <a:spcBef>
                <a:spcPct val="50000"/>
              </a:spcBef>
              <a:spcAft>
                <a:spcPct val="0"/>
              </a:spcAft>
              <a:defRPr/>
            </a:pPr>
            <a:endParaRPr lang="en-US" sz="600" dirty="0">
              <a:solidFill>
                <a:prstClr val="white"/>
              </a:solidFill>
              <a:latin typeface="Arial"/>
              <a:ea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29947" y="1355514"/>
            <a:ext cx="4303677" cy="2978034"/>
            <a:chOff x="4529941" y="1353131"/>
            <a:chExt cx="4303677" cy="29780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AD87D8-8F5C-D045-B683-7FF854815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4700" y="1420331"/>
              <a:ext cx="4183502" cy="28460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015929-A303-7F4B-8448-55F67467447D}"/>
                </a:ext>
              </a:extLst>
            </p:cNvPr>
            <p:cNvSpPr txBox="1"/>
            <p:nvPr/>
          </p:nvSpPr>
          <p:spPr bwMode="auto">
            <a:xfrm>
              <a:off x="8265834" y="3552897"/>
              <a:ext cx="5677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Growth </a:t>
              </a:r>
              <a:b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</a:b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Translation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87287C-122D-DE4E-B06B-9D1828E1E784}"/>
                </a:ext>
              </a:extLst>
            </p:cNvPr>
            <p:cNvSpPr txBox="1"/>
            <p:nvPr/>
          </p:nvSpPr>
          <p:spPr bwMode="auto">
            <a:xfrm>
              <a:off x="7960942" y="3806998"/>
              <a:ext cx="5806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Cell cycle</a:t>
              </a:r>
              <a:b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</a:b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Glucose </a:t>
              </a:r>
              <a:b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</a:b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metabolism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5F18A4-AF0E-FE46-894E-726425006771}"/>
                </a:ext>
              </a:extLst>
            </p:cNvPr>
            <p:cNvSpPr txBox="1"/>
            <p:nvPr/>
          </p:nvSpPr>
          <p:spPr bwMode="auto">
            <a:xfrm>
              <a:off x="7458030" y="3628226"/>
              <a:ext cx="52450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Apoptosis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1F7DBF-E502-5B47-8437-F83067F112E8}"/>
                </a:ext>
              </a:extLst>
            </p:cNvPr>
            <p:cNvSpPr txBox="1"/>
            <p:nvPr/>
          </p:nvSpPr>
          <p:spPr bwMode="auto">
            <a:xfrm>
              <a:off x="6791822" y="3823333"/>
              <a:ext cx="734496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Cell cycle arrest</a:t>
              </a:r>
              <a:b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</a:b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Apoptosis</a:t>
              </a:r>
              <a:b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</a:b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DNA repair</a:t>
              </a:r>
            </a:p>
            <a:p>
              <a:pPr algn="ctr" defTabSz="913725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600" dirty="0">
                <a:solidFill>
                  <a:srgbClr val="000000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EF78D0-5BC8-EF46-A644-BF77B0B060F6}"/>
                </a:ext>
              </a:extLst>
            </p:cNvPr>
            <p:cNvSpPr txBox="1"/>
            <p:nvPr/>
          </p:nvSpPr>
          <p:spPr bwMode="auto">
            <a:xfrm>
              <a:off x="6336400" y="3627310"/>
              <a:ext cx="7040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Transformation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7E2321-ABF7-5041-B77F-1BF4F766F91E}"/>
                </a:ext>
              </a:extLst>
            </p:cNvPr>
            <p:cNvSpPr txBox="1"/>
            <p:nvPr/>
          </p:nvSpPr>
          <p:spPr bwMode="auto">
            <a:xfrm>
              <a:off x="5686454" y="3642017"/>
              <a:ext cx="46038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Survival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7B0DA4-F4D0-0842-B128-C9897FF642FA}"/>
                </a:ext>
              </a:extLst>
            </p:cNvPr>
            <p:cNvSpPr txBox="1"/>
            <p:nvPr/>
          </p:nvSpPr>
          <p:spPr bwMode="auto">
            <a:xfrm>
              <a:off x="5369755" y="3831173"/>
              <a:ext cx="6030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MAPK/ERK </a:t>
              </a:r>
              <a:b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</a:b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signaling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F5DED2-06C1-4D47-8252-248AA39327A0}"/>
                </a:ext>
              </a:extLst>
            </p:cNvPr>
            <p:cNvSpPr txBox="1"/>
            <p:nvPr/>
          </p:nvSpPr>
          <p:spPr bwMode="auto">
            <a:xfrm>
              <a:off x="4529941" y="3645192"/>
              <a:ext cx="7088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STAT signaling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F236C2-8047-1D43-AFC8-3E601FDA3621}"/>
                </a:ext>
              </a:extLst>
            </p:cNvPr>
            <p:cNvSpPr txBox="1"/>
            <p:nvPr/>
          </p:nvSpPr>
          <p:spPr bwMode="auto">
            <a:xfrm>
              <a:off x="4706523" y="3176118"/>
              <a:ext cx="38023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STAT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30F70C-5C3C-3948-A54F-C4B1423E62D1}"/>
                </a:ext>
              </a:extLst>
            </p:cNvPr>
            <p:cNvSpPr txBox="1"/>
            <p:nvPr/>
          </p:nvSpPr>
          <p:spPr bwMode="auto">
            <a:xfrm>
              <a:off x="5080618" y="3045380"/>
              <a:ext cx="3513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GDP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AD84FF-D9FB-3E49-B0BA-4B30356DB9BD}"/>
                </a:ext>
              </a:extLst>
            </p:cNvPr>
            <p:cNvSpPr txBox="1"/>
            <p:nvPr/>
          </p:nvSpPr>
          <p:spPr bwMode="auto">
            <a:xfrm>
              <a:off x="5080618" y="3345363"/>
              <a:ext cx="3417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GTP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8D0BE2-6DB5-524F-A1F1-2B65430AD72F}"/>
                </a:ext>
              </a:extLst>
            </p:cNvPr>
            <p:cNvSpPr txBox="1"/>
            <p:nvPr/>
          </p:nvSpPr>
          <p:spPr bwMode="auto">
            <a:xfrm>
              <a:off x="5497824" y="3169981"/>
              <a:ext cx="32252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Ras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2DC144-37B6-174D-ABE8-A2A2A0E80D6B}"/>
                </a:ext>
              </a:extLst>
            </p:cNvPr>
            <p:cNvSpPr txBox="1"/>
            <p:nvPr/>
          </p:nvSpPr>
          <p:spPr bwMode="auto">
            <a:xfrm>
              <a:off x="5745670" y="3170142"/>
              <a:ext cx="34657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SGK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7CC586-25D3-DB41-B405-BD039ACE5EB4}"/>
                </a:ext>
              </a:extLst>
            </p:cNvPr>
            <p:cNvSpPr txBox="1"/>
            <p:nvPr/>
          </p:nvSpPr>
          <p:spPr bwMode="auto">
            <a:xfrm>
              <a:off x="5976594" y="3170142"/>
              <a:ext cx="66717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RAC1/CDC42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56D5DE-41B1-A846-A248-16EDF870E8BB}"/>
                </a:ext>
              </a:extLst>
            </p:cNvPr>
            <p:cNvSpPr txBox="1"/>
            <p:nvPr/>
          </p:nvSpPr>
          <p:spPr bwMode="auto">
            <a:xfrm>
              <a:off x="6515416" y="3161286"/>
              <a:ext cx="3433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PKC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628D96A-59EC-CD40-9B88-659587CE56CD}"/>
                </a:ext>
              </a:extLst>
            </p:cNvPr>
            <p:cNvSpPr txBox="1"/>
            <p:nvPr/>
          </p:nvSpPr>
          <p:spPr bwMode="auto">
            <a:xfrm>
              <a:off x="5314371" y="1383182"/>
              <a:ext cx="39145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HER4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C34506-A099-B84C-927C-808BE9D97C79}"/>
                </a:ext>
              </a:extLst>
            </p:cNvPr>
            <p:cNvSpPr txBox="1"/>
            <p:nvPr/>
          </p:nvSpPr>
          <p:spPr bwMode="auto">
            <a:xfrm>
              <a:off x="5543270" y="1383182"/>
              <a:ext cx="39145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HER3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CF332EB-5EE6-E248-A477-7D4B0543AD6F}"/>
                </a:ext>
              </a:extLst>
            </p:cNvPr>
            <p:cNvSpPr txBox="1"/>
            <p:nvPr/>
          </p:nvSpPr>
          <p:spPr bwMode="auto">
            <a:xfrm>
              <a:off x="6205728" y="1353131"/>
              <a:ext cx="64633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Growth factor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2143CC6-17BD-3248-8F9F-34BBA6B07D1C}"/>
                </a:ext>
              </a:extLst>
            </p:cNvPr>
            <p:cNvSpPr txBox="1"/>
            <p:nvPr/>
          </p:nvSpPr>
          <p:spPr bwMode="auto">
            <a:xfrm>
              <a:off x="6199966" y="1457558"/>
              <a:ext cx="39786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EGFR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9110E28-92F4-CB4D-8C80-60308D876EAD}"/>
                </a:ext>
              </a:extLst>
            </p:cNvPr>
            <p:cNvSpPr txBox="1"/>
            <p:nvPr/>
          </p:nvSpPr>
          <p:spPr bwMode="auto">
            <a:xfrm>
              <a:off x="6206378" y="1529877"/>
              <a:ext cx="39145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HER2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7EF821-3C6B-D944-8D93-6917DEBCFD51}"/>
                </a:ext>
              </a:extLst>
            </p:cNvPr>
            <p:cNvSpPr txBox="1"/>
            <p:nvPr/>
          </p:nvSpPr>
          <p:spPr bwMode="auto">
            <a:xfrm>
              <a:off x="4790520" y="2855749"/>
              <a:ext cx="23596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x-none" sz="8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charset="0"/>
                </a:rPr>
                <a:t>+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94CFD1-575E-7148-A607-78B3799AE0E2}"/>
                </a:ext>
              </a:extLst>
            </p:cNvPr>
            <p:cNvSpPr txBox="1"/>
            <p:nvPr/>
          </p:nvSpPr>
          <p:spPr bwMode="auto">
            <a:xfrm>
              <a:off x="7745199" y="1365225"/>
              <a:ext cx="59824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r"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Glucose, </a:t>
              </a:r>
              <a:b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</a:b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amino acids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C5D239-4939-5B4F-B975-4E0E003E8ED9}"/>
                </a:ext>
              </a:extLst>
            </p:cNvPr>
            <p:cNvSpPr txBox="1"/>
            <p:nvPr/>
          </p:nvSpPr>
          <p:spPr bwMode="auto">
            <a:xfrm>
              <a:off x="7732830" y="1557650"/>
              <a:ext cx="3722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r"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↓ATP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1A55E83-1849-3C4E-AF14-A36B50446B92}"/>
                </a:ext>
              </a:extLst>
            </p:cNvPr>
            <p:cNvSpPr txBox="1"/>
            <p:nvPr/>
          </p:nvSpPr>
          <p:spPr bwMode="auto">
            <a:xfrm>
              <a:off x="7942371" y="1551751"/>
              <a:ext cx="3898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r"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↑AMP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F8F1C0E-9245-0D4C-9F96-8663D798F823}"/>
                </a:ext>
              </a:extLst>
            </p:cNvPr>
            <p:cNvSpPr txBox="1"/>
            <p:nvPr/>
          </p:nvSpPr>
          <p:spPr bwMode="auto">
            <a:xfrm>
              <a:off x="8386584" y="2157393"/>
              <a:ext cx="33855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PKA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6B320C3-E7D8-D449-BDAA-671F1D3FFCD2}"/>
                </a:ext>
              </a:extLst>
            </p:cNvPr>
            <p:cNvSpPr txBox="1"/>
            <p:nvPr/>
          </p:nvSpPr>
          <p:spPr bwMode="auto">
            <a:xfrm>
              <a:off x="8375088" y="2491788"/>
              <a:ext cx="3738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LKB1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A7578D0-434A-0847-AE53-F41921EC6204}"/>
                </a:ext>
              </a:extLst>
            </p:cNvPr>
            <p:cNvSpPr txBox="1"/>
            <p:nvPr/>
          </p:nvSpPr>
          <p:spPr bwMode="auto">
            <a:xfrm>
              <a:off x="8362040" y="2819185"/>
              <a:ext cx="40267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AMPK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5F80F7C-AB74-834F-B50A-D9F5910909D9}"/>
                </a:ext>
              </a:extLst>
            </p:cNvPr>
            <p:cNvSpPr txBox="1"/>
            <p:nvPr/>
          </p:nvSpPr>
          <p:spPr bwMode="auto">
            <a:xfrm>
              <a:off x="5504078" y="2337812"/>
              <a:ext cx="37702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Grb2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A64D6F2-6782-C647-A88F-E0F72EC0EE3C}"/>
                </a:ext>
              </a:extLst>
            </p:cNvPr>
            <p:cNvSpPr txBox="1"/>
            <p:nvPr/>
          </p:nvSpPr>
          <p:spPr bwMode="auto">
            <a:xfrm>
              <a:off x="5674195" y="2241179"/>
              <a:ext cx="25680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414A57-F434-774D-9ABA-DB1DAE8DEC80}"/>
                </a:ext>
              </a:extLst>
            </p:cNvPr>
            <p:cNvSpPr txBox="1"/>
            <p:nvPr/>
          </p:nvSpPr>
          <p:spPr bwMode="auto">
            <a:xfrm>
              <a:off x="6122119" y="2235042"/>
              <a:ext cx="25680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3C1A65A-C1F3-2842-9543-05CF5A51D0CC}"/>
                </a:ext>
              </a:extLst>
            </p:cNvPr>
            <p:cNvSpPr txBox="1"/>
            <p:nvPr/>
          </p:nvSpPr>
          <p:spPr bwMode="auto">
            <a:xfrm>
              <a:off x="6465357" y="2235042"/>
              <a:ext cx="25680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F6CB99-B35B-6E44-9F0B-8B4B1E2CFA89}"/>
                </a:ext>
              </a:extLst>
            </p:cNvPr>
            <p:cNvSpPr txBox="1"/>
            <p:nvPr/>
          </p:nvSpPr>
          <p:spPr bwMode="auto">
            <a:xfrm>
              <a:off x="5976983" y="2331675"/>
              <a:ext cx="32092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 err="1">
                  <a:solidFill>
                    <a:srgbClr val="000000"/>
                  </a:solidFill>
                  <a:latin typeface="Arial"/>
                  <a:ea typeface="ＭＳ Ｐゴシック" charset="0"/>
                </a:rPr>
                <a:t>Src</a:t>
              </a: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A737AEF-733B-B64D-B2FF-F0FE4BAEF9D7}"/>
                </a:ext>
              </a:extLst>
            </p:cNvPr>
            <p:cNvSpPr txBox="1"/>
            <p:nvPr/>
          </p:nvSpPr>
          <p:spPr bwMode="auto">
            <a:xfrm>
              <a:off x="6205158" y="2239852"/>
              <a:ext cx="33374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IRS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4460A7-5C54-E64C-AF23-404C5E915A4A}"/>
                </a:ext>
              </a:extLst>
            </p:cNvPr>
            <p:cNvSpPr txBox="1"/>
            <p:nvPr/>
          </p:nvSpPr>
          <p:spPr bwMode="auto">
            <a:xfrm>
              <a:off x="6581047" y="2234518"/>
              <a:ext cx="3353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p85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6E55CD6-41A0-D84C-9566-E5F42D45E7B9}"/>
                </a:ext>
              </a:extLst>
            </p:cNvPr>
            <p:cNvSpPr txBox="1"/>
            <p:nvPr/>
          </p:nvSpPr>
          <p:spPr bwMode="auto">
            <a:xfrm>
              <a:off x="6758246" y="2234518"/>
              <a:ext cx="3786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p110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47810B-AE1B-1B49-A15E-D7F631F5B890}"/>
                </a:ext>
              </a:extLst>
            </p:cNvPr>
            <p:cNvSpPr txBox="1"/>
            <p:nvPr/>
          </p:nvSpPr>
          <p:spPr bwMode="auto">
            <a:xfrm>
              <a:off x="6657516" y="2038462"/>
              <a:ext cx="3722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PI3K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8969DD9-DBA6-C94D-AF56-A2D1A52F9D7F}"/>
                </a:ext>
              </a:extLst>
            </p:cNvPr>
            <p:cNvSpPr txBox="1"/>
            <p:nvPr/>
          </p:nvSpPr>
          <p:spPr bwMode="auto">
            <a:xfrm>
              <a:off x="7307566" y="2038462"/>
              <a:ext cx="35779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PIP</a:t>
              </a:r>
              <a:r>
                <a:rPr lang="en-US" sz="600" baseline="-250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2</a:t>
              </a: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F01DE6D-5D0D-9F45-AC1E-6C38834EF9D9}"/>
                </a:ext>
              </a:extLst>
            </p:cNvPr>
            <p:cNvSpPr txBox="1"/>
            <p:nvPr/>
          </p:nvSpPr>
          <p:spPr bwMode="auto">
            <a:xfrm>
              <a:off x="7802214" y="2048550"/>
              <a:ext cx="35779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PIP</a:t>
              </a:r>
              <a:r>
                <a:rPr lang="en-US" sz="600" baseline="-250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3</a:t>
              </a: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 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E7350F6-4B82-DE4C-9C79-E3A941188084}"/>
                </a:ext>
              </a:extLst>
            </p:cNvPr>
            <p:cNvSpPr txBox="1"/>
            <p:nvPr/>
          </p:nvSpPr>
          <p:spPr bwMode="auto">
            <a:xfrm>
              <a:off x="7656080" y="2545349"/>
              <a:ext cx="35779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PIP</a:t>
              </a:r>
              <a:r>
                <a:rPr lang="en-US" sz="600" baseline="-250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3</a:t>
              </a: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 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EFAA1DE-28AB-2B4F-9C0A-2B1CE590FF2D}"/>
                </a:ext>
              </a:extLst>
            </p:cNvPr>
            <p:cNvSpPr txBox="1"/>
            <p:nvPr/>
          </p:nvSpPr>
          <p:spPr bwMode="auto">
            <a:xfrm>
              <a:off x="7163739" y="2545349"/>
              <a:ext cx="35779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PIP</a:t>
              </a:r>
              <a:r>
                <a:rPr lang="en-US" sz="600" baseline="-250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2</a:t>
              </a: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 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76AD76F-B091-874E-8145-FFDFBA013212}"/>
                </a:ext>
              </a:extLst>
            </p:cNvPr>
            <p:cNvSpPr txBox="1"/>
            <p:nvPr/>
          </p:nvSpPr>
          <p:spPr bwMode="auto">
            <a:xfrm>
              <a:off x="7381780" y="2572847"/>
              <a:ext cx="41069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PTEN 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73463F-5453-9A47-B832-32DD7B0729CA}"/>
                </a:ext>
              </a:extLst>
            </p:cNvPr>
            <p:cNvSpPr txBox="1"/>
            <p:nvPr/>
          </p:nvSpPr>
          <p:spPr bwMode="auto">
            <a:xfrm>
              <a:off x="7567752" y="2309324"/>
              <a:ext cx="25680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3FE4190-A934-C640-807B-F7179933AE13}"/>
                </a:ext>
              </a:extLst>
            </p:cNvPr>
            <p:cNvSpPr txBox="1"/>
            <p:nvPr/>
          </p:nvSpPr>
          <p:spPr bwMode="auto">
            <a:xfrm>
              <a:off x="7807230" y="2725186"/>
              <a:ext cx="35458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AKT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62EFB88-C37D-4F4E-88A9-6934DE82E10F}"/>
                </a:ext>
              </a:extLst>
            </p:cNvPr>
            <p:cNvSpPr txBox="1"/>
            <p:nvPr/>
          </p:nvSpPr>
          <p:spPr bwMode="auto">
            <a:xfrm>
              <a:off x="7144796" y="3106391"/>
              <a:ext cx="25680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3A06C8F-B99B-D847-99FD-79F3B47BC8A2}"/>
                </a:ext>
              </a:extLst>
            </p:cNvPr>
            <p:cNvSpPr txBox="1"/>
            <p:nvPr/>
          </p:nvSpPr>
          <p:spPr bwMode="auto">
            <a:xfrm>
              <a:off x="7413437" y="3106391"/>
              <a:ext cx="25680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 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076C18F-ADD0-8545-8B6D-86E1186164EF}"/>
                </a:ext>
              </a:extLst>
            </p:cNvPr>
            <p:cNvSpPr txBox="1"/>
            <p:nvPr/>
          </p:nvSpPr>
          <p:spPr bwMode="auto">
            <a:xfrm>
              <a:off x="7709622" y="3106391"/>
              <a:ext cx="25680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F5F6940-E5AD-F248-AA34-322378B7B070}"/>
                </a:ext>
              </a:extLst>
            </p:cNvPr>
            <p:cNvSpPr txBox="1"/>
            <p:nvPr/>
          </p:nvSpPr>
          <p:spPr bwMode="auto">
            <a:xfrm>
              <a:off x="7992424" y="3106391"/>
              <a:ext cx="25680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 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D374B7-40DB-8242-AA7C-FF74A1ADCB51}"/>
                </a:ext>
              </a:extLst>
            </p:cNvPr>
            <p:cNvSpPr txBox="1"/>
            <p:nvPr/>
          </p:nvSpPr>
          <p:spPr bwMode="auto">
            <a:xfrm>
              <a:off x="8272762" y="3106391"/>
              <a:ext cx="25680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F5F1B63-2B41-E044-868B-F0FC4694875A}"/>
                </a:ext>
              </a:extLst>
            </p:cNvPr>
            <p:cNvSpPr txBox="1"/>
            <p:nvPr/>
          </p:nvSpPr>
          <p:spPr bwMode="auto">
            <a:xfrm>
              <a:off x="8541685" y="3106391"/>
              <a:ext cx="25680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 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B938CB-D188-9F4B-A94A-BC48CA3EFDAA}"/>
                </a:ext>
              </a:extLst>
            </p:cNvPr>
            <p:cNvSpPr txBox="1"/>
            <p:nvPr/>
          </p:nvSpPr>
          <p:spPr bwMode="auto">
            <a:xfrm>
              <a:off x="6925645" y="3183283"/>
              <a:ext cx="43313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MDM2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0DBB80F-9C4A-114C-A48E-DB32C28F7A30}"/>
                </a:ext>
              </a:extLst>
            </p:cNvPr>
            <p:cNvSpPr txBox="1"/>
            <p:nvPr/>
          </p:nvSpPr>
          <p:spPr bwMode="auto">
            <a:xfrm>
              <a:off x="7506789" y="3183283"/>
              <a:ext cx="41549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FKHR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599A602-C400-BB48-804C-98B7130C4118}"/>
                </a:ext>
              </a:extLst>
            </p:cNvPr>
            <p:cNvSpPr txBox="1"/>
            <p:nvPr/>
          </p:nvSpPr>
          <p:spPr bwMode="auto">
            <a:xfrm>
              <a:off x="7217430" y="3183283"/>
              <a:ext cx="4235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NF-</a:t>
              </a:r>
              <a:r>
                <a:rPr lang="el-GR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κ</a:t>
              </a: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B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1AB93AC-D485-A64F-A98D-8ADA0EE8A1E3}"/>
                </a:ext>
              </a:extLst>
            </p:cNvPr>
            <p:cNvSpPr txBox="1"/>
            <p:nvPr/>
          </p:nvSpPr>
          <p:spPr bwMode="auto">
            <a:xfrm>
              <a:off x="7811331" y="3183283"/>
              <a:ext cx="36420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BAD 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BD151B-CC9B-8740-A5B5-996745B47C35}"/>
                </a:ext>
              </a:extLst>
            </p:cNvPr>
            <p:cNvSpPr txBox="1"/>
            <p:nvPr/>
          </p:nvSpPr>
          <p:spPr bwMode="auto">
            <a:xfrm>
              <a:off x="8043046" y="3183283"/>
              <a:ext cx="45557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GSK3</a:t>
              </a:r>
              <a:r>
                <a:rPr lang="el-GR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β</a:t>
              </a: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707DB29-01A3-A945-9CE6-8639C1219610}"/>
                </a:ext>
              </a:extLst>
            </p:cNvPr>
            <p:cNvSpPr txBox="1"/>
            <p:nvPr/>
          </p:nvSpPr>
          <p:spPr bwMode="auto">
            <a:xfrm>
              <a:off x="8334400" y="3183283"/>
              <a:ext cx="4315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mTOR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74155B0-22BC-454C-967D-193E8ACD2856}"/>
                </a:ext>
              </a:extLst>
            </p:cNvPr>
            <p:cNvSpPr txBox="1"/>
            <p:nvPr/>
          </p:nvSpPr>
          <p:spPr bwMode="auto">
            <a:xfrm>
              <a:off x="6977122" y="3489885"/>
              <a:ext cx="3353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3725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p53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12658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SOLAR-1: Alpelisib + Fulvestrant vs Placebo + Fulvestrant in HR+/HER2- Advanced Breast Cancer</a:t>
            </a:r>
            <a:r>
              <a:rPr lang="en-US" altLang="en-US" baseline="30000" dirty="0"/>
              <a:t>1,2</a:t>
            </a:r>
            <a:endParaRPr lang="en-US" baseline="30000" dirty="0"/>
          </a:p>
        </p:txBody>
      </p:sp>
      <p:sp>
        <p:nvSpPr>
          <p:cNvPr id="27" name="Footer Placeholder 19">
            <a:extLst>
              <a:ext uri="{FF2B5EF4-FFF2-40B4-BE49-F238E27FC236}">
                <a16:creationId xmlns:a16="http://schemas.microsoft.com/office/drawing/2014/main" id="{12645D33-3B3C-AC42-A2C5-B3B7ED0F2F02}"/>
              </a:ext>
            </a:extLst>
          </p:cNvPr>
          <p:cNvSpPr txBox="1">
            <a:spLocks/>
          </p:cNvSpPr>
          <p:nvPr/>
        </p:nvSpPr>
        <p:spPr>
          <a:xfrm>
            <a:off x="2361500" y="4841706"/>
            <a:ext cx="6738687" cy="273050"/>
          </a:xfrm>
          <a:prstGeom prst="rect">
            <a:avLst/>
          </a:prstGeom>
        </p:spPr>
        <p:txBody>
          <a:bodyPr vert="horz" lIns="45714" tIns="45714" rIns="91428" bIns="45714" rtlCol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8">
              <a:defRPr/>
            </a:pPr>
            <a:r>
              <a:rPr lang="en-US" altLang="en-US" baseline="30000" dirty="0">
                <a:solidFill>
                  <a:srgbClr val="000000"/>
                </a:solidFill>
              </a:rPr>
              <a:t>a</a:t>
            </a:r>
            <a:r>
              <a:rPr lang="en-US" altLang="en-US" dirty="0">
                <a:solidFill>
                  <a:srgbClr val="000000"/>
                </a:solidFill>
              </a:rPr>
              <a:t> Fulvestrant given on days 1, 15 of 28 in cycle 1, then day 1 thereafter.</a:t>
            </a:r>
          </a:p>
          <a:p>
            <a:pPr algn="r" defTabSz="914378">
              <a:defRPr/>
            </a:pPr>
            <a:r>
              <a:rPr lang="en-US" altLang="en-US" dirty="0">
                <a:solidFill>
                  <a:srgbClr val="000000"/>
                </a:solidFill>
              </a:rPr>
              <a:t>1. André F et al. </a:t>
            </a:r>
            <a:r>
              <a:rPr lang="en-US" altLang="en-US" i="1" dirty="0">
                <a:solidFill>
                  <a:srgbClr val="000000"/>
                </a:solidFill>
              </a:rPr>
              <a:t>New Engl J Med</a:t>
            </a:r>
            <a:r>
              <a:rPr lang="en-US" altLang="en-US" dirty="0">
                <a:solidFill>
                  <a:srgbClr val="000000"/>
                </a:solidFill>
              </a:rPr>
              <a:t>. 2019;380:1929. 2. </a:t>
            </a:r>
            <a:r>
              <a:rPr lang="en-US" altLang="en-US" dirty="0" err="1">
                <a:solidFill>
                  <a:srgbClr val="000000"/>
                </a:solidFill>
              </a:rPr>
              <a:t>Juric</a:t>
            </a:r>
            <a:r>
              <a:rPr lang="en-US" altLang="en-US" dirty="0">
                <a:solidFill>
                  <a:srgbClr val="000000"/>
                </a:solidFill>
              </a:rPr>
              <a:t> D et al. SABCS 2018. Abstract GS3-08.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A47A00DD-9ABB-344A-AFB6-F9F1E9EACEB6}"/>
              </a:ext>
            </a:extLst>
          </p:cNvPr>
          <p:cNvCxnSpPr>
            <a:cxnSpLocks/>
          </p:cNvCxnSpPr>
          <p:nvPr/>
        </p:nvCxnSpPr>
        <p:spPr>
          <a:xfrm flipV="1">
            <a:off x="4085439" y="1779659"/>
            <a:ext cx="1485193" cy="64067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086C3633-F424-1C4F-9E28-69C0F1070A4E}"/>
              </a:ext>
            </a:extLst>
          </p:cNvPr>
          <p:cNvCxnSpPr>
            <a:cxnSpLocks/>
          </p:cNvCxnSpPr>
          <p:nvPr/>
        </p:nvCxnSpPr>
        <p:spPr>
          <a:xfrm>
            <a:off x="4085449" y="2415624"/>
            <a:ext cx="1476032" cy="68068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7">
            <a:extLst>
              <a:ext uri="{FF2B5EF4-FFF2-40B4-BE49-F238E27FC236}">
                <a16:creationId xmlns:a16="http://schemas.microsoft.com/office/drawing/2014/main" id="{53B6A0D9-CD3E-C242-BB3D-75CD16C2B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713" y="1761943"/>
            <a:ext cx="2327634" cy="1296265"/>
          </a:xfrm>
          <a:prstGeom prst="roundRect">
            <a:avLst/>
          </a:prstGeom>
          <a:gradFill>
            <a:gsLst>
              <a:gs pos="0">
                <a:srgbClr val="E3F1FD"/>
              </a:gs>
              <a:gs pos="100000">
                <a:schemeClr val="bg2"/>
              </a:gs>
            </a:gsLst>
            <a:lin ang="5400000" scaled="1"/>
          </a:gradFill>
          <a:ln w="19050">
            <a:solidFill>
              <a:schemeClr val="tx2"/>
            </a:solidFill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89922" tIns="35961" rIns="0" bIns="35961" anchor="ctr"/>
          <a:lstStyle>
            <a:lvl1pPr marL="112713"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lnSpc>
                <a:spcPct val="140000"/>
              </a:lnSpc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lnSpc>
                <a:spcPct val="180000"/>
              </a:lnSpc>
              <a:spcBef>
                <a:spcPct val="20000"/>
              </a:spcBef>
              <a:buChar char="•"/>
              <a:defRPr kumimoji="1" sz="16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marL="185706" indent="-165072" defTabSz="91350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900" b="0" dirty="0">
                <a:solidFill>
                  <a:prstClr val="black"/>
                </a:solidFill>
                <a:cs typeface="Arial" panose="020B0604020202020204" pitchFamily="34" charset="0"/>
              </a:rPr>
              <a:t>Men or postmenopausal women with HR+/</a:t>
            </a:r>
            <a:r>
              <a:rPr lang="en-US" sz="900" b="0" i="1" dirty="0">
                <a:solidFill>
                  <a:prstClr val="black"/>
                </a:solidFill>
                <a:cs typeface="Arial" panose="020B0604020202020204" pitchFamily="34" charset="0"/>
              </a:rPr>
              <a:t>HER2</a:t>
            </a:r>
            <a:r>
              <a:rPr lang="en-US" sz="900" b="0" dirty="0">
                <a:solidFill>
                  <a:prstClr val="black"/>
                </a:solidFill>
                <a:cs typeface="Arial" panose="020B0604020202020204" pitchFamily="34" charset="0"/>
              </a:rPr>
              <a:t>- advanced BC with recurrence or progression on/after prior AI</a:t>
            </a:r>
          </a:p>
          <a:p>
            <a:pPr marL="185706" indent="-165072" defTabSz="91350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900" b="0" dirty="0">
                <a:solidFill>
                  <a:prstClr val="black"/>
                </a:solidFill>
                <a:cs typeface="Arial" panose="020B0604020202020204" pitchFamily="34" charset="0"/>
              </a:rPr>
              <a:t>Measurable disease or ≥1 predominantly lytic bone lesion</a:t>
            </a:r>
          </a:p>
          <a:p>
            <a:pPr marL="185706" indent="-165072" defTabSz="91350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900" b="0" dirty="0">
                <a:solidFill>
                  <a:prstClr val="black"/>
                </a:solidFill>
                <a:cs typeface="Arial" panose="020B0604020202020204" pitchFamily="34" charset="0"/>
              </a:rPr>
              <a:t>ECOG PS 0/1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02FF94-FBBB-D84F-A456-F35FF822E8AC}"/>
              </a:ext>
            </a:extLst>
          </p:cNvPr>
          <p:cNvSpPr txBox="1"/>
          <p:nvPr/>
        </p:nvSpPr>
        <p:spPr>
          <a:xfrm>
            <a:off x="4223303" y="2000147"/>
            <a:ext cx="591671" cy="230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362" tIns="45681" rIns="91362" bIns="45681" rtlCol="0">
            <a:spAutoFit/>
          </a:bodyPr>
          <a:lstStyle/>
          <a:p>
            <a:pPr algn="ctr" defTabSz="913500">
              <a:defRPr/>
            </a:pPr>
            <a:r>
              <a:rPr lang="en-CA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572</a:t>
            </a:r>
            <a:endParaRPr lang="en-CA" sz="9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85CC4-5C4F-164E-9AA1-F75F80345E14}"/>
              </a:ext>
            </a:extLst>
          </p:cNvPr>
          <p:cNvSpPr txBox="1"/>
          <p:nvPr/>
        </p:nvSpPr>
        <p:spPr>
          <a:xfrm>
            <a:off x="4359655" y="2564168"/>
            <a:ext cx="344809" cy="230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362" tIns="45681" rIns="91362" bIns="45681" rtlCol="0">
            <a:spAutoFit/>
          </a:bodyPr>
          <a:lstStyle/>
          <a:p>
            <a:pPr algn="ctr" defTabSz="913500">
              <a:defRPr/>
            </a:pPr>
            <a:r>
              <a:rPr lang="en-CA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</a:t>
            </a:r>
            <a:endParaRPr lang="en-CA" sz="9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6ADA077A-21E9-CB48-8050-16F8732E3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698" y="1250028"/>
            <a:ext cx="2988000" cy="51191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19050"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8287" tIns="45681" rIns="18287" bIns="45681" anchor="ctr"/>
          <a:lstStyle/>
          <a:p>
            <a:pPr algn="ctr" defTabSz="913500">
              <a:spcAft>
                <a:spcPts val="300"/>
              </a:spcAft>
              <a:defRPr/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Alpelisib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 mg QD PO </a:t>
            </a:r>
            <a:b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fulvestrant 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mg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9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900" baseline="30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3500">
              <a:spcAft>
                <a:spcPts val="300"/>
              </a:spcAft>
              <a:defRPr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169)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60C28F38-1252-FD4A-80FA-CA5510DA7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830" y="1810405"/>
            <a:ext cx="2988000" cy="495873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9050"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8287" tIns="45681" rIns="18287" bIns="45681" anchor="ctr"/>
          <a:lstStyle/>
          <a:p>
            <a:pPr algn="ctr" defTabSz="913500">
              <a:spcAft>
                <a:spcPts val="300"/>
              </a:spcAft>
              <a:defRPr/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Placebo 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 PO </a:t>
            </a:r>
            <a:b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fulvestrant 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mg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9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13500">
              <a:spcAft>
                <a:spcPts val="300"/>
              </a:spcAft>
              <a:defRPr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172)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8EB35AC-F88F-6D48-B691-C4B6D8E52ED3}"/>
              </a:ext>
            </a:extLst>
          </p:cNvPr>
          <p:cNvCxnSpPr>
            <a:cxnSpLocks/>
          </p:cNvCxnSpPr>
          <p:nvPr/>
        </p:nvCxnSpPr>
        <p:spPr>
          <a:xfrm>
            <a:off x="2493678" y="2413659"/>
            <a:ext cx="19259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F8451455-047B-9842-881C-C1939971A819}"/>
              </a:ext>
            </a:extLst>
          </p:cNvPr>
          <p:cNvSpPr/>
          <p:nvPr/>
        </p:nvSpPr>
        <p:spPr>
          <a:xfrm>
            <a:off x="4354050" y="2223626"/>
            <a:ext cx="346798" cy="34679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1" rIns="91362" bIns="45681" rtlCol="0" anchor="ctr"/>
          <a:lstStyle/>
          <a:p>
            <a:pPr algn="ctr" defTabSz="913500">
              <a:defRPr/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D0C9F48D-02BE-AA40-8C51-5C64769AE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4686" y="1777111"/>
            <a:ext cx="1378686" cy="128109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  <a:ln w="19050">
            <a:solidFill>
              <a:schemeClr val="accent3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8287" tIns="45681" rIns="18287" bIns="45681" anchor="ctr"/>
          <a:lstStyle/>
          <a:p>
            <a:pPr defTabSz="913500">
              <a:spcAft>
                <a:spcPts val="30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Stratification factors</a:t>
            </a:r>
          </a:p>
          <a:p>
            <a:pPr marL="222209" indent="-193643" defTabSz="91350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of liver/lung metastases</a:t>
            </a:r>
          </a:p>
          <a:p>
            <a:pPr marL="222209" indent="-193643" defTabSz="91350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CDK4/6i therapy</a:t>
            </a:r>
          </a:p>
        </p:txBody>
      </p:sp>
      <p:sp>
        <p:nvSpPr>
          <p:cNvPr id="37" name="Text Box 45">
            <a:extLst>
              <a:ext uri="{FF2B5EF4-FFF2-40B4-BE49-F238E27FC236}">
                <a16:creationId xmlns:a16="http://schemas.microsoft.com/office/drawing/2014/main" id="{8CEB2D4F-9355-B84C-A1E9-843662F8E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030" y="1477693"/>
            <a:ext cx="1027653" cy="48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08" tIns="34289" rIns="68508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4967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GB" altLang="en-US" sz="9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PIK3CA-</a:t>
            </a:r>
            <a:r>
              <a:rPr lang="en-GB" alt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mutant cohort</a:t>
            </a:r>
          </a:p>
          <a:p>
            <a:pPr algn="ctr" defTabSz="684967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GB" altLang="en-US" sz="900" dirty="0">
                <a:solidFill>
                  <a:srgbClr val="000000"/>
                </a:solidFill>
                <a:latin typeface="Arial"/>
                <a:ea typeface="ＭＳ Ｐゴシック" charset="0"/>
              </a:rPr>
              <a:t>(n = 341)</a:t>
            </a:r>
          </a:p>
        </p:txBody>
      </p:sp>
      <p:sp>
        <p:nvSpPr>
          <p:cNvPr id="38" name="Text Box 45">
            <a:extLst>
              <a:ext uri="{FF2B5EF4-FFF2-40B4-BE49-F238E27FC236}">
                <a16:creationId xmlns:a16="http://schemas.microsoft.com/office/drawing/2014/main" id="{0B2D2F78-0721-EA46-AEC2-178AF1CA6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132" y="2647209"/>
            <a:ext cx="979830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08" tIns="34289" rIns="68508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4967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GB" altLang="en-US" sz="9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PIK3CA-</a:t>
            </a:r>
            <a:r>
              <a:rPr lang="en-GB" alt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nonmutant cohort</a:t>
            </a:r>
          </a:p>
          <a:p>
            <a:pPr algn="ctr" defTabSz="684967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GB" altLang="en-US" sz="900" dirty="0">
                <a:solidFill>
                  <a:srgbClr val="000000"/>
                </a:solidFill>
                <a:latin typeface="Arial"/>
                <a:ea typeface="ＭＳ Ｐゴシック" charset="0"/>
              </a:rPr>
              <a:t>(n = 231)</a:t>
            </a: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F22820E1-8895-DE4C-8154-0CC5BF7B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830" y="2554126"/>
            <a:ext cx="2988000" cy="52435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19050"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8287" tIns="45681" rIns="18287" bIns="45681" anchor="ctr"/>
          <a:lstStyle/>
          <a:p>
            <a:pPr algn="ctr" defTabSz="913500">
              <a:spcAft>
                <a:spcPts val="300"/>
              </a:spcAft>
              <a:defRPr/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Alpelisib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 mg QD PO </a:t>
            </a:r>
            <a:b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fulvestrant 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mg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9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900" baseline="30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3500">
              <a:spcAft>
                <a:spcPts val="300"/>
              </a:spcAft>
              <a:defRPr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115)</a:t>
            </a: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F42741D9-57A4-8541-82A7-68284ABFD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831" y="3146913"/>
            <a:ext cx="2988000" cy="51191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9050"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8287" tIns="45681" rIns="18287" bIns="45681" anchor="ctr"/>
          <a:lstStyle/>
          <a:p>
            <a:pPr algn="ctr" defTabSz="913500">
              <a:defRPr/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Placebo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QD PO </a:t>
            </a:r>
            <a:b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fulvestrant 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mg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9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900" baseline="30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3500">
              <a:defRPr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116)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21D9592-09EF-3946-9F48-2DAA1B946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097" y="935823"/>
            <a:ext cx="5267739" cy="314204"/>
          </a:xfrm>
        </p:spPr>
        <p:txBody>
          <a:bodyPr/>
          <a:lstStyle/>
          <a:p>
            <a:pPr marL="0" indent="0" algn="ctr">
              <a:buNone/>
            </a:pPr>
            <a:r>
              <a:rPr lang="en-US" sz="1300" b="1" dirty="0"/>
              <a:t>Randomized, Double-Blind, Placebo-Controlled Phase 3 Trial</a:t>
            </a:r>
          </a:p>
          <a:p>
            <a:pPr marL="0" indent="0" algn="ctr">
              <a:buNone/>
            </a:pPr>
            <a:endParaRPr lang="en-US" sz="1300" b="1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923FA23-E912-5345-9885-5511FFB3CC70}"/>
              </a:ext>
            </a:extLst>
          </p:cNvPr>
          <p:cNvSpPr txBox="1">
            <a:spLocks/>
          </p:cNvSpPr>
          <p:nvPr/>
        </p:nvSpPr>
        <p:spPr>
          <a:xfrm>
            <a:off x="246479" y="3762212"/>
            <a:ext cx="8677185" cy="759970"/>
          </a:xfrm>
          <a:prstGeom prst="rect">
            <a:avLst/>
          </a:prstGeom>
        </p:spPr>
        <p:txBody>
          <a:bodyPr vert="horz" lIns="91428" tIns="45714" rIns="91428" bIns="45714" rtlCol="0">
            <a:noAutofit/>
          </a:bodyPr>
          <a:lstStyle>
            <a:lvl1pPr marL="236538" indent="-2365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0563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" panose="05000000000000000000" pitchFamily="2" charset="2"/>
              <a:buChar char="Ø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6532" indent="-236532" defTabSz="913268" eaLnBrk="0" hangingPunct="0">
              <a:spcBef>
                <a:spcPts val="1333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Primary endpoint: </a:t>
            </a:r>
            <a:r>
              <a:rPr lang="en-US" sz="1200" dirty="0">
                <a:solidFill>
                  <a:srgbClr val="000000"/>
                </a:solidFill>
              </a:rPr>
              <a:t>PFS (locally assessed) in all patients randomized to </a:t>
            </a:r>
            <a:r>
              <a:rPr lang="en-US" sz="1200" i="1" dirty="0">
                <a:solidFill>
                  <a:srgbClr val="000000"/>
                </a:solidFill>
              </a:rPr>
              <a:t>PIK3CA</a:t>
            </a:r>
            <a:r>
              <a:rPr lang="en-US" sz="1200" dirty="0">
                <a:solidFill>
                  <a:srgbClr val="000000"/>
                </a:solidFill>
              </a:rPr>
              <a:t>-mutant cohort</a:t>
            </a:r>
          </a:p>
          <a:p>
            <a:pPr marL="236532" indent="-236532" defTabSz="913268" eaLnBrk="0" hangingPunct="0">
              <a:spcBef>
                <a:spcPts val="1333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200" b="1" dirty="0">
                <a:solidFill>
                  <a:srgbClr val="000000"/>
                </a:solidFill>
              </a:rPr>
              <a:t>Secondary endpoints: </a:t>
            </a:r>
            <a:r>
              <a:rPr lang="en-US" sz="1200" dirty="0">
                <a:solidFill>
                  <a:srgbClr val="000000"/>
                </a:solidFill>
              </a:rPr>
              <a:t>OS in </a:t>
            </a:r>
            <a:r>
              <a:rPr lang="en-US" sz="1200" i="1" kern="0" dirty="0">
                <a:solidFill>
                  <a:srgbClr val="000000"/>
                </a:solidFill>
              </a:rPr>
              <a:t>PIK3CA</a:t>
            </a:r>
            <a:r>
              <a:rPr lang="en-US" sz="1200" kern="0" dirty="0">
                <a:solidFill>
                  <a:srgbClr val="000000"/>
                </a:solidFill>
              </a:rPr>
              <a:t>-mutant cohort</a:t>
            </a:r>
            <a:r>
              <a:rPr lang="en-US" sz="1200" dirty="0">
                <a:solidFill>
                  <a:srgbClr val="000000"/>
                </a:solidFill>
              </a:rPr>
              <a:t>; PFS in </a:t>
            </a:r>
            <a:r>
              <a:rPr lang="en-US" sz="1200" i="1" kern="0" dirty="0">
                <a:solidFill>
                  <a:srgbClr val="000000"/>
                </a:solidFill>
              </a:rPr>
              <a:t>PIK3CA</a:t>
            </a:r>
            <a:r>
              <a:rPr lang="en-US" sz="1200" kern="0" dirty="0">
                <a:solidFill>
                  <a:srgbClr val="000000"/>
                </a:solidFill>
              </a:rPr>
              <a:t>-nonmutant</a:t>
            </a:r>
            <a:r>
              <a:rPr lang="en-US" sz="1200" dirty="0">
                <a:solidFill>
                  <a:srgbClr val="000000"/>
                </a:solidFill>
              </a:rPr>
              <a:t> cohort (proof of concept); 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PFS in ctDNA and ORR/CBR for both cohorts; safety for patients with ≥1 dose study drug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71218" y="1510027"/>
            <a:ext cx="178596" cy="540000"/>
            <a:chOff x="7666077" y="2206342"/>
            <a:chExt cx="182671" cy="540000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8EB35AC-F88F-6D48-B691-C4B6D8E52ED3}"/>
                </a:ext>
              </a:extLst>
            </p:cNvPr>
            <p:cNvCxnSpPr>
              <a:cxnSpLocks/>
            </p:cNvCxnSpPr>
            <p:nvPr/>
          </p:nvCxnSpPr>
          <p:spPr>
            <a:xfrm>
              <a:off x="7666077" y="2211214"/>
              <a:ext cx="18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70496" y="2206342"/>
              <a:ext cx="0" cy="54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8EB35AC-F88F-6D48-B691-C4B6D8E52ED3}"/>
                </a:ext>
              </a:extLst>
            </p:cNvPr>
            <p:cNvCxnSpPr>
              <a:cxnSpLocks/>
            </p:cNvCxnSpPr>
            <p:nvPr/>
          </p:nvCxnSpPr>
          <p:spPr>
            <a:xfrm>
              <a:off x="7668748" y="2742947"/>
              <a:ext cx="18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554859" y="2837929"/>
            <a:ext cx="180000" cy="540000"/>
            <a:chOff x="7661970" y="2206342"/>
            <a:chExt cx="184107" cy="540000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8EB35AC-F88F-6D48-B691-C4B6D8E52ED3}"/>
                </a:ext>
              </a:extLst>
            </p:cNvPr>
            <p:cNvCxnSpPr>
              <a:cxnSpLocks/>
            </p:cNvCxnSpPr>
            <p:nvPr/>
          </p:nvCxnSpPr>
          <p:spPr>
            <a:xfrm>
              <a:off x="7666077" y="2211214"/>
              <a:ext cx="18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70496" y="2206342"/>
              <a:ext cx="0" cy="54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8EB35AC-F88F-6D48-B691-C4B6D8E52ED3}"/>
                </a:ext>
              </a:extLst>
            </p:cNvPr>
            <p:cNvCxnSpPr>
              <a:cxnSpLocks/>
            </p:cNvCxnSpPr>
            <p:nvPr/>
          </p:nvCxnSpPr>
          <p:spPr>
            <a:xfrm>
              <a:off x="7661970" y="2742947"/>
              <a:ext cx="18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67415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8" name="Chart 297">
            <a:extLst>
              <a:ext uri="{FF2B5EF4-FFF2-40B4-BE49-F238E27FC236}">
                <a16:creationId xmlns:a16="http://schemas.microsoft.com/office/drawing/2014/main" id="{8352D3BE-44F5-ED4E-9A4C-F3446B1B61F8}"/>
              </a:ext>
            </a:extLst>
          </p:cNvPr>
          <p:cNvGraphicFramePr/>
          <p:nvPr/>
        </p:nvGraphicFramePr>
        <p:xfrm>
          <a:off x="513467" y="1165626"/>
          <a:ext cx="6728791" cy="3009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4" name="TextBox 153">
            <a:extLst>
              <a:ext uri="{FF2B5EF4-FFF2-40B4-BE49-F238E27FC236}">
                <a16:creationId xmlns:a16="http://schemas.microsoft.com/office/drawing/2014/main" id="{DE405C0D-DFD5-8D4C-AFAC-FC58125BDB90}"/>
              </a:ext>
            </a:extLst>
          </p:cNvPr>
          <p:cNvSpPr txBox="1"/>
          <p:nvPr/>
        </p:nvSpPr>
        <p:spPr>
          <a:xfrm>
            <a:off x="6902694" y="1565656"/>
            <a:ext cx="2261477" cy="196975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285694" indent="-285694" defTabSz="91422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</a:rPr>
              <a:t>Mutation status </a:t>
            </a:r>
            <a:b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</a:rPr>
              <a:t>from tissue</a:t>
            </a:r>
          </a:p>
          <a:p>
            <a:pPr marL="285694" indent="-285694" defTabSz="91422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</a:rPr>
              <a:t>Similar results </a:t>
            </a:r>
            <a:b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</a:rPr>
              <a:t>with mutation status </a:t>
            </a:r>
            <a:b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</a:rPr>
              <a:t>from ctDNA</a:t>
            </a:r>
          </a:p>
          <a:p>
            <a:pPr marL="285694" indent="-285694" defTabSz="91422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Only 6% of patients with prior CD4/6i exposure</a:t>
            </a:r>
          </a:p>
        </p:txBody>
      </p:sp>
      <p:sp>
        <p:nvSpPr>
          <p:cNvPr id="320" name="Footer Placeholder 19">
            <a:extLst>
              <a:ext uri="{FF2B5EF4-FFF2-40B4-BE49-F238E27FC236}">
                <a16:creationId xmlns:a16="http://schemas.microsoft.com/office/drawing/2014/main" id="{177CACE2-1584-CD4C-B776-34D37FDEB628}"/>
              </a:ext>
            </a:extLst>
          </p:cNvPr>
          <p:cNvSpPr txBox="1">
            <a:spLocks/>
          </p:cNvSpPr>
          <p:nvPr/>
        </p:nvSpPr>
        <p:spPr>
          <a:xfrm>
            <a:off x="2405314" y="4845992"/>
            <a:ext cx="6738687" cy="273050"/>
          </a:xfrm>
          <a:prstGeom prst="rect">
            <a:avLst/>
          </a:prstGeom>
        </p:spPr>
        <p:txBody>
          <a:bodyPr vert="horz" lIns="45714" tIns="45714" rIns="91428" bIns="45714" rtlCol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8">
              <a:defRPr/>
            </a:pPr>
            <a:r>
              <a:rPr lang="en-US" altLang="en-US" dirty="0">
                <a:solidFill>
                  <a:srgbClr val="000000"/>
                </a:solidFill>
              </a:rPr>
              <a:t>1. André F et al. </a:t>
            </a:r>
            <a:r>
              <a:rPr lang="en-US" altLang="en-US" i="1" dirty="0">
                <a:solidFill>
                  <a:srgbClr val="000000"/>
                </a:solidFill>
              </a:rPr>
              <a:t>New Engl J Med</a:t>
            </a:r>
            <a:r>
              <a:rPr lang="en-US" altLang="en-US" dirty="0">
                <a:solidFill>
                  <a:srgbClr val="000000"/>
                </a:solidFill>
              </a:rPr>
              <a:t>. 2019;380:1929.</a:t>
            </a: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13F8600F-0DAE-4149-8110-C0372269620A}"/>
              </a:ext>
            </a:extLst>
          </p:cNvPr>
          <p:cNvGrpSpPr/>
          <p:nvPr/>
        </p:nvGrpSpPr>
        <p:grpSpPr>
          <a:xfrm>
            <a:off x="1127176" y="2622971"/>
            <a:ext cx="5705647" cy="1116718"/>
            <a:chOff x="1361513" y="2620589"/>
            <a:chExt cx="5705647" cy="1116718"/>
          </a:xfrm>
        </p:grpSpPr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45E20F56-9988-2B46-85BF-13C99F08CDE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61513" y="2620589"/>
              <a:ext cx="5705647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A7ABB239-37DA-B148-BB25-A6E0FD38D5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91312" y="2620590"/>
              <a:ext cx="0" cy="1116717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FE3AF9C7-E898-E544-B42B-6B80BA0747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83567" y="2620590"/>
              <a:ext cx="0" cy="1116717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40" name="Freeform: Shape 2">
            <a:extLst>
              <a:ext uri="{FF2B5EF4-FFF2-40B4-BE49-F238E27FC236}">
                <a16:creationId xmlns:a16="http://schemas.microsoft.com/office/drawing/2014/main" id="{EB87BAA5-0486-2446-A165-C7ABA6F26FA7}"/>
              </a:ext>
            </a:extLst>
          </p:cNvPr>
          <p:cNvSpPr/>
          <p:nvPr/>
        </p:nvSpPr>
        <p:spPr bwMode="auto">
          <a:xfrm>
            <a:off x="1054217" y="1461000"/>
            <a:ext cx="5761434" cy="2021681"/>
          </a:xfrm>
          <a:custGeom>
            <a:avLst/>
            <a:gdLst>
              <a:gd name="connsiteX0" fmla="*/ 0 w 7681912"/>
              <a:gd name="connsiteY0" fmla="*/ 0 h 2695575"/>
              <a:gd name="connsiteX1" fmla="*/ 57150 w 7681912"/>
              <a:gd name="connsiteY1" fmla="*/ 0 h 2695575"/>
              <a:gd name="connsiteX2" fmla="*/ 57150 w 7681912"/>
              <a:gd name="connsiteY2" fmla="*/ 33337 h 2695575"/>
              <a:gd name="connsiteX3" fmla="*/ 123825 w 7681912"/>
              <a:gd name="connsiteY3" fmla="*/ 33337 h 2695575"/>
              <a:gd name="connsiteX4" fmla="*/ 123825 w 7681912"/>
              <a:gd name="connsiteY4" fmla="*/ 57150 h 2695575"/>
              <a:gd name="connsiteX5" fmla="*/ 381000 w 7681912"/>
              <a:gd name="connsiteY5" fmla="*/ 57150 h 2695575"/>
              <a:gd name="connsiteX6" fmla="*/ 381000 w 7681912"/>
              <a:gd name="connsiteY6" fmla="*/ 104775 h 2695575"/>
              <a:gd name="connsiteX7" fmla="*/ 457200 w 7681912"/>
              <a:gd name="connsiteY7" fmla="*/ 104775 h 2695575"/>
              <a:gd name="connsiteX8" fmla="*/ 457200 w 7681912"/>
              <a:gd name="connsiteY8" fmla="*/ 147637 h 2695575"/>
              <a:gd name="connsiteX9" fmla="*/ 471487 w 7681912"/>
              <a:gd name="connsiteY9" fmla="*/ 147637 h 2695575"/>
              <a:gd name="connsiteX10" fmla="*/ 471487 w 7681912"/>
              <a:gd name="connsiteY10" fmla="*/ 219075 h 2695575"/>
              <a:gd name="connsiteX11" fmla="*/ 500062 w 7681912"/>
              <a:gd name="connsiteY11" fmla="*/ 219075 h 2695575"/>
              <a:gd name="connsiteX12" fmla="*/ 500062 w 7681912"/>
              <a:gd name="connsiteY12" fmla="*/ 261937 h 2695575"/>
              <a:gd name="connsiteX13" fmla="*/ 542925 w 7681912"/>
              <a:gd name="connsiteY13" fmla="*/ 261937 h 2695575"/>
              <a:gd name="connsiteX14" fmla="*/ 542925 w 7681912"/>
              <a:gd name="connsiteY14" fmla="*/ 304800 h 2695575"/>
              <a:gd name="connsiteX15" fmla="*/ 619125 w 7681912"/>
              <a:gd name="connsiteY15" fmla="*/ 304800 h 2695575"/>
              <a:gd name="connsiteX16" fmla="*/ 619125 w 7681912"/>
              <a:gd name="connsiteY16" fmla="*/ 333375 h 2695575"/>
              <a:gd name="connsiteX17" fmla="*/ 757237 w 7681912"/>
              <a:gd name="connsiteY17" fmla="*/ 333375 h 2695575"/>
              <a:gd name="connsiteX18" fmla="*/ 757237 w 7681912"/>
              <a:gd name="connsiteY18" fmla="*/ 357187 h 2695575"/>
              <a:gd name="connsiteX19" fmla="*/ 909637 w 7681912"/>
              <a:gd name="connsiteY19" fmla="*/ 357187 h 2695575"/>
              <a:gd name="connsiteX20" fmla="*/ 909637 w 7681912"/>
              <a:gd name="connsiteY20" fmla="*/ 461962 h 2695575"/>
              <a:gd name="connsiteX21" fmla="*/ 933450 w 7681912"/>
              <a:gd name="connsiteY21" fmla="*/ 461962 h 2695575"/>
              <a:gd name="connsiteX22" fmla="*/ 933450 w 7681912"/>
              <a:gd name="connsiteY22" fmla="*/ 533400 h 2695575"/>
              <a:gd name="connsiteX23" fmla="*/ 957262 w 7681912"/>
              <a:gd name="connsiteY23" fmla="*/ 533400 h 2695575"/>
              <a:gd name="connsiteX24" fmla="*/ 957262 w 7681912"/>
              <a:gd name="connsiteY24" fmla="*/ 609600 h 2695575"/>
              <a:gd name="connsiteX25" fmla="*/ 1014412 w 7681912"/>
              <a:gd name="connsiteY25" fmla="*/ 609600 h 2695575"/>
              <a:gd name="connsiteX26" fmla="*/ 1014412 w 7681912"/>
              <a:gd name="connsiteY26" fmla="*/ 661987 h 2695575"/>
              <a:gd name="connsiteX27" fmla="*/ 1090612 w 7681912"/>
              <a:gd name="connsiteY27" fmla="*/ 661987 h 2695575"/>
              <a:gd name="connsiteX28" fmla="*/ 1090612 w 7681912"/>
              <a:gd name="connsiteY28" fmla="*/ 723900 h 2695575"/>
              <a:gd name="connsiteX29" fmla="*/ 1162050 w 7681912"/>
              <a:gd name="connsiteY29" fmla="*/ 723900 h 2695575"/>
              <a:gd name="connsiteX30" fmla="*/ 1162050 w 7681912"/>
              <a:gd name="connsiteY30" fmla="*/ 747712 h 2695575"/>
              <a:gd name="connsiteX31" fmla="*/ 1247775 w 7681912"/>
              <a:gd name="connsiteY31" fmla="*/ 747712 h 2695575"/>
              <a:gd name="connsiteX32" fmla="*/ 1247775 w 7681912"/>
              <a:gd name="connsiteY32" fmla="*/ 804862 h 2695575"/>
              <a:gd name="connsiteX33" fmla="*/ 1352550 w 7681912"/>
              <a:gd name="connsiteY33" fmla="*/ 804862 h 2695575"/>
              <a:gd name="connsiteX34" fmla="*/ 1352550 w 7681912"/>
              <a:gd name="connsiteY34" fmla="*/ 847725 h 2695575"/>
              <a:gd name="connsiteX35" fmla="*/ 1390650 w 7681912"/>
              <a:gd name="connsiteY35" fmla="*/ 847725 h 2695575"/>
              <a:gd name="connsiteX36" fmla="*/ 1390650 w 7681912"/>
              <a:gd name="connsiteY36" fmla="*/ 971550 h 2695575"/>
              <a:gd name="connsiteX37" fmla="*/ 1419225 w 7681912"/>
              <a:gd name="connsiteY37" fmla="*/ 971550 h 2695575"/>
              <a:gd name="connsiteX38" fmla="*/ 1419225 w 7681912"/>
              <a:gd name="connsiteY38" fmla="*/ 1062037 h 2695575"/>
              <a:gd name="connsiteX39" fmla="*/ 1462087 w 7681912"/>
              <a:gd name="connsiteY39" fmla="*/ 1062037 h 2695575"/>
              <a:gd name="connsiteX40" fmla="*/ 1462087 w 7681912"/>
              <a:gd name="connsiteY40" fmla="*/ 1104900 h 2695575"/>
              <a:gd name="connsiteX41" fmla="*/ 1552575 w 7681912"/>
              <a:gd name="connsiteY41" fmla="*/ 1104900 h 2695575"/>
              <a:gd name="connsiteX42" fmla="*/ 1552575 w 7681912"/>
              <a:gd name="connsiteY42" fmla="*/ 1128712 h 2695575"/>
              <a:gd name="connsiteX43" fmla="*/ 1595437 w 7681912"/>
              <a:gd name="connsiteY43" fmla="*/ 1128712 h 2695575"/>
              <a:gd name="connsiteX44" fmla="*/ 1595437 w 7681912"/>
              <a:gd name="connsiteY44" fmla="*/ 1147762 h 2695575"/>
              <a:gd name="connsiteX45" fmla="*/ 1781175 w 7681912"/>
              <a:gd name="connsiteY45" fmla="*/ 1147762 h 2695575"/>
              <a:gd name="connsiteX46" fmla="*/ 1781175 w 7681912"/>
              <a:gd name="connsiteY46" fmla="*/ 1204912 h 2695575"/>
              <a:gd name="connsiteX47" fmla="*/ 1852612 w 7681912"/>
              <a:gd name="connsiteY47" fmla="*/ 1204912 h 2695575"/>
              <a:gd name="connsiteX48" fmla="*/ 1852612 w 7681912"/>
              <a:gd name="connsiteY48" fmla="*/ 1266825 h 2695575"/>
              <a:gd name="connsiteX49" fmla="*/ 1895475 w 7681912"/>
              <a:gd name="connsiteY49" fmla="*/ 1266825 h 2695575"/>
              <a:gd name="connsiteX50" fmla="*/ 1895475 w 7681912"/>
              <a:gd name="connsiteY50" fmla="*/ 1300162 h 2695575"/>
              <a:gd name="connsiteX51" fmla="*/ 1957387 w 7681912"/>
              <a:gd name="connsiteY51" fmla="*/ 1300162 h 2695575"/>
              <a:gd name="connsiteX52" fmla="*/ 1957387 w 7681912"/>
              <a:gd name="connsiteY52" fmla="*/ 1319212 h 2695575"/>
              <a:gd name="connsiteX53" fmla="*/ 2128837 w 7681912"/>
              <a:gd name="connsiteY53" fmla="*/ 1319212 h 2695575"/>
              <a:gd name="connsiteX54" fmla="*/ 2128837 w 7681912"/>
              <a:gd name="connsiteY54" fmla="*/ 1343025 h 2695575"/>
              <a:gd name="connsiteX55" fmla="*/ 2262187 w 7681912"/>
              <a:gd name="connsiteY55" fmla="*/ 1343025 h 2695575"/>
              <a:gd name="connsiteX56" fmla="*/ 2295525 w 7681912"/>
              <a:gd name="connsiteY56" fmla="*/ 1343025 h 2695575"/>
              <a:gd name="connsiteX57" fmla="*/ 2295525 w 7681912"/>
              <a:gd name="connsiteY57" fmla="*/ 1395412 h 2695575"/>
              <a:gd name="connsiteX58" fmla="*/ 2333625 w 7681912"/>
              <a:gd name="connsiteY58" fmla="*/ 1395412 h 2695575"/>
              <a:gd name="connsiteX59" fmla="*/ 2333625 w 7681912"/>
              <a:gd name="connsiteY59" fmla="*/ 1433512 h 2695575"/>
              <a:gd name="connsiteX60" fmla="*/ 2400300 w 7681912"/>
              <a:gd name="connsiteY60" fmla="*/ 1433512 h 2695575"/>
              <a:gd name="connsiteX61" fmla="*/ 2400300 w 7681912"/>
              <a:gd name="connsiteY61" fmla="*/ 1452562 h 2695575"/>
              <a:gd name="connsiteX62" fmla="*/ 2752725 w 7681912"/>
              <a:gd name="connsiteY62" fmla="*/ 1452562 h 2695575"/>
              <a:gd name="connsiteX63" fmla="*/ 2752725 w 7681912"/>
              <a:gd name="connsiteY63" fmla="*/ 1547812 h 2695575"/>
              <a:gd name="connsiteX64" fmla="*/ 2790825 w 7681912"/>
              <a:gd name="connsiteY64" fmla="*/ 1547812 h 2695575"/>
              <a:gd name="connsiteX65" fmla="*/ 2790825 w 7681912"/>
              <a:gd name="connsiteY65" fmla="*/ 1614487 h 2695575"/>
              <a:gd name="connsiteX66" fmla="*/ 2847975 w 7681912"/>
              <a:gd name="connsiteY66" fmla="*/ 1614487 h 2695575"/>
              <a:gd name="connsiteX67" fmla="*/ 2847975 w 7681912"/>
              <a:gd name="connsiteY67" fmla="*/ 1633537 h 2695575"/>
              <a:gd name="connsiteX68" fmla="*/ 3057525 w 7681912"/>
              <a:gd name="connsiteY68" fmla="*/ 1633537 h 2695575"/>
              <a:gd name="connsiteX69" fmla="*/ 3057525 w 7681912"/>
              <a:gd name="connsiteY69" fmla="*/ 1647825 h 2695575"/>
              <a:gd name="connsiteX70" fmla="*/ 3157537 w 7681912"/>
              <a:gd name="connsiteY70" fmla="*/ 1647825 h 2695575"/>
              <a:gd name="connsiteX71" fmla="*/ 3157537 w 7681912"/>
              <a:gd name="connsiteY71" fmla="*/ 1681162 h 2695575"/>
              <a:gd name="connsiteX72" fmla="*/ 3257550 w 7681912"/>
              <a:gd name="connsiteY72" fmla="*/ 1681162 h 2695575"/>
              <a:gd name="connsiteX73" fmla="*/ 3257550 w 7681912"/>
              <a:gd name="connsiteY73" fmla="*/ 1752600 h 2695575"/>
              <a:gd name="connsiteX74" fmla="*/ 3681412 w 7681912"/>
              <a:gd name="connsiteY74" fmla="*/ 1752600 h 2695575"/>
              <a:gd name="connsiteX75" fmla="*/ 3681412 w 7681912"/>
              <a:gd name="connsiteY75" fmla="*/ 1852612 h 2695575"/>
              <a:gd name="connsiteX76" fmla="*/ 3862387 w 7681912"/>
              <a:gd name="connsiteY76" fmla="*/ 1852612 h 2695575"/>
              <a:gd name="connsiteX77" fmla="*/ 3862387 w 7681912"/>
              <a:gd name="connsiteY77" fmla="*/ 1890712 h 2695575"/>
              <a:gd name="connsiteX78" fmla="*/ 4033837 w 7681912"/>
              <a:gd name="connsiteY78" fmla="*/ 1890712 h 2695575"/>
              <a:gd name="connsiteX79" fmla="*/ 4033837 w 7681912"/>
              <a:gd name="connsiteY79" fmla="*/ 1909762 h 2695575"/>
              <a:gd name="connsiteX80" fmla="*/ 4110037 w 7681912"/>
              <a:gd name="connsiteY80" fmla="*/ 1909762 h 2695575"/>
              <a:gd name="connsiteX81" fmla="*/ 4110037 w 7681912"/>
              <a:gd name="connsiteY81" fmla="*/ 1933575 h 2695575"/>
              <a:gd name="connsiteX82" fmla="*/ 4243387 w 7681912"/>
              <a:gd name="connsiteY82" fmla="*/ 1933575 h 2695575"/>
              <a:gd name="connsiteX83" fmla="*/ 4243387 w 7681912"/>
              <a:gd name="connsiteY83" fmla="*/ 1933575 h 2695575"/>
              <a:gd name="connsiteX84" fmla="*/ 4243387 w 7681912"/>
              <a:gd name="connsiteY84" fmla="*/ 1962150 h 2695575"/>
              <a:gd name="connsiteX85" fmla="*/ 4624387 w 7681912"/>
              <a:gd name="connsiteY85" fmla="*/ 1962150 h 2695575"/>
              <a:gd name="connsiteX86" fmla="*/ 4624387 w 7681912"/>
              <a:gd name="connsiteY86" fmla="*/ 2014537 h 2695575"/>
              <a:gd name="connsiteX87" fmla="*/ 4667250 w 7681912"/>
              <a:gd name="connsiteY87" fmla="*/ 2014537 h 2695575"/>
              <a:gd name="connsiteX88" fmla="*/ 4667250 w 7681912"/>
              <a:gd name="connsiteY88" fmla="*/ 2047875 h 2695575"/>
              <a:gd name="connsiteX89" fmla="*/ 4829175 w 7681912"/>
              <a:gd name="connsiteY89" fmla="*/ 2047875 h 2695575"/>
              <a:gd name="connsiteX90" fmla="*/ 4829175 w 7681912"/>
              <a:gd name="connsiteY90" fmla="*/ 2100262 h 2695575"/>
              <a:gd name="connsiteX91" fmla="*/ 4857750 w 7681912"/>
              <a:gd name="connsiteY91" fmla="*/ 2100262 h 2695575"/>
              <a:gd name="connsiteX92" fmla="*/ 4857750 w 7681912"/>
              <a:gd name="connsiteY92" fmla="*/ 2124075 h 2695575"/>
              <a:gd name="connsiteX93" fmla="*/ 5072062 w 7681912"/>
              <a:gd name="connsiteY93" fmla="*/ 2124075 h 2695575"/>
              <a:gd name="connsiteX94" fmla="*/ 5072062 w 7681912"/>
              <a:gd name="connsiteY94" fmla="*/ 2181225 h 2695575"/>
              <a:gd name="connsiteX95" fmla="*/ 5591175 w 7681912"/>
              <a:gd name="connsiteY95" fmla="*/ 2181225 h 2695575"/>
              <a:gd name="connsiteX96" fmla="*/ 5591175 w 7681912"/>
              <a:gd name="connsiteY96" fmla="*/ 2314575 h 2695575"/>
              <a:gd name="connsiteX97" fmla="*/ 6529387 w 7681912"/>
              <a:gd name="connsiteY97" fmla="*/ 2314575 h 2695575"/>
              <a:gd name="connsiteX98" fmla="*/ 6529387 w 7681912"/>
              <a:gd name="connsiteY98" fmla="*/ 2500312 h 2695575"/>
              <a:gd name="connsiteX99" fmla="*/ 6943725 w 7681912"/>
              <a:gd name="connsiteY99" fmla="*/ 2500312 h 2695575"/>
              <a:gd name="connsiteX100" fmla="*/ 6943725 w 7681912"/>
              <a:gd name="connsiteY100" fmla="*/ 2695575 h 2695575"/>
              <a:gd name="connsiteX101" fmla="*/ 7681912 w 7681912"/>
              <a:gd name="connsiteY101" fmla="*/ 2695575 h 269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7681912" h="2695575">
                <a:moveTo>
                  <a:pt x="0" y="0"/>
                </a:moveTo>
                <a:lnTo>
                  <a:pt x="57150" y="0"/>
                </a:lnTo>
                <a:lnTo>
                  <a:pt x="57150" y="33337"/>
                </a:lnTo>
                <a:lnTo>
                  <a:pt x="123825" y="33337"/>
                </a:lnTo>
                <a:lnTo>
                  <a:pt x="123825" y="57150"/>
                </a:lnTo>
                <a:lnTo>
                  <a:pt x="381000" y="57150"/>
                </a:lnTo>
                <a:lnTo>
                  <a:pt x="381000" y="104775"/>
                </a:lnTo>
                <a:lnTo>
                  <a:pt x="457200" y="104775"/>
                </a:lnTo>
                <a:lnTo>
                  <a:pt x="457200" y="147637"/>
                </a:lnTo>
                <a:lnTo>
                  <a:pt x="471487" y="147637"/>
                </a:lnTo>
                <a:lnTo>
                  <a:pt x="471487" y="219075"/>
                </a:lnTo>
                <a:lnTo>
                  <a:pt x="500062" y="219075"/>
                </a:lnTo>
                <a:lnTo>
                  <a:pt x="500062" y="261937"/>
                </a:lnTo>
                <a:lnTo>
                  <a:pt x="542925" y="261937"/>
                </a:lnTo>
                <a:lnTo>
                  <a:pt x="542925" y="304800"/>
                </a:lnTo>
                <a:lnTo>
                  <a:pt x="619125" y="304800"/>
                </a:lnTo>
                <a:lnTo>
                  <a:pt x="619125" y="333375"/>
                </a:lnTo>
                <a:lnTo>
                  <a:pt x="757237" y="333375"/>
                </a:lnTo>
                <a:lnTo>
                  <a:pt x="757237" y="357187"/>
                </a:lnTo>
                <a:lnTo>
                  <a:pt x="909637" y="357187"/>
                </a:lnTo>
                <a:lnTo>
                  <a:pt x="909637" y="461962"/>
                </a:lnTo>
                <a:lnTo>
                  <a:pt x="933450" y="461962"/>
                </a:lnTo>
                <a:lnTo>
                  <a:pt x="933450" y="533400"/>
                </a:lnTo>
                <a:lnTo>
                  <a:pt x="957262" y="533400"/>
                </a:lnTo>
                <a:lnTo>
                  <a:pt x="957262" y="609600"/>
                </a:lnTo>
                <a:lnTo>
                  <a:pt x="1014412" y="609600"/>
                </a:lnTo>
                <a:lnTo>
                  <a:pt x="1014412" y="661987"/>
                </a:lnTo>
                <a:lnTo>
                  <a:pt x="1090612" y="661987"/>
                </a:lnTo>
                <a:lnTo>
                  <a:pt x="1090612" y="723900"/>
                </a:lnTo>
                <a:lnTo>
                  <a:pt x="1162050" y="723900"/>
                </a:lnTo>
                <a:lnTo>
                  <a:pt x="1162050" y="747712"/>
                </a:lnTo>
                <a:lnTo>
                  <a:pt x="1247775" y="747712"/>
                </a:lnTo>
                <a:lnTo>
                  <a:pt x="1247775" y="804862"/>
                </a:lnTo>
                <a:lnTo>
                  <a:pt x="1352550" y="804862"/>
                </a:lnTo>
                <a:lnTo>
                  <a:pt x="1352550" y="847725"/>
                </a:lnTo>
                <a:lnTo>
                  <a:pt x="1390650" y="847725"/>
                </a:lnTo>
                <a:lnTo>
                  <a:pt x="1390650" y="971550"/>
                </a:lnTo>
                <a:lnTo>
                  <a:pt x="1419225" y="971550"/>
                </a:lnTo>
                <a:lnTo>
                  <a:pt x="1419225" y="1062037"/>
                </a:lnTo>
                <a:lnTo>
                  <a:pt x="1462087" y="1062037"/>
                </a:lnTo>
                <a:lnTo>
                  <a:pt x="1462087" y="1104900"/>
                </a:lnTo>
                <a:lnTo>
                  <a:pt x="1552575" y="1104900"/>
                </a:lnTo>
                <a:lnTo>
                  <a:pt x="1552575" y="1128712"/>
                </a:lnTo>
                <a:lnTo>
                  <a:pt x="1595437" y="1128712"/>
                </a:lnTo>
                <a:lnTo>
                  <a:pt x="1595437" y="1147762"/>
                </a:lnTo>
                <a:lnTo>
                  <a:pt x="1781175" y="1147762"/>
                </a:lnTo>
                <a:lnTo>
                  <a:pt x="1781175" y="1204912"/>
                </a:lnTo>
                <a:lnTo>
                  <a:pt x="1852612" y="1204912"/>
                </a:lnTo>
                <a:lnTo>
                  <a:pt x="1852612" y="1266825"/>
                </a:lnTo>
                <a:lnTo>
                  <a:pt x="1895475" y="1266825"/>
                </a:lnTo>
                <a:lnTo>
                  <a:pt x="1895475" y="1300162"/>
                </a:lnTo>
                <a:lnTo>
                  <a:pt x="1957387" y="1300162"/>
                </a:lnTo>
                <a:lnTo>
                  <a:pt x="1957387" y="1319212"/>
                </a:lnTo>
                <a:lnTo>
                  <a:pt x="2128837" y="1319212"/>
                </a:lnTo>
                <a:lnTo>
                  <a:pt x="2128837" y="1343025"/>
                </a:lnTo>
                <a:lnTo>
                  <a:pt x="2262187" y="1343025"/>
                </a:lnTo>
                <a:lnTo>
                  <a:pt x="2295525" y="1343025"/>
                </a:lnTo>
                <a:lnTo>
                  <a:pt x="2295525" y="1395412"/>
                </a:lnTo>
                <a:lnTo>
                  <a:pt x="2333625" y="1395412"/>
                </a:lnTo>
                <a:lnTo>
                  <a:pt x="2333625" y="1433512"/>
                </a:lnTo>
                <a:lnTo>
                  <a:pt x="2400300" y="1433512"/>
                </a:lnTo>
                <a:lnTo>
                  <a:pt x="2400300" y="1452562"/>
                </a:lnTo>
                <a:lnTo>
                  <a:pt x="2752725" y="1452562"/>
                </a:lnTo>
                <a:lnTo>
                  <a:pt x="2752725" y="1547812"/>
                </a:lnTo>
                <a:lnTo>
                  <a:pt x="2790825" y="1547812"/>
                </a:lnTo>
                <a:lnTo>
                  <a:pt x="2790825" y="1614487"/>
                </a:lnTo>
                <a:lnTo>
                  <a:pt x="2847975" y="1614487"/>
                </a:lnTo>
                <a:lnTo>
                  <a:pt x="2847975" y="1633537"/>
                </a:lnTo>
                <a:lnTo>
                  <a:pt x="3057525" y="1633537"/>
                </a:lnTo>
                <a:lnTo>
                  <a:pt x="3057525" y="1647825"/>
                </a:lnTo>
                <a:lnTo>
                  <a:pt x="3157537" y="1647825"/>
                </a:lnTo>
                <a:lnTo>
                  <a:pt x="3157537" y="1681162"/>
                </a:lnTo>
                <a:lnTo>
                  <a:pt x="3257550" y="1681162"/>
                </a:lnTo>
                <a:lnTo>
                  <a:pt x="3257550" y="1752600"/>
                </a:lnTo>
                <a:lnTo>
                  <a:pt x="3681412" y="1752600"/>
                </a:lnTo>
                <a:lnTo>
                  <a:pt x="3681412" y="1852612"/>
                </a:lnTo>
                <a:lnTo>
                  <a:pt x="3862387" y="1852612"/>
                </a:lnTo>
                <a:lnTo>
                  <a:pt x="3862387" y="1890712"/>
                </a:lnTo>
                <a:lnTo>
                  <a:pt x="4033837" y="1890712"/>
                </a:lnTo>
                <a:lnTo>
                  <a:pt x="4033837" y="1909762"/>
                </a:lnTo>
                <a:lnTo>
                  <a:pt x="4110037" y="1909762"/>
                </a:lnTo>
                <a:lnTo>
                  <a:pt x="4110037" y="1933575"/>
                </a:lnTo>
                <a:lnTo>
                  <a:pt x="4243387" y="1933575"/>
                </a:lnTo>
                <a:lnTo>
                  <a:pt x="4243387" y="1933575"/>
                </a:lnTo>
                <a:lnTo>
                  <a:pt x="4243387" y="1962150"/>
                </a:lnTo>
                <a:lnTo>
                  <a:pt x="4624387" y="1962150"/>
                </a:lnTo>
                <a:lnTo>
                  <a:pt x="4624387" y="2014537"/>
                </a:lnTo>
                <a:lnTo>
                  <a:pt x="4667250" y="2014537"/>
                </a:lnTo>
                <a:lnTo>
                  <a:pt x="4667250" y="2047875"/>
                </a:lnTo>
                <a:lnTo>
                  <a:pt x="4829175" y="2047875"/>
                </a:lnTo>
                <a:lnTo>
                  <a:pt x="4829175" y="2100262"/>
                </a:lnTo>
                <a:lnTo>
                  <a:pt x="4857750" y="2100262"/>
                </a:lnTo>
                <a:lnTo>
                  <a:pt x="4857750" y="2124075"/>
                </a:lnTo>
                <a:lnTo>
                  <a:pt x="5072062" y="2124075"/>
                </a:lnTo>
                <a:lnTo>
                  <a:pt x="5072062" y="2181225"/>
                </a:lnTo>
                <a:lnTo>
                  <a:pt x="5591175" y="2181225"/>
                </a:lnTo>
                <a:lnTo>
                  <a:pt x="5591175" y="2314575"/>
                </a:lnTo>
                <a:lnTo>
                  <a:pt x="6529387" y="2314575"/>
                </a:lnTo>
                <a:lnTo>
                  <a:pt x="6529387" y="2500312"/>
                </a:lnTo>
                <a:lnTo>
                  <a:pt x="6943725" y="2500312"/>
                </a:lnTo>
                <a:lnTo>
                  <a:pt x="6943725" y="2695575"/>
                </a:lnTo>
                <a:lnTo>
                  <a:pt x="7681912" y="2695575"/>
                </a:lnTo>
              </a:path>
            </a:pathLst>
          </a:custGeom>
          <a:noFill/>
          <a:ln w="19050">
            <a:solidFill>
              <a:srgbClr val="09345A"/>
            </a:solidFill>
            <a:miter lim="800000"/>
            <a:headEnd/>
            <a:tailEnd/>
          </a:ln>
        </p:spPr>
        <p:txBody>
          <a:bodyPr lIns="68508" tIns="34289" rIns="68508" bIns="34289" rtlCol="0" anchor="ctr"/>
          <a:lstStyle/>
          <a:p>
            <a:pPr algn="ctr" defTabSz="684967">
              <a:defRPr/>
            </a:pPr>
            <a:endParaRPr lang="en-US" kern="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01E10F40-403F-B547-A6AC-E80B2BD4E851}"/>
              </a:ext>
            </a:extLst>
          </p:cNvPr>
          <p:cNvGrpSpPr/>
          <p:nvPr/>
        </p:nvGrpSpPr>
        <p:grpSpPr>
          <a:xfrm>
            <a:off x="1683475" y="1680046"/>
            <a:ext cx="5141359" cy="1819824"/>
            <a:chOff x="1925842" y="1677665"/>
            <a:chExt cx="5141359" cy="1819824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B68A438-4100-A443-B0B1-02F7124A5D1F}"/>
                </a:ext>
              </a:extLst>
            </p:cNvPr>
            <p:cNvGrpSpPr/>
            <p:nvPr/>
          </p:nvGrpSpPr>
          <p:grpSpPr>
            <a:xfrm>
              <a:off x="1925842" y="1677665"/>
              <a:ext cx="5141359" cy="1819824"/>
              <a:chOff x="1925842" y="1677665"/>
              <a:chExt cx="5141359" cy="1819824"/>
            </a:xfrm>
            <a:solidFill>
              <a:srgbClr val="09345A"/>
            </a:solidFill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2B5EC08F-2F65-F040-BAFD-A9E91E857D58}"/>
                  </a:ext>
                </a:extLst>
              </p:cNvPr>
              <p:cNvSpPr/>
              <p:nvPr/>
            </p:nvSpPr>
            <p:spPr bwMode="auto">
              <a:xfrm>
                <a:off x="1925842" y="1677665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20ED8839-B9E4-E94A-AC48-56619D84045B}"/>
                  </a:ext>
                </a:extLst>
              </p:cNvPr>
              <p:cNvSpPr/>
              <p:nvPr/>
            </p:nvSpPr>
            <p:spPr bwMode="auto">
              <a:xfrm>
                <a:off x="2983666" y="2442608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B65A766F-0FA4-744C-B0F8-1A7A6E0282E4}"/>
                  </a:ext>
                </a:extLst>
              </p:cNvPr>
              <p:cNvSpPr/>
              <p:nvPr/>
            </p:nvSpPr>
            <p:spPr bwMode="auto">
              <a:xfrm>
                <a:off x="3056463" y="2496295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CE68B517-7829-1249-B13D-1CD4B8250552}"/>
                  </a:ext>
                </a:extLst>
              </p:cNvPr>
              <p:cNvSpPr/>
              <p:nvPr/>
            </p:nvSpPr>
            <p:spPr bwMode="auto">
              <a:xfrm>
                <a:off x="3110112" y="2515888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35F4401E-FAD3-9345-8F8E-902BF9E0324A}"/>
                  </a:ext>
                </a:extLst>
              </p:cNvPr>
              <p:cNvSpPr/>
              <p:nvPr/>
            </p:nvSpPr>
            <p:spPr bwMode="auto">
              <a:xfrm>
                <a:off x="3418550" y="2651175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B219DF5D-2C21-8244-A8F1-83882EB822A2}"/>
                  </a:ext>
                </a:extLst>
              </p:cNvPr>
              <p:cNvSpPr/>
              <p:nvPr/>
            </p:nvSpPr>
            <p:spPr bwMode="auto">
              <a:xfrm>
                <a:off x="3547225" y="2653005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0638EFC0-AADA-314D-9EA5-A11BD639F857}"/>
                  </a:ext>
                </a:extLst>
              </p:cNvPr>
              <p:cNvSpPr/>
              <p:nvPr/>
            </p:nvSpPr>
            <p:spPr bwMode="auto">
              <a:xfrm>
                <a:off x="3767698" y="2749707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153A85E-5E81-D242-87EA-790A0C94DE45}"/>
                  </a:ext>
                </a:extLst>
              </p:cNvPr>
              <p:cNvSpPr/>
              <p:nvPr/>
            </p:nvSpPr>
            <p:spPr bwMode="auto">
              <a:xfrm>
                <a:off x="4058112" y="2808744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B4B1DFD0-7E9A-1242-9B49-2AAADA0ADBF1}"/>
                  </a:ext>
                </a:extLst>
              </p:cNvPr>
              <p:cNvSpPr/>
              <p:nvPr/>
            </p:nvSpPr>
            <p:spPr bwMode="auto">
              <a:xfrm>
                <a:off x="3897084" y="2748903"/>
                <a:ext cx="79704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A9C3EE3C-75E1-6747-9059-68BA6A631642}"/>
                  </a:ext>
                </a:extLst>
              </p:cNvPr>
              <p:cNvSpPr/>
              <p:nvPr/>
            </p:nvSpPr>
            <p:spPr bwMode="auto">
              <a:xfrm>
                <a:off x="4127128" y="2811105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6DB7A412-AF10-0846-9976-36612A8E49D4}"/>
                  </a:ext>
                </a:extLst>
              </p:cNvPr>
              <p:cNvSpPr/>
              <p:nvPr/>
            </p:nvSpPr>
            <p:spPr bwMode="auto">
              <a:xfrm>
                <a:off x="4240401" y="2843265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FE243311-CE1C-564E-82F6-2C7CC1A1325C}"/>
                  </a:ext>
                </a:extLst>
              </p:cNvPr>
              <p:cNvSpPr/>
              <p:nvPr/>
            </p:nvSpPr>
            <p:spPr bwMode="auto">
              <a:xfrm>
                <a:off x="4415314" y="2878569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3849CADC-944B-314C-ACBF-DD5BD2590A3F}"/>
                  </a:ext>
                </a:extLst>
              </p:cNvPr>
              <p:cNvSpPr/>
              <p:nvPr/>
            </p:nvSpPr>
            <p:spPr bwMode="auto">
              <a:xfrm>
                <a:off x="4459838" y="2899704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E33B4563-485B-0641-AA79-0C8332DC7697}"/>
                  </a:ext>
                </a:extLst>
              </p:cNvPr>
              <p:cNvSpPr/>
              <p:nvPr/>
            </p:nvSpPr>
            <p:spPr bwMode="auto">
              <a:xfrm>
                <a:off x="4575645" y="2902730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4D051B6D-14FE-5747-A67B-26CCCD6EC721}"/>
                  </a:ext>
                </a:extLst>
              </p:cNvPr>
              <p:cNvSpPr/>
              <p:nvPr/>
            </p:nvSpPr>
            <p:spPr bwMode="auto">
              <a:xfrm>
                <a:off x="4659919" y="2902730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29B302CF-BEB1-0D4F-86D2-89FB7A9AD5DC}"/>
                  </a:ext>
                </a:extLst>
              </p:cNvPr>
              <p:cNvSpPr/>
              <p:nvPr/>
            </p:nvSpPr>
            <p:spPr bwMode="auto">
              <a:xfrm>
                <a:off x="4842166" y="2958438"/>
                <a:ext cx="93140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99270314-AA0D-5540-8033-1946653152A0}"/>
                  </a:ext>
                </a:extLst>
              </p:cNvPr>
              <p:cNvSpPr/>
              <p:nvPr/>
            </p:nvSpPr>
            <p:spPr bwMode="auto">
              <a:xfrm>
                <a:off x="5380177" y="3050919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9E307A3E-823F-C34E-8648-52827E81819F}"/>
                  </a:ext>
                </a:extLst>
              </p:cNvPr>
              <p:cNvSpPr/>
              <p:nvPr/>
            </p:nvSpPr>
            <p:spPr bwMode="auto">
              <a:xfrm>
                <a:off x="5456955" y="3052360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DB50A39E-32AF-B04F-AB5D-3C6B7B5F04CE}"/>
                  </a:ext>
                </a:extLst>
              </p:cNvPr>
              <p:cNvSpPr/>
              <p:nvPr/>
            </p:nvSpPr>
            <p:spPr bwMode="auto">
              <a:xfrm>
                <a:off x="5484409" y="3166953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A3BE5A2C-00F5-B44C-9B0F-83C4B7BC8872}"/>
                  </a:ext>
                </a:extLst>
              </p:cNvPr>
              <p:cNvSpPr/>
              <p:nvPr/>
            </p:nvSpPr>
            <p:spPr bwMode="auto">
              <a:xfrm>
                <a:off x="5592036" y="3166953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7DFBD7F5-2B19-5A49-BDAC-C59EAF261FDB}"/>
                  </a:ext>
                </a:extLst>
              </p:cNvPr>
              <p:cNvSpPr/>
              <p:nvPr/>
            </p:nvSpPr>
            <p:spPr bwMode="auto">
              <a:xfrm>
                <a:off x="5965892" y="3166953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6E486E55-E8CB-534A-B1B9-5495C601545E}"/>
                  </a:ext>
                </a:extLst>
              </p:cNvPr>
              <p:cNvSpPr/>
              <p:nvPr/>
            </p:nvSpPr>
            <p:spPr bwMode="auto">
              <a:xfrm>
                <a:off x="6517902" y="3443802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302AEDB8-434F-A24A-B1A2-258E9DE1D8CC}"/>
                  </a:ext>
                </a:extLst>
              </p:cNvPr>
              <p:cNvSpPr/>
              <p:nvPr/>
            </p:nvSpPr>
            <p:spPr bwMode="auto">
              <a:xfrm>
                <a:off x="7013514" y="3442298"/>
                <a:ext cx="53687" cy="53687"/>
              </a:xfrm>
              <a:prstGeom prst="rect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</p:grp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5BF7C773-2E7E-A342-A2E9-4CEF8ABEC6E8}"/>
                </a:ext>
              </a:extLst>
            </p:cNvPr>
            <p:cNvSpPr/>
            <p:nvPr/>
          </p:nvSpPr>
          <p:spPr bwMode="auto">
            <a:xfrm>
              <a:off x="5468697" y="3102550"/>
              <a:ext cx="53687" cy="53687"/>
            </a:xfrm>
            <a:prstGeom prst="rect">
              <a:avLst/>
            </a:prstGeom>
            <a:solidFill>
              <a:srgbClr val="09345A"/>
            </a:solidFill>
            <a:ln w="0">
              <a:noFill/>
              <a:miter lim="800000"/>
              <a:headEnd/>
              <a:tailEnd/>
            </a:ln>
          </p:spPr>
          <p:txBody>
            <a:bodyPr lIns="68517" tIns="34289" rIns="68517" bIns="34289" rtlCol="0" anchor="b"/>
            <a:lstStyle/>
            <a:p>
              <a:pPr algn="ctr" defTabSz="684967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73FCE30A-659A-5844-870E-C0BC1A0C3C7A}"/>
                </a:ext>
              </a:extLst>
            </p:cNvPr>
            <p:cNvSpPr/>
            <p:nvPr/>
          </p:nvSpPr>
          <p:spPr bwMode="auto">
            <a:xfrm>
              <a:off x="5545867" y="3166953"/>
              <a:ext cx="53687" cy="53687"/>
            </a:xfrm>
            <a:prstGeom prst="rect">
              <a:avLst/>
            </a:prstGeom>
            <a:solidFill>
              <a:srgbClr val="09345A"/>
            </a:solidFill>
            <a:ln w="0">
              <a:noFill/>
              <a:miter lim="800000"/>
              <a:headEnd/>
              <a:tailEnd/>
            </a:ln>
          </p:spPr>
          <p:txBody>
            <a:bodyPr lIns="68517" tIns="34289" rIns="68517" bIns="34289" rtlCol="0" anchor="b"/>
            <a:lstStyle/>
            <a:p>
              <a:pPr algn="ctr" defTabSz="684967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7391D575-952B-244C-BD90-C6E2AB38F6D8}"/>
              </a:ext>
            </a:extLst>
          </p:cNvPr>
          <p:cNvGrpSpPr/>
          <p:nvPr/>
        </p:nvGrpSpPr>
        <p:grpSpPr>
          <a:xfrm>
            <a:off x="2006135" y="2514813"/>
            <a:ext cx="4322940" cy="1008314"/>
            <a:chOff x="2248509" y="2512432"/>
            <a:chExt cx="4322940" cy="1008314"/>
          </a:xfrm>
        </p:grpSpPr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966D9403-8325-984A-9914-154B8C80A4DC}"/>
                </a:ext>
              </a:extLst>
            </p:cNvPr>
            <p:cNvGrpSpPr/>
            <p:nvPr/>
          </p:nvGrpSpPr>
          <p:grpSpPr>
            <a:xfrm>
              <a:off x="2248509" y="2512432"/>
              <a:ext cx="4322940" cy="1008314"/>
              <a:chOff x="2248509" y="2512432"/>
              <a:chExt cx="4322940" cy="1008314"/>
            </a:xfrm>
            <a:solidFill>
              <a:srgbClr val="D77624"/>
            </a:solidFill>
          </p:grpSpPr>
          <p:sp>
            <p:nvSpPr>
              <p:cNvPr id="271" name="Isosceles Triangle 5">
                <a:extLst>
                  <a:ext uri="{FF2B5EF4-FFF2-40B4-BE49-F238E27FC236}">
                    <a16:creationId xmlns:a16="http://schemas.microsoft.com/office/drawing/2014/main" id="{CD13C55F-CCC4-684B-8212-C2A0F548105D}"/>
                  </a:ext>
                </a:extLst>
              </p:cNvPr>
              <p:cNvSpPr/>
              <p:nvPr/>
            </p:nvSpPr>
            <p:spPr bwMode="auto">
              <a:xfrm>
                <a:off x="2248509" y="2515846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72" name="Isosceles Triangle 322">
                <a:extLst>
                  <a:ext uri="{FF2B5EF4-FFF2-40B4-BE49-F238E27FC236}">
                    <a16:creationId xmlns:a16="http://schemas.microsoft.com/office/drawing/2014/main" id="{65F3CEDB-67D6-1B43-9F2A-CE1A258CE7D8}"/>
                  </a:ext>
                </a:extLst>
              </p:cNvPr>
              <p:cNvSpPr/>
              <p:nvPr/>
            </p:nvSpPr>
            <p:spPr bwMode="auto">
              <a:xfrm>
                <a:off x="2287145" y="2512432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73" name="Isosceles Triangle 323">
                <a:extLst>
                  <a:ext uri="{FF2B5EF4-FFF2-40B4-BE49-F238E27FC236}">
                    <a16:creationId xmlns:a16="http://schemas.microsoft.com/office/drawing/2014/main" id="{6C38C88C-43D3-FC45-AE34-94955899FFFA}"/>
                  </a:ext>
                </a:extLst>
              </p:cNvPr>
              <p:cNvSpPr/>
              <p:nvPr/>
            </p:nvSpPr>
            <p:spPr bwMode="auto">
              <a:xfrm>
                <a:off x="3016656" y="2822230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74" name="Isosceles Triangle 324">
                <a:extLst>
                  <a:ext uri="{FF2B5EF4-FFF2-40B4-BE49-F238E27FC236}">
                    <a16:creationId xmlns:a16="http://schemas.microsoft.com/office/drawing/2014/main" id="{ABF1DA32-EE0B-4947-80BA-C4AAEB2D18D1}"/>
                  </a:ext>
                </a:extLst>
              </p:cNvPr>
              <p:cNvSpPr/>
              <p:nvPr/>
            </p:nvSpPr>
            <p:spPr bwMode="auto">
              <a:xfrm>
                <a:off x="3297547" y="2876896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75" name="Isosceles Triangle 325">
                <a:extLst>
                  <a:ext uri="{FF2B5EF4-FFF2-40B4-BE49-F238E27FC236}">
                    <a16:creationId xmlns:a16="http://schemas.microsoft.com/office/drawing/2014/main" id="{094D2716-05C7-0341-AAA9-F8D1FEB7923F}"/>
                  </a:ext>
                </a:extLst>
              </p:cNvPr>
              <p:cNvSpPr/>
              <p:nvPr/>
            </p:nvSpPr>
            <p:spPr bwMode="auto">
              <a:xfrm>
                <a:off x="3363724" y="2910157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76" name="Isosceles Triangle 326">
                <a:extLst>
                  <a:ext uri="{FF2B5EF4-FFF2-40B4-BE49-F238E27FC236}">
                    <a16:creationId xmlns:a16="http://schemas.microsoft.com/office/drawing/2014/main" id="{22FB2F75-9937-3844-A8FC-4790E2383B97}"/>
                  </a:ext>
                </a:extLst>
              </p:cNvPr>
              <p:cNvSpPr/>
              <p:nvPr/>
            </p:nvSpPr>
            <p:spPr bwMode="auto">
              <a:xfrm>
                <a:off x="3677485" y="2961310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77" name="Isosceles Triangle 328">
                <a:extLst>
                  <a:ext uri="{FF2B5EF4-FFF2-40B4-BE49-F238E27FC236}">
                    <a16:creationId xmlns:a16="http://schemas.microsoft.com/office/drawing/2014/main" id="{5785D4E4-0710-FF4E-B08D-BB8C48C9C18A}"/>
                  </a:ext>
                </a:extLst>
              </p:cNvPr>
              <p:cNvSpPr/>
              <p:nvPr/>
            </p:nvSpPr>
            <p:spPr bwMode="auto">
              <a:xfrm>
                <a:off x="3804175" y="3041536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78" name="Isosceles Triangle 329">
                <a:extLst>
                  <a:ext uri="{FF2B5EF4-FFF2-40B4-BE49-F238E27FC236}">
                    <a16:creationId xmlns:a16="http://schemas.microsoft.com/office/drawing/2014/main" id="{9FA6C81D-9473-BA48-BCF4-57FB8AB9206F}"/>
                  </a:ext>
                </a:extLst>
              </p:cNvPr>
              <p:cNvSpPr/>
              <p:nvPr/>
            </p:nvSpPr>
            <p:spPr bwMode="auto">
              <a:xfrm>
                <a:off x="4042240" y="3073062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79" name="Isosceles Triangle 330">
                <a:extLst>
                  <a:ext uri="{FF2B5EF4-FFF2-40B4-BE49-F238E27FC236}">
                    <a16:creationId xmlns:a16="http://schemas.microsoft.com/office/drawing/2014/main" id="{F9934FE7-39F7-F442-B7A3-454EC55F24B4}"/>
                  </a:ext>
                </a:extLst>
              </p:cNvPr>
              <p:cNvSpPr/>
              <p:nvPr/>
            </p:nvSpPr>
            <p:spPr bwMode="auto">
              <a:xfrm>
                <a:off x="4396900" y="3104626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80" name="Isosceles Triangle 331">
                <a:extLst>
                  <a:ext uri="{FF2B5EF4-FFF2-40B4-BE49-F238E27FC236}">
                    <a16:creationId xmlns:a16="http://schemas.microsoft.com/office/drawing/2014/main" id="{1E00BA98-146C-AB47-A9F1-34E3E10692B8}"/>
                  </a:ext>
                </a:extLst>
              </p:cNvPr>
              <p:cNvSpPr/>
              <p:nvPr/>
            </p:nvSpPr>
            <p:spPr bwMode="auto">
              <a:xfrm>
                <a:off x="4447996" y="3131122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81" name="Isosceles Triangle 332">
                <a:extLst>
                  <a:ext uri="{FF2B5EF4-FFF2-40B4-BE49-F238E27FC236}">
                    <a16:creationId xmlns:a16="http://schemas.microsoft.com/office/drawing/2014/main" id="{9A910F8A-2330-6941-AF3E-98DD67934868}"/>
                  </a:ext>
                </a:extLst>
              </p:cNvPr>
              <p:cNvSpPr/>
              <p:nvPr/>
            </p:nvSpPr>
            <p:spPr bwMode="auto">
              <a:xfrm>
                <a:off x="4750701" y="3158916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82" name="Isosceles Triangle 333">
                <a:extLst>
                  <a:ext uri="{FF2B5EF4-FFF2-40B4-BE49-F238E27FC236}">
                    <a16:creationId xmlns:a16="http://schemas.microsoft.com/office/drawing/2014/main" id="{2F1FAF39-7B71-7749-87C8-2E88CA35B08E}"/>
                  </a:ext>
                </a:extLst>
              </p:cNvPr>
              <p:cNvSpPr/>
              <p:nvPr/>
            </p:nvSpPr>
            <p:spPr bwMode="auto">
              <a:xfrm>
                <a:off x="5331456" y="3312256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83" name="Isosceles Triangle 334">
                <a:extLst>
                  <a:ext uri="{FF2B5EF4-FFF2-40B4-BE49-F238E27FC236}">
                    <a16:creationId xmlns:a16="http://schemas.microsoft.com/office/drawing/2014/main" id="{1FD1B197-428E-5048-9892-627465702C1A}"/>
                  </a:ext>
                </a:extLst>
              </p:cNvPr>
              <p:cNvSpPr/>
              <p:nvPr/>
            </p:nvSpPr>
            <p:spPr bwMode="auto">
              <a:xfrm>
                <a:off x="5458681" y="3460234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84" name="Isosceles Triangle 335">
                <a:extLst>
                  <a:ext uri="{FF2B5EF4-FFF2-40B4-BE49-F238E27FC236}">
                    <a16:creationId xmlns:a16="http://schemas.microsoft.com/office/drawing/2014/main" id="{0CDB9BCE-08A4-F84C-B7F3-EF967BCD4D8D}"/>
                  </a:ext>
                </a:extLst>
              </p:cNvPr>
              <p:cNvSpPr/>
              <p:nvPr/>
            </p:nvSpPr>
            <p:spPr bwMode="auto">
              <a:xfrm>
                <a:off x="5965869" y="3453001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85" name="Isosceles Triangle 336">
                <a:extLst>
                  <a:ext uri="{FF2B5EF4-FFF2-40B4-BE49-F238E27FC236}">
                    <a16:creationId xmlns:a16="http://schemas.microsoft.com/office/drawing/2014/main" id="{0DA1948B-7F76-3844-982F-18091EA1553B}"/>
                  </a:ext>
                </a:extLst>
              </p:cNvPr>
              <p:cNvSpPr/>
              <p:nvPr/>
            </p:nvSpPr>
            <p:spPr bwMode="auto">
              <a:xfrm>
                <a:off x="6463459" y="3455008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86" name="Isosceles Triangle 338">
                <a:extLst>
                  <a:ext uri="{FF2B5EF4-FFF2-40B4-BE49-F238E27FC236}">
                    <a16:creationId xmlns:a16="http://schemas.microsoft.com/office/drawing/2014/main" id="{AA285076-FD30-BF42-8C0C-9C0732888A04}"/>
                  </a:ext>
                </a:extLst>
              </p:cNvPr>
              <p:cNvSpPr/>
              <p:nvPr/>
            </p:nvSpPr>
            <p:spPr bwMode="auto">
              <a:xfrm>
                <a:off x="6501256" y="3455320"/>
                <a:ext cx="70193" cy="60512"/>
              </a:xfrm>
              <a:prstGeom prst="triangle">
                <a:avLst/>
              </a:prstGeom>
              <a:grpFill/>
              <a:ln w="0">
                <a:noFill/>
                <a:miter lim="800000"/>
                <a:headEnd/>
                <a:tailEnd/>
              </a:ln>
            </p:spPr>
            <p:txBody>
              <a:bodyPr lIns="68517" tIns="34289" rIns="68517" bIns="34289" rtlCol="0" anchor="b"/>
              <a:lstStyle/>
              <a:p>
                <a:pPr algn="ctr" defTabSz="684967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ＭＳ Ｐゴシック" charset="0"/>
                </a:endParaRPr>
              </a:p>
            </p:txBody>
          </p:sp>
        </p:grpSp>
        <p:sp>
          <p:nvSpPr>
            <p:cNvPr id="270" name="Isosceles Triangle 327">
              <a:extLst>
                <a:ext uri="{FF2B5EF4-FFF2-40B4-BE49-F238E27FC236}">
                  <a16:creationId xmlns:a16="http://schemas.microsoft.com/office/drawing/2014/main" id="{550F0E3F-A924-8046-AAAA-A9F296742995}"/>
                </a:ext>
              </a:extLst>
            </p:cNvPr>
            <p:cNvSpPr/>
            <p:nvPr/>
          </p:nvSpPr>
          <p:spPr bwMode="auto">
            <a:xfrm>
              <a:off x="3786140" y="3045304"/>
              <a:ext cx="70193" cy="60512"/>
            </a:xfrm>
            <a:prstGeom prst="triangle">
              <a:avLst/>
            </a:prstGeom>
            <a:solidFill>
              <a:srgbClr val="D77624"/>
            </a:solidFill>
            <a:ln w="0">
              <a:noFill/>
              <a:miter lim="800000"/>
              <a:headEnd/>
              <a:tailEnd/>
            </a:ln>
          </p:spPr>
          <p:txBody>
            <a:bodyPr lIns="68517" tIns="34289" rIns="68517" bIns="34289" rtlCol="0" anchor="b"/>
            <a:lstStyle/>
            <a:p>
              <a:pPr algn="ctr" defTabSz="684967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sp>
        <p:nvSpPr>
          <p:cNvPr id="287" name="Freeform: Shape 3">
            <a:extLst>
              <a:ext uri="{FF2B5EF4-FFF2-40B4-BE49-F238E27FC236}">
                <a16:creationId xmlns:a16="http://schemas.microsoft.com/office/drawing/2014/main" id="{0C6E93CE-6CD0-4442-884F-132669E836FF}"/>
              </a:ext>
            </a:extLst>
          </p:cNvPr>
          <p:cNvSpPr/>
          <p:nvPr/>
        </p:nvSpPr>
        <p:spPr bwMode="auto">
          <a:xfrm>
            <a:off x="1072125" y="1471715"/>
            <a:ext cx="5236369" cy="2035969"/>
          </a:xfrm>
          <a:custGeom>
            <a:avLst/>
            <a:gdLst>
              <a:gd name="connsiteX0" fmla="*/ 0 w 6981825"/>
              <a:gd name="connsiteY0" fmla="*/ 0 h 2714625"/>
              <a:gd name="connsiteX1" fmla="*/ 133350 w 6981825"/>
              <a:gd name="connsiteY1" fmla="*/ 0 h 2714625"/>
              <a:gd name="connsiteX2" fmla="*/ 133350 w 6981825"/>
              <a:gd name="connsiteY2" fmla="*/ 28575 h 2714625"/>
              <a:gd name="connsiteX3" fmla="*/ 295275 w 6981825"/>
              <a:gd name="connsiteY3" fmla="*/ 28575 h 2714625"/>
              <a:gd name="connsiteX4" fmla="*/ 295275 w 6981825"/>
              <a:gd name="connsiteY4" fmla="*/ 85725 h 2714625"/>
              <a:gd name="connsiteX5" fmla="*/ 376238 w 6981825"/>
              <a:gd name="connsiteY5" fmla="*/ 85725 h 2714625"/>
              <a:gd name="connsiteX6" fmla="*/ 376238 w 6981825"/>
              <a:gd name="connsiteY6" fmla="*/ 157163 h 2714625"/>
              <a:gd name="connsiteX7" fmla="*/ 376238 w 6981825"/>
              <a:gd name="connsiteY7" fmla="*/ 157163 h 2714625"/>
              <a:gd name="connsiteX8" fmla="*/ 404813 w 6981825"/>
              <a:gd name="connsiteY8" fmla="*/ 185738 h 2714625"/>
              <a:gd name="connsiteX9" fmla="*/ 404813 w 6981825"/>
              <a:gd name="connsiteY9" fmla="*/ 266700 h 2714625"/>
              <a:gd name="connsiteX10" fmla="*/ 442913 w 6981825"/>
              <a:gd name="connsiteY10" fmla="*/ 266700 h 2714625"/>
              <a:gd name="connsiteX11" fmla="*/ 442913 w 6981825"/>
              <a:gd name="connsiteY11" fmla="*/ 390525 h 2714625"/>
              <a:gd name="connsiteX12" fmla="*/ 452438 w 6981825"/>
              <a:gd name="connsiteY12" fmla="*/ 390525 h 2714625"/>
              <a:gd name="connsiteX13" fmla="*/ 452438 w 6981825"/>
              <a:gd name="connsiteY13" fmla="*/ 533400 h 2714625"/>
              <a:gd name="connsiteX14" fmla="*/ 471488 w 6981825"/>
              <a:gd name="connsiteY14" fmla="*/ 533400 h 2714625"/>
              <a:gd name="connsiteX15" fmla="*/ 471488 w 6981825"/>
              <a:gd name="connsiteY15" fmla="*/ 609600 h 2714625"/>
              <a:gd name="connsiteX16" fmla="*/ 471488 w 6981825"/>
              <a:gd name="connsiteY16" fmla="*/ 809625 h 2714625"/>
              <a:gd name="connsiteX17" fmla="*/ 500063 w 6981825"/>
              <a:gd name="connsiteY17" fmla="*/ 809625 h 2714625"/>
              <a:gd name="connsiteX18" fmla="*/ 500063 w 6981825"/>
              <a:gd name="connsiteY18" fmla="*/ 876300 h 2714625"/>
              <a:gd name="connsiteX19" fmla="*/ 533400 w 6981825"/>
              <a:gd name="connsiteY19" fmla="*/ 876300 h 2714625"/>
              <a:gd name="connsiteX20" fmla="*/ 533400 w 6981825"/>
              <a:gd name="connsiteY20" fmla="*/ 966788 h 2714625"/>
              <a:gd name="connsiteX21" fmla="*/ 604838 w 6981825"/>
              <a:gd name="connsiteY21" fmla="*/ 966788 h 2714625"/>
              <a:gd name="connsiteX22" fmla="*/ 604838 w 6981825"/>
              <a:gd name="connsiteY22" fmla="*/ 1000125 h 2714625"/>
              <a:gd name="connsiteX23" fmla="*/ 671513 w 6981825"/>
              <a:gd name="connsiteY23" fmla="*/ 1000125 h 2714625"/>
              <a:gd name="connsiteX24" fmla="*/ 671513 w 6981825"/>
              <a:gd name="connsiteY24" fmla="*/ 1014413 h 2714625"/>
              <a:gd name="connsiteX25" fmla="*/ 719138 w 6981825"/>
              <a:gd name="connsiteY25" fmla="*/ 1014413 h 2714625"/>
              <a:gd name="connsiteX26" fmla="*/ 719138 w 6981825"/>
              <a:gd name="connsiteY26" fmla="*/ 1038225 h 2714625"/>
              <a:gd name="connsiteX27" fmla="*/ 804863 w 6981825"/>
              <a:gd name="connsiteY27" fmla="*/ 1038225 h 2714625"/>
              <a:gd name="connsiteX28" fmla="*/ 804863 w 6981825"/>
              <a:gd name="connsiteY28" fmla="*/ 1057275 h 2714625"/>
              <a:gd name="connsiteX29" fmla="*/ 895350 w 6981825"/>
              <a:gd name="connsiteY29" fmla="*/ 1057275 h 2714625"/>
              <a:gd name="connsiteX30" fmla="*/ 895350 w 6981825"/>
              <a:gd name="connsiteY30" fmla="*/ 1147763 h 2714625"/>
              <a:gd name="connsiteX31" fmla="*/ 928688 w 6981825"/>
              <a:gd name="connsiteY31" fmla="*/ 1147763 h 2714625"/>
              <a:gd name="connsiteX32" fmla="*/ 928688 w 6981825"/>
              <a:gd name="connsiteY32" fmla="*/ 1309688 h 2714625"/>
              <a:gd name="connsiteX33" fmla="*/ 938213 w 6981825"/>
              <a:gd name="connsiteY33" fmla="*/ 1309688 h 2714625"/>
              <a:gd name="connsiteX34" fmla="*/ 938213 w 6981825"/>
              <a:gd name="connsiteY34" fmla="*/ 1409700 h 2714625"/>
              <a:gd name="connsiteX35" fmla="*/ 990600 w 6981825"/>
              <a:gd name="connsiteY35" fmla="*/ 1409700 h 2714625"/>
              <a:gd name="connsiteX36" fmla="*/ 990600 w 6981825"/>
              <a:gd name="connsiteY36" fmla="*/ 1433513 h 2714625"/>
              <a:gd name="connsiteX37" fmla="*/ 1171575 w 6981825"/>
              <a:gd name="connsiteY37" fmla="*/ 1433513 h 2714625"/>
              <a:gd name="connsiteX38" fmla="*/ 1171575 w 6981825"/>
              <a:gd name="connsiteY38" fmla="*/ 1457325 h 2714625"/>
              <a:gd name="connsiteX39" fmla="*/ 1395413 w 6981825"/>
              <a:gd name="connsiteY39" fmla="*/ 1457325 h 2714625"/>
              <a:gd name="connsiteX40" fmla="*/ 1395413 w 6981825"/>
              <a:gd name="connsiteY40" fmla="*/ 1504950 h 2714625"/>
              <a:gd name="connsiteX41" fmla="*/ 1428750 w 6981825"/>
              <a:gd name="connsiteY41" fmla="*/ 1504950 h 2714625"/>
              <a:gd name="connsiteX42" fmla="*/ 1428750 w 6981825"/>
              <a:gd name="connsiteY42" fmla="*/ 1547813 h 2714625"/>
              <a:gd name="connsiteX43" fmla="*/ 1543050 w 6981825"/>
              <a:gd name="connsiteY43" fmla="*/ 1547813 h 2714625"/>
              <a:gd name="connsiteX44" fmla="*/ 1543050 w 6981825"/>
              <a:gd name="connsiteY44" fmla="*/ 1576388 h 2714625"/>
              <a:gd name="connsiteX45" fmla="*/ 1704975 w 6981825"/>
              <a:gd name="connsiteY45" fmla="*/ 1576388 h 2714625"/>
              <a:gd name="connsiteX46" fmla="*/ 1704975 w 6981825"/>
              <a:gd name="connsiteY46" fmla="*/ 1576388 h 2714625"/>
              <a:gd name="connsiteX47" fmla="*/ 1704975 w 6981825"/>
              <a:gd name="connsiteY47" fmla="*/ 1604963 h 2714625"/>
              <a:gd name="connsiteX48" fmla="*/ 1800225 w 6981825"/>
              <a:gd name="connsiteY48" fmla="*/ 1604963 h 2714625"/>
              <a:gd name="connsiteX49" fmla="*/ 1800225 w 6981825"/>
              <a:gd name="connsiteY49" fmla="*/ 1666875 h 2714625"/>
              <a:gd name="connsiteX50" fmla="*/ 1852613 w 6981825"/>
              <a:gd name="connsiteY50" fmla="*/ 1666875 h 2714625"/>
              <a:gd name="connsiteX51" fmla="*/ 1852613 w 6981825"/>
              <a:gd name="connsiteY51" fmla="*/ 1776413 h 2714625"/>
              <a:gd name="connsiteX52" fmla="*/ 1914525 w 6981825"/>
              <a:gd name="connsiteY52" fmla="*/ 1776413 h 2714625"/>
              <a:gd name="connsiteX53" fmla="*/ 1914525 w 6981825"/>
              <a:gd name="connsiteY53" fmla="*/ 1795463 h 2714625"/>
              <a:gd name="connsiteX54" fmla="*/ 2114550 w 6981825"/>
              <a:gd name="connsiteY54" fmla="*/ 1795463 h 2714625"/>
              <a:gd name="connsiteX55" fmla="*/ 2114550 w 6981825"/>
              <a:gd name="connsiteY55" fmla="*/ 1819275 h 2714625"/>
              <a:gd name="connsiteX56" fmla="*/ 2281238 w 6981825"/>
              <a:gd name="connsiteY56" fmla="*/ 1819275 h 2714625"/>
              <a:gd name="connsiteX57" fmla="*/ 2281238 w 6981825"/>
              <a:gd name="connsiteY57" fmla="*/ 1866900 h 2714625"/>
              <a:gd name="connsiteX58" fmla="*/ 2338388 w 6981825"/>
              <a:gd name="connsiteY58" fmla="*/ 1866900 h 2714625"/>
              <a:gd name="connsiteX59" fmla="*/ 2338388 w 6981825"/>
              <a:gd name="connsiteY59" fmla="*/ 1909763 h 2714625"/>
              <a:gd name="connsiteX60" fmla="*/ 2419350 w 6981825"/>
              <a:gd name="connsiteY60" fmla="*/ 1909763 h 2714625"/>
              <a:gd name="connsiteX61" fmla="*/ 2419350 w 6981825"/>
              <a:gd name="connsiteY61" fmla="*/ 1933575 h 2714625"/>
              <a:gd name="connsiteX62" fmla="*/ 2724150 w 6981825"/>
              <a:gd name="connsiteY62" fmla="*/ 1933575 h 2714625"/>
              <a:gd name="connsiteX63" fmla="*/ 2724150 w 6981825"/>
              <a:gd name="connsiteY63" fmla="*/ 1971675 h 2714625"/>
              <a:gd name="connsiteX64" fmla="*/ 2776538 w 6981825"/>
              <a:gd name="connsiteY64" fmla="*/ 1971675 h 2714625"/>
              <a:gd name="connsiteX65" fmla="*/ 2776538 w 6981825"/>
              <a:gd name="connsiteY65" fmla="*/ 2019300 h 2714625"/>
              <a:gd name="connsiteX66" fmla="*/ 2986088 w 6981825"/>
              <a:gd name="connsiteY66" fmla="*/ 2019300 h 2714625"/>
              <a:gd name="connsiteX67" fmla="*/ 2986088 w 6981825"/>
              <a:gd name="connsiteY67" fmla="*/ 2057400 h 2714625"/>
              <a:gd name="connsiteX68" fmla="*/ 3219450 w 6981825"/>
              <a:gd name="connsiteY68" fmla="*/ 2057400 h 2714625"/>
              <a:gd name="connsiteX69" fmla="*/ 3219450 w 6981825"/>
              <a:gd name="connsiteY69" fmla="*/ 2100263 h 2714625"/>
              <a:gd name="connsiteX70" fmla="*/ 3276600 w 6981825"/>
              <a:gd name="connsiteY70" fmla="*/ 2100263 h 2714625"/>
              <a:gd name="connsiteX71" fmla="*/ 3276600 w 6981825"/>
              <a:gd name="connsiteY71" fmla="*/ 2143125 h 2714625"/>
              <a:gd name="connsiteX72" fmla="*/ 3519488 w 6981825"/>
              <a:gd name="connsiteY72" fmla="*/ 2143125 h 2714625"/>
              <a:gd name="connsiteX73" fmla="*/ 3519488 w 6981825"/>
              <a:gd name="connsiteY73" fmla="*/ 2166938 h 2714625"/>
              <a:gd name="connsiteX74" fmla="*/ 3681413 w 6981825"/>
              <a:gd name="connsiteY74" fmla="*/ 2166938 h 2714625"/>
              <a:gd name="connsiteX75" fmla="*/ 3681413 w 6981825"/>
              <a:gd name="connsiteY75" fmla="*/ 2224088 h 2714625"/>
              <a:gd name="connsiteX76" fmla="*/ 4176713 w 6981825"/>
              <a:gd name="connsiteY76" fmla="*/ 2224088 h 2714625"/>
              <a:gd name="connsiteX77" fmla="*/ 4176713 w 6981825"/>
              <a:gd name="connsiteY77" fmla="*/ 2262188 h 2714625"/>
              <a:gd name="connsiteX78" fmla="*/ 4381500 w 6981825"/>
              <a:gd name="connsiteY78" fmla="*/ 2262188 h 2714625"/>
              <a:gd name="connsiteX79" fmla="*/ 4381500 w 6981825"/>
              <a:gd name="connsiteY79" fmla="*/ 2295525 h 2714625"/>
              <a:gd name="connsiteX80" fmla="*/ 4814888 w 6981825"/>
              <a:gd name="connsiteY80" fmla="*/ 2295525 h 2714625"/>
              <a:gd name="connsiteX81" fmla="*/ 4814888 w 6981825"/>
              <a:gd name="connsiteY81" fmla="*/ 2357438 h 2714625"/>
              <a:gd name="connsiteX82" fmla="*/ 4862513 w 6981825"/>
              <a:gd name="connsiteY82" fmla="*/ 2357438 h 2714625"/>
              <a:gd name="connsiteX83" fmla="*/ 4862513 w 6981825"/>
              <a:gd name="connsiteY83" fmla="*/ 2376488 h 2714625"/>
              <a:gd name="connsiteX84" fmla="*/ 5005388 w 6981825"/>
              <a:gd name="connsiteY84" fmla="*/ 2376488 h 2714625"/>
              <a:gd name="connsiteX85" fmla="*/ 5005388 w 6981825"/>
              <a:gd name="connsiteY85" fmla="*/ 2424113 h 2714625"/>
              <a:gd name="connsiteX86" fmla="*/ 5129213 w 6981825"/>
              <a:gd name="connsiteY86" fmla="*/ 2424113 h 2714625"/>
              <a:gd name="connsiteX87" fmla="*/ 5129213 w 6981825"/>
              <a:gd name="connsiteY87" fmla="*/ 2452688 h 2714625"/>
              <a:gd name="connsiteX88" fmla="*/ 5395913 w 6981825"/>
              <a:gd name="connsiteY88" fmla="*/ 2452688 h 2714625"/>
              <a:gd name="connsiteX89" fmla="*/ 5395913 w 6981825"/>
              <a:gd name="connsiteY89" fmla="*/ 2514600 h 2714625"/>
              <a:gd name="connsiteX90" fmla="*/ 5553075 w 6981825"/>
              <a:gd name="connsiteY90" fmla="*/ 2514600 h 2714625"/>
              <a:gd name="connsiteX91" fmla="*/ 5553075 w 6981825"/>
              <a:gd name="connsiteY91" fmla="*/ 2624138 h 2714625"/>
              <a:gd name="connsiteX92" fmla="*/ 5567363 w 6981825"/>
              <a:gd name="connsiteY92" fmla="*/ 2624138 h 2714625"/>
              <a:gd name="connsiteX93" fmla="*/ 5567363 w 6981825"/>
              <a:gd name="connsiteY93" fmla="*/ 2714625 h 2714625"/>
              <a:gd name="connsiteX94" fmla="*/ 6981825 w 6981825"/>
              <a:gd name="connsiteY94" fmla="*/ 2714625 h 271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981825" h="2714625">
                <a:moveTo>
                  <a:pt x="0" y="0"/>
                </a:moveTo>
                <a:lnTo>
                  <a:pt x="133350" y="0"/>
                </a:lnTo>
                <a:lnTo>
                  <a:pt x="133350" y="28575"/>
                </a:lnTo>
                <a:lnTo>
                  <a:pt x="295275" y="28575"/>
                </a:lnTo>
                <a:lnTo>
                  <a:pt x="295275" y="85725"/>
                </a:lnTo>
                <a:lnTo>
                  <a:pt x="376238" y="85725"/>
                </a:lnTo>
                <a:lnTo>
                  <a:pt x="376238" y="157163"/>
                </a:lnTo>
                <a:lnTo>
                  <a:pt x="376238" y="157163"/>
                </a:lnTo>
                <a:lnTo>
                  <a:pt x="404813" y="185738"/>
                </a:lnTo>
                <a:lnTo>
                  <a:pt x="404813" y="266700"/>
                </a:lnTo>
                <a:lnTo>
                  <a:pt x="442913" y="266700"/>
                </a:lnTo>
                <a:lnTo>
                  <a:pt x="442913" y="390525"/>
                </a:lnTo>
                <a:lnTo>
                  <a:pt x="452438" y="390525"/>
                </a:lnTo>
                <a:lnTo>
                  <a:pt x="452438" y="533400"/>
                </a:lnTo>
                <a:lnTo>
                  <a:pt x="471488" y="533400"/>
                </a:lnTo>
                <a:lnTo>
                  <a:pt x="471488" y="609600"/>
                </a:lnTo>
                <a:lnTo>
                  <a:pt x="471488" y="809625"/>
                </a:lnTo>
                <a:lnTo>
                  <a:pt x="500063" y="809625"/>
                </a:lnTo>
                <a:lnTo>
                  <a:pt x="500063" y="876300"/>
                </a:lnTo>
                <a:lnTo>
                  <a:pt x="533400" y="876300"/>
                </a:lnTo>
                <a:lnTo>
                  <a:pt x="533400" y="966788"/>
                </a:lnTo>
                <a:lnTo>
                  <a:pt x="604838" y="966788"/>
                </a:lnTo>
                <a:lnTo>
                  <a:pt x="604838" y="1000125"/>
                </a:lnTo>
                <a:lnTo>
                  <a:pt x="671513" y="1000125"/>
                </a:lnTo>
                <a:lnTo>
                  <a:pt x="671513" y="1014413"/>
                </a:lnTo>
                <a:lnTo>
                  <a:pt x="719138" y="1014413"/>
                </a:lnTo>
                <a:lnTo>
                  <a:pt x="719138" y="1038225"/>
                </a:lnTo>
                <a:lnTo>
                  <a:pt x="804863" y="1038225"/>
                </a:lnTo>
                <a:lnTo>
                  <a:pt x="804863" y="1057275"/>
                </a:lnTo>
                <a:lnTo>
                  <a:pt x="895350" y="1057275"/>
                </a:lnTo>
                <a:lnTo>
                  <a:pt x="895350" y="1147763"/>
                </a:lnTo>
                <a:lnTo>
                  <a:pt x="928688" y="1147763"/>
                </a:lnTo>
                <a:lnTo>
                  <a:pt x="928688" y="1309688"/>
                </a:lnTo>
                <a:lnTo>
                  <a:pt x="938213" y="1309688"/>
                </a:lnTo>
                <a:lnTo>
                  <a:pt x="938213" y="1409700"/>
                </a:lnTo>
                <a:lnTo>
                  <a:pt x="990600" y="1409700"/>
                </a:lnTo>
                <a:lnTo>
                  <a:pt x="990600" y="1433513"/>
                </a:lnTo>
                <a:lnTo>
                  <a:pt x="1171575" y="1433513"/>
                </a:lnTo>
                <a:lnTo>
                  <a:pt x="1171575" y="1457325"/>
                </a:lnTo>
                <a:lnTo>
                  <a:pt x="1395413" y="1457325"/>
                </a:lnTo>
                <a:lnTo>
                  <a:pt x="1395413" y="1504950"/>
                </a:lnTo>
                <a:lnTo>
                  <a:pt x="1428750" y="1504950"/>
                </a:lnTo>
                <a:lnTo>
                  <a:pt x="1428750" y="1547813"/>
                </a:lnTo>
                <a:lnTo>
                  <a:pt x="1543050" y="1547813"/>
                </a:lnTo>
                <a:lnTo>
                  <a:pt x="1543050" y="1576388"/>
                </a:lnTo>
                <a:lnTo>
                  <a:pt x="1704975" y="1576388"/>
                </a:lnTo>
                <a:lnTo>
                  <a:pt x="1704975" y="1576388"/>
                </a:lnTo>
                <a:lnTo>
                  <a:pt x="1704975" y="1604963"/>
                </a:lnTo>
                <a:lnTo>
                  <a:pt x="1800225" y="1604963"/>
                </a:lnTo>
                <a:lnTo>
                  <a:pt x="1800225" y="1666875"/>
                </a:lnTo>
                <a:lnTo>
                  <a:pt x="1852613" y="1666875"/>
                </a:lnTo>
                <a:lnTo>
                  <a:pt x="1852613" y="1776413"/>
                </a:lnTo>
                <a:lnTo>
                  <a:pt x="1914525" y="1776413"/>
                </a:lnTo>
                <a:lnTo>
                  <a:pt x="1914525" y="1795463"/>
                </a:lnTo>
                <a:lnTo>
                  <a:pt x="2114550" y="1795463"/>
                </a:lnTo>
                <a:lnTo>
                  <a:pt x="2114550" y="1819275"/>
                </a:lnTo>
                <a:lnTo>
                  <a:pt x="2281238" y="1819275"/>
                </a:lnTo>
                <a:lnTo>
                  <a:pt x="2281238" y="1866900"/>
                </a:lnTo>
                <a:lnTo>
                  <a:pt x="2338388" y="1866900"/>
                </a:lnTo>
                <a:lnTo>
                  <a:pt x="2338388" y="1909763"/>
                </a:lnTo>
                <a:lnTo>
                  <a:pt x="2419350" y="1909763"/>
                </a:lnTo>
                <a:lnTo>
                  <a:pt x="2419350" y="1933575"/>
                </a:lnTo>
                <a:lnTo>
                  <a:pt x="2724150" y="1933575"/>
                </a:lnTo>
                <a:lnTo>
                  <a:pt x="2724150" y="1971675"/>
                </a:lnTo>
                <a:lnTo>
                  <a:pt x="2776538" y="1971675"/>
                </a:lnTo>
                <a:lnTo>
                  <a:pt x="2776538" y="2019300"/>
                </a:lnTo>
                <a:lnTo>
                  <a:pt x="2986088" y="2019300"/>
                </a:lnTo>
                <a:lnTo>
                  <a:pt x="2986088" y="2057400"/>
                </a:lnTo>
                <a:lnTo>
                  <a:pt x="3219450" y="2057400"/>
                </a:lnTo>
                <a:lnTo>
                  <a:pt x="3219450" y="2100263"/>
                </a:lnTo>
                <a:lnTo>
                  <a:pt x="3276600" y="2100263"/>
                </a:lnTo>
                <a:lnTo>
                  <a:pt x="3276600" y="2143125"/>
                </a:lnTo>
                <a:lnTo>
                  <a:pt x="3519488" y="2143125"/>
                </a:lnTo>
                <a:lnTo>
                  <a:pt x="3519488" y="2166938"/>
                </a:lnTo>
                <a:lnTo>
                  <a:pt x="3681413" y="2166938"/>
                </a:lnTo>
                <a:lnTo>
                  <a:pt x="3681413" y="2224088"/>
                </a:lnTo>
                <a:lnTo>
                  <a:pt x="4176713" y="2224088"/>
                </a:lnTo>
                <a:lnTo>
                  <a:pt x="4176713" y="2262188"/>
                </a:lnTo>
                <a:lnTo>
                  <a:pt x="4381500" y="2262188"/>
                </a:lnTo>
                <a:lnTo>
                  <a:pt x="4381500" y="2295525"/>
                </a:lnTo>
                <a:lnTo>
                  <a:pt x="4814888" y="2295525"/>
                </a:lnTo>
                <a:lnTo>
                  <a:pt x="4814888" y="2357438"/>
                </a:lnTo>
                <a:lnTo>
                  <a:pt x="4862513" y="2357438"/>
                </a:lnTo>
                <a:lnTo>
                  <a:pt x="4862513" y="2376488"/>
                </a:lnTo>
                <a:lnTo>
                  <a:pt x="5005388" y="2376488"/>
                </a:lnTo>
                <a:lnTo>
                  <a:pt x="5005388" y="2424113"/>
                </a:lnTo>
                <a:lnTo>
                  <a:pt x="5129213" y="2424113"/>
                </a:lnTo>
                <a:lnTo>
                  <a:pt x="5129213" y="2452688"/>
                </a:lnTo>
                <a:lnTo>
                  <a:pt x="5395913" y="2452688"/>
                </a:lnTo>
                <a:lnTo>
                  <a:pt x="5395913" y="2514600"/>
                </a:lnTo>
                <a:lnTo>
                  <a:pt x="5553075" y="2514600"/>
                </a:lnTo>
                <a:lnTo>
                  <a:pt x="5553075" y="2624138"/>
                </a:lnTo>
                <a:lnTo>
                  <a:pt x="5567363" y="2624138"/>
                </a:lnTo>
                <a:lnTo>
                  <a:pt x="5567363" y="2714625"/>
                </a:lnTo>
                <a:lnTo>
                  <a:pt x="6981825" y="2714625"/>
                </a:lnTo>
              </a:path>
            </a:pathLst>
          </a:custGeom>
          <a:noFill/>
          <a:ln w="19050">
            <a:solidFill>
              <a:srgbClr val="D77624"/>
            </a:solidFill>
            <a:miter lim="800000"/>
            <a:headEnd/>
            <a:tailEnd/>
          </a:ln>
        </p:spPr>
        <p:txBody>
          <a:bodyPr lIns="68508" tIns="34289" rIns="68508" bIns="34289" rtlCol="0" anchor="ctr"/>
          <a:lstStyle/>
          <a:p>
            <a:pPr algn="ctr" defTabSz="684967">
              <a:defRPr/>
            </a:pPr>
            <a:endParaRPr lang="en-US" kern="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B7891A7C-C27F-3C48-BCDC-B9425B3F2161}"/>
              </a:ext>
            </a:extLst>
          </p:cNvPr>
          <p:cNvSpPr/>
          <p:nvPr/>
        </p:nvSpPr>
        <p:spPr bwMode="auto">
          <a:xfrm>
            <a:off x="1054239" y="1438812"/>
            <a:ext cx="53687" cy="53687"/>
          </a:xfrm>
          <a:prstGeom prst="rect">
            <a:avLst/>
          </a:prstGeom>
          <a:solidFill>
            <a:srgbClr val="09345A"/>
          </a:solidFill>
          <a:ln w="0">
            <a:noFill/>
            <a:miter lim="800000"/>
            <a:headEnd/>
            <a:tailEnd/>
          </a:ln>
        </p:spPr>
        <p:txBody>
          <a:bodyPr lIns="68508" tIns="34289" rIns="68508" bIns="34289" rtlCol="0" anchor="b"/>
          <a:lstStyle/>
          <a:p>
            <a:pPr algn="ctr" defTabSz="684967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kern="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81958166-AB60-EC4E-8482-FE1D7A1C63B4}"/>
              </a:ext>
            </a:extLst>
          </p:cNvPr>
          <p:cNvSpPr txBox="1"/>
          <p:nvPr/>
        </p:nvSpPr>
        <p:spPr bwMode="auto">
          <a:xfrm rot="16200000">
            <a:off x="-443730" y="2480636"/>
            <a:ext cx="1940129" cy="284691"/>
          </a:xfrm>
          <a:prstGeom prst="rect">
            <a:avLst/>
          </a:prstGeom>
          <a:noFill/>
          <a:ln>
            <a:noFill/>
          </a:ln>
        </p:spPr>
        <p:txBody>
          <a:bodyPr wrap="none" lIns="68508" tIns="34289" rIns="68508" bIns="34289" rtlCol="0">
            <a:spAutoFit/>
          </a:bodyPr>
          <a:lstStyle/>
          <a:p>
            <a:pPr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Probability of PFS, %</a:t>
            </a: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BC36A221-FFF5-3A46-A9EF-A40FC90724E5}"/>
              </a:ext>
            </a:extLst>
          </p:cNvPr>
          <p:cNvSpPr/>
          <p:nvPr/>
        </p:nvSpPr>
        <p:spPr>
          <a:xfrm>
            <a:off x="3938744" y="2223010"/>
            <a:ext cx="2236737" cy="290847"/>
          </a:xfrm>
          <a:prstGeom prst="rect">
            <a:avLst/>
          </a:prstGeom>
        </p:spPr>
        <p:txBody>
          <a:bodyPr wrap="square" lIns="68508" tIns="34289" rIns="68508" bIns="34289">
            <a:spAutoFit/>
          </a:bodyPr>
          <a:lstStyle/>
          <a:p>
            <a:pPr algn="ctr" defTabSz="684967">
              <a:lnSpc>
                <a:spcPct val="9000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Arial"/>
                <a:ea typeface="ＭＳ Ｐゴシック" charset="0"/>
                <a:cs typeface="Arial" panose="020B0604020202020204" pitchFamily="34" charset="0"/>
              </a:rPr>
              <a:t>HR (95% CI) = 0.65 (</a:t>
            </a:r>
            <a:r>
              <a:rPr lang="en-US" sz="800" dirty="0">
                <a:solidFill>
                  <a:srgbClr val="000000"/>
                </a:solidFill>
                <a:latin typeface="Arial"/>
                <a:ea typeface="Calibri"/>
                <a:cs typeface="Arial" panose="020B0604020202020204" pitchFamily="34" charset="0"/>
              </a:rPr>
              <a:t>0.50-0.85); </a:t>
            </a:r>
            <a:r>
              <a:rPr lang="en-US" sz="800" i="1" dirty="0">
                <a:solidFill>
                  <a:srgbClr val="000000"/>
                </a:solidFill>
                <a:latin typeface="Arial"/>
                <a:ea typeface="Calibri"/>
                <a:cs typeface="Arial" panose="020B0604020202020204" pitchFamily="34" charset="0"/>
              </a:rPr>
              <a:t>P </a:t>
            </a:r>
            <a:r>
              <a:rPr lang="en-US" sz="800" dirty="0">
                <a:solidFill>
                  <a:srgbClr val="000000"/>
                </a:solidFill>
                <a:latin typeface="Arial"/>
                <a:ea typeface="Calibri"/>
                <a:cs typeface="Arial" panose="020B0604020202020204" pitchFamily="34" charset="0"/>
              </a:rPr>
              <a:t>= .00065</a:t>
            </a:r>
          </a:p>
          <a:p>
            <a:pPr algn="ctr" defTabSz="684967">
              <a:lnSpc>
                <a:spcPct val="9000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Arial"/>
                <a:ea typeface="Calibri"/>
                <a:cs typeface="Arial" panose="020B0604020202020204" pitchFamily="34" charset="0"/>
              </a:rPr>
              <a:t>Data cutoff: June 12, 2018</a:t>
            </a:r>
          </a:p>
        </p:txBody>
      </p:sp>
      <p:graphicFrame>
        <p:nvGraphicFramePr>
          <p:cNvPr id="291" name="Table 290">
            <a:extLst>
              <a:ext uri="{FF2B5EF4-FFF2-40B4-BE49-F238E27FC236}">
                <a16:creationId xmlns:a16="http://schemas.microsoft.com/office/drawing/2014/main" id="{F8B6BD7A-6C3C-284E-B1F2-ED7F4DF8CB31}"/>
              </a:ext>
            </a:extLst>
          </p:cNvPr>
          <p:cNvGraphicFramePr>
            <a:graphicFrameLocks noGrp="1"/>
          </p:cNvGraphicFramePr>
          <p:nvPr/>
        </p:nvGraphicFramePr>
        <p:xfrm>
          <a:off x="199379" y="4403573"/>
          <a:ext cx="6865233" cy="297061"/>
        </p:xfrm>
        <a:graphic>
          <a:graphicData uri="http://schemas.openxmlformats.org/drawingml/2006/table">
            <a:tbl>
              <a:tblPr firstRow="1" bandRow="1"/>
              <a:tblGrid>
                <a:gridCol w="763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90677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</a:tblGrid>
              <a:tr h="129540"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521"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685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2" name="TextBox 291">
            <a:extLst>
              <a:ext uri="{FF2B5EF4-FFF2-40B4-BE49-F238E27FC236}">
                <a16:creationId xmlns:a16="http://schemas.microsoft.com/office/drawing/2014/main" id="{E0557E06-A73D-6E42-B066-ED161B5A2BED}"/>
              </a:ext>
            </a:extLst>
          </p:cNvPr>
          <p:cNvSpPr txBox="1"/>
          <p:nvPr/>
        </p:nvSpPr>
        <p:spPr bwMode="auto">
          <a:xfrm>
            <a:off x="202905" y="4210588"/>
            <a:ext cx="1302870" cy="207747"/>
          </a:xfrm>
          <a:prstGeom prst="rect">
            <a:avLst/>
          </a:prstGeom>
          <a:noFill/>
          <a:ln>
            <a:noFill/>
          </a:ln>
        </p:spPr>
        <p:txBody>
          <a:bodyPr wrap="square" lIns="68508" tIns="34289" rIns="68508" bIns="34289" rtlCol="0">
            <a:spAutoFit/>
          </a:bodyPr>
          <a:lstStyle/>
          <a:p>
            <a:pPr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No. at Risk</a:t>
            </a:r>
          </a:p>
        </p:txBody>
      </p:sp>
      <p:graphicFrame>
        <p:nvGraphicFramePr>
          <p:cNvPr id="293" name="Table 292">
            <a:extLst>
              <a:ext uri="{FF2B5EF4-FFF2-40B4-BE49-F238E27FC236}">
                <a16:creationId xmlns:a16="http://schemas.microsoft.com/office/drawing/2014/main" id="{EC316F70-90A0-A843-9D8A-9FD44559940E}"/>
              </a:ext>
            </a:extLst>
          </p:cNvPr>
          <p:cNvGraphicFramePr>
            <a:graphicFrameLocks noGrp="1"/>
          </p:cNvGraphicFramePr>
          <p:nvPr/>
        </p:nvGraphicFramePr>
        <p:xfrm>
          <a:off x="178036" y="4382282"/>
          <a:ext cx="1042895" cy="284856"/>
        </p:xfrm>
        <a:graphic>
          <a:graphicData uri="http://schemas.openxmlformats.org/drawingml/2006/table">
            <a:tbl>
              <a:tblPr firstRow="1" bandRow="1"/>
              <a:tblGrid>
                <a:gridCol w="1042895">
                  <a:extLst>
                    <a:ext uri="{9D8B030D-6E8A-4147-A177-3AD203B41FA5}">
                      <a16:colId xmlns:a16="http://schemas.microsoft.com/office/drawing/2014/main" val="2226895950"/>
                    </a:ext>
                  </a:extLst>
                </a:gridCol>
              </a:tblGrid>
              <a:tr h="142428"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Alpelisib + </a:t>
                      </a:r>
                      <a:r>
                        <a:rPr lang="en-US" sz="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ful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9682178"/>
                  </a:ext>
                </a:extLst>
              </a:tr>
              <a:tr h="142428"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685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Placebo + </a:t>
                      </a:r>
                      <a:r>
                        <a:rPr lang="en-US" sz="800" b="0" kern="1200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ful</a:t>
                      </a:r>
                      <a:endParaRPr 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378720"/>
                  </a:ext>
                </a:extLst>
              </a:tr>
            </a:tbl>
          </a:graphicData>
        </a:graphic>
      </p:graphicFrame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9BD05C67-CDCA-3848-97DC-676D392E3EA3}"/>
              </a:ext>
            </a:extLst>
          </p:cNvPr>
          <p:cNvCxnSpPr>
            <a:cxnSpLocks/>
          </p:cNvCxnSpPr>
          <p:nvPr/>
        </p:nvCxnSpPr>
        <p:spPr bwMode="auto">
          <a:xfrm>
            <a:off x="1188052" y="3559445"/>
            <a:ext cx="121753" cy="0"/>
          </a:xfrm>
          <a:prstGeom prst="line">
            <a:avLst/>
          </a:prstGeom>
          <a:noFill/>
          <a:ln w="19050" cap="flat" cmpd="sng" algn="ctr">
            <a:solidFill>
              <a:srgbClr val="D776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00BB1C31-C0BE-B44C-9A2B-45D5E76E58CA}"/>
              </a:ext>
            </a:extLst>
          </p:cNvPr>
          <p:cNvCxnSpPr>
            <a:cxnSpLocks/>
          </p:cNvCxnSpPr>
          <p:nvPr/>
        </p:nvCxnSpPr>
        <p:spPr bwMode="auto">
          <a:xfrm>
            <a:off x="1188052" y="3439043"/>
            <a:ext cx="121753" cy="0"/>
          </a:xfrm>
          <a:prstGeom prst="line">
            <a:avLst/>
          </a:prstGeom>
          <a:noFill/>
          <a:ln w="19050" cap="flat" cmpd="sng" algn="ctr">
            <a:solidFill>
              <a:srgbClr val="0934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7" name="TextBox 296">
            <a:extLst>
              <a:ext uri="{FF2B5EF4-FFF2-40B4-BE49-F238E27FC236}">
                <a16:creationId xmlns:a16="http://schemas.microsoft.com/office/drawing/2014/main" id="{50C31C5D-8B2F-374F-A9AD-C8D94DB65024}"/>
              </a:ext>
            </a:extLst>
          </p:cNvPr>
          <p:cNvSpPr txBox="1"/>
          <p:nvPr/>
        </p:nvSpPr>
        <p:spPr bwMode="auto">
          <a:xfrm>
            <a:off x="1356142" y="3373870"/>
            <a:ext cx="922172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684967">
              <a:spcAft>
                <a:spcPct val="0"/>
              </a:spcAft>
              <a:defRPr/>
            </a:pPr>
            <a:r>
              <a:rPr lang="en-US" sz="800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Alpelisib + </a:t>
            </a:r>
            <a:r>
              <a:rPr lang="en-US" sz="800" kern="0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ful</a:t>
            </a:r>
            <a:endParaRPr lang="en-US" sz="800" kern="0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defTabSz="684967">
              <a:spcAft>
                <a:spcPct val="0"/>
              </a:spcAft>
              <a:defRPr/>
            </a:pPr>
            <a:r>
              <a:rPr lang="en-US" sz="800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Placebo + </a:t>
            </a:r>
            <a:r>
              <a:rPr lang="en-US" sz="800" kern="0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ful</a:t>
            </a:r>
            <a:endParaRPr lang="en-US" sz="800" kern="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graphicFrame>
        <p:nvGraphicFramePr>
          <p:cNvPr id="294" name="Table 293">
            <a:extLst>
              <a:ext uri="{FF2B5EF4-FFF2-40B4-BE49-F238E27FC236}">
                <a16:creationId xmlns:a16="http://schemas.microsoft.com/office/drawing/2014/main" id="{3110B172-5325-E34C-92ED-5F58DB468B67}"/>
              </a:ext>
            </a:extLst>
          </p:cNvPr>
          <p:cNvGraphicFramePr>
            <a:graphicFrameLocks noGrp="1"/>
          </p:cNvGraphicFramePr>
          <p:nvPr/>
        </p:nvGraphicFramePr>
        <p:xfrm>
          <a:off x="2584858" y="1050248"/>
          <a:ext cx="3722466" cy="1182370"/>
        </p:xfrm>
        <a:graphic>
          <a:graphicData uri="http://schemas.openxmlformats.org/drawingml/2006/table">
            <a:tbl>
              <a:tblPr firstRow="1" bandRow="1"/>
              <a:tblGrid>
                <a:gridCol w="1240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0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0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Alpelisib + </a:t>
                      </a:r>
                      <a:r>
                        <a:rPr kumimoji="0" lang="en-US" sz="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Ful</a:t>
                      </a:r>
                      <a:br>
                        <a:rPr kumimoji="0" 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kumimoji="0" 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(n = 169)</a:t>
                      </a: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8576" marR="38576" marT="20250" marB="20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Placebo + Ful</a:t>
                      </a:r>
                      <a:br>
                        <a:rPr kumimoji="0" lang="pt-BR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kumimoji="0" lang="pt-BR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(n = 172)</a:t>
                      </a:r>
                    </a:p>
                  </a:txBody>
                  <a:tcPr marL="38576" marR="38576" marT="20250" marB="20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PFS Events, n (%)</a:t>
                      </a:r>
                    </a:p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     Progression</a:t>
                      </a:r>
                    </a:p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     Death</a:t>
                      </a:r>
                    </a:p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     Censored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103 (60.9)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99 (58.6)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 (2.4)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66 (39.1)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129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</a:rPr>
                        <a:t> (75.0)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120 (69.8)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 (5.2)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43 (25.0)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170"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Median PFS (95% CI)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11.0 (7.5-14.5)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92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3883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0818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7764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4689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1615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8560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5496" algn="l" defTabSz="9138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5.7 (3.7-7.4)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9" name="TextBox 298">
            <a:extLst>
              <a:ext uri="{FF2B5EF4-FFF2-40B4-BE49-F238E27FC236}">
                <a16:creationId xmlns:a16="http://schemas.microsoft.com/office/drawing/2014/main" id="{81958166-AB60-EC4E-8482-FE1D7A1C63B4}"/>
              </a:ext>
            </a:extLst>
          </p:cNvPr>
          <p:cNvSpPr txBox="1"/>
          <p:nvPr/>
        </p:nvSpPr>
        <p:spPr bwMode="auto">
          <a:xfrm>
            <a:off x="3541317" y="4024809"/>
            <a:ext cx="925429" cy="284691"/>
          </a:xfrm>
          <a:prstGeom prst="rect">
            <a:avLst/>
          </a:prstGeom>
          <a:noFill/>
          <a:ln>
            <a:noFill/>
          </a:ln>
        </p:spPr>
        <p:txBody>
          <a:bodyPr wrap="none" lIns="68508" tIns="34289" rIns="68508" bIns="34289" rtlCol="0">
            <a:spAutoFit/>
          </a:bodyPr>
          <a:lstStyle/>
          <a:p>
            <a:pPr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Time, mo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SOLAR-1: Locally Assessed PFS in </a:t>
            </a:r>
            <a:r>
              <a:rPr lang="en-US" altLang="en-US" i="1" dirty="0"/>
              <a:t>PIK3CA</a:t>
            </a:r>
            <a:r>
              <a:rPr lang="en-US" altLang="en-US" dirty="0"/>
              <a:t>-Mutant Cohort (Primary Endpoint)</a:t>
            </a:r>
            <a:r>
              <a:rPr lang="en-US" altLang="en-US" baseline="30000" dirty="0"/>
              <a:t>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67114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C160065-1BFE-48E8-A152-040B058AE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29221"/>
            <a:ext cx="8961120" cy="742950"/>
          </a:xfrm>
        </p:spPr>
        <p:txBody>
          <a:bodyPr/>
          <a:lstStyle/>
          <a:p>
            <a:r>
              <a:rPr lang="en-US" dirty="0" err="1"/>
              <a:t>BYLieve</a:t>
            </a:r>
            <a:r>
              <a:rPr lang="en-US" dirty="0"/>
              <a:t>: Alpelisib + </a:t>
            </a:r>
            <a:r>
              <a:rPr lang="en-US" altLang="en-US" dirty="0"/>
              <a:t>Fulvestrant</a:t>
            </a:r>
            <a:r>
              <a:rPr lang="en-US" dirty="0"/>
              <a:t> in </a:t>
            </a:r>
            <a:r>
              <a:rPr lang="en-US" i="1" dirty="0"/>
              <a:t>PIK3CA-</a:t>
            </a:r>
            <a:r>
              <a:rPr lang="en-US" dirty="0"/>
              <a:t>Mutant HR+/</a:t>
            </a:r>
            <a:r>
              <a:rPr lang="en-US" i="1" dirty="0"/>
              <a:t>HER2</a:t>
            </a:r>
            <a:r>
              <a:rPr lang="en-US" dirty="0"/>
              <a:t>- aBC After CDK4/6i + AI (Cohort A)</a:t>
            </a:r>
            <a:r>
              <a:rPr lang="en-US" baseline="30000" dirty="0"/>
              <a:t>1</a:t>
            </a:r>
          </a:p>
        </p:txBody>
      </p:sp>
      <p:sp>
        <p:nvSpPr>
          <p:cNvPr id="24" name="Footer Placeholder 42">
            <a:extLst>
              <a:ext uri="{FF2B5EF4-FFF2-40B4-BE49-F238E27FC236}">
                <a16:creationId xmlns:a16="http://schemas.microsoft.com/office/drawing/2014/main" id="{4A44D3AF-675A-414F-9A0B-617E274F3B6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4926" y="4816643"/>
            <a:ext cx="7699248" cy="273844"/>
          </a:xfrm>
        </p:spPr>
        <p:txBody>
          <a:bodyPr/>
          <a:lstStyle/>
          <a:p>
            <a:pPr defTabSz="913725">
              <a:defRPr/>
            </a:pPr>
            <a:r>
              <a:rPr lang="en-US" baseline="30000" dirty="0">
                <a:solidFill>
                  <a:srgbClr val="000000"/>
                </a:solidFill>
                <a:ea typeface="ＭＳ Ｐゴシック" charset="0"/>
              </a:rPr>
              <a:t>a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Centrally confirmed. </a:t>
            </a:r>
            <a:r>
              <a:rPr lang="en-US" baseline="30000" dirty="0">
                <a:solidFill>
                  <a:srgbClr val="000000"/>
                </a:solidFill>
                <a:ea typeface="ＭＳ Ｐゴシック" charset="0"/>
              </a:rPr>
              <a:t>b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Fulvestrant given on days 1 and 15 of cycle 1, day 1 for subsequent cycles. </a:t>
            </a:r>
          </a:p>
          <a:p>
            <a:pPr defTabSz="913725">
              <a:defRPr/>
            </a:pPr>
            <a:r>
              <a:rPr lang="en-US" baseline="30000" dirty="0">
                <a:solidFill>
                  <a:srgbClr val="000000"/>
                </a:solidFill>
                <a:ea typeface="ＭＳ Ｐゴシック" charset="0"/>
              </a:rPr>
              <a:t>c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Men in letrozole cohort and premenopausal women received goserelin 3.6 mg SC Q28D or leuprolide 7.5 mg IM Q28D for adequate gonadal suppression.</a:t>
            </a:r>
          </a:p>
          <a:p>
            <a:pPr defTabSz="913725"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1.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</a:rPr>
              <a:t>Rugo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HS. ASCO 2020. Abstract 1006.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1326DB10-274D-C743-94AE-A6E536F3C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651" y="894258"/>
            <a:ext cx="5579640" cy="314204"/>
          </a:xfrm>
        </p:spPr>
        <p:txBody>
          <a:bodyPr/>
          <a:lstStyle/>
          <a:p>
            <a:pPr marL="0" indent="0" algn="ctr">
              <a:buNone/>
            </a:pPr>
            <a:r>
              <a:rPr lang="en-US" sz="1200" b="1" dirty="0"/>
              <a:t>International, Open-Label, Multicohort, Noncomparative Phase 2 Study</a:t>
            </a: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0971121D-B4CE-0C4A-9AA8-4242EBA5160B}"/>
              </a:ext>
            </a:extLst>
          </p:cNvPr>
          <p:cNvCxnSpPr>
            <a:cxnSpLocks/>
          </p:cNvCxnSpPr>
          <p:nvPr/>
        </p:nvCxnSpPr>
        <p:spPr>
          <a:xfrm flipV="1">
            <a:off x="3209960" y="1661833"/>
            <a:ext cx="1648593" cy="917292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E74BD670-6243-E644-BF21-01619AE8BDB8}"/>
              </a:ext>
            </a:extLst>
          </p:cNvPr>
          <p:cNvCxnSpPr>
            <a:cxnSpLocks/>
          </p:cNvCxnSpPr>
          <p:nvPr/>
        </p:nvCxnSpPr>
        <p:spPr>
          <a:xfrm>
            <a:off x="3203608" y="2579127"/>
            <a:ext cx="1668630" cy="807170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7">
            <a:extLst>
              <a:ext uri="{FF2B5EF4-FFF2-40B4-BE49-F238E27FC236}">
                <a16:creationId xmlns:a16="http://schemas.microsoft.com/office/drawing/2014/main" id="{35D9B431-7D19-7A45-B46C-83BA9189F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" y="1678646"/>
            <a:ext cx="2992156" cy="1784098"/>
          </a:xfrm>
          <a:prstGeom prst="roundRect">
            <a:avLst/>
          </a:prstGeom>
          <a:gradFill>
            <a:gsLst>
              <a:gs pos="0">
                <a:srgbClr val="E3F1FD"/>
              </a:gs>
              <a:gs pos="100000">
                <a:schemeClr val="bg2"/>
              </a:gs>
            </a:gsLst>
            <a:lin ang="5400000" scaled="1"/>
          </a:gradFill>
          <a:ln w="19050">
            <a:solidFill>
              <a:schemeClr val="tx2"/>
            </a:solidFill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89922" tIns="35961" rIns="0" bIns="35961" anchor="ctr"/>
          <a:lstStyle>
            <a:lvl1pPr marL="112713"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lnSpc>
                <a:spcPct val="140000"/>
              </a:lnSpc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lnSpc>
                <a:spcPct val="180000"/>
              </a:lnSpc>
              <a:spcBef>
                <a:spcPct val="20000"/>
              </a:spcBef>
              <a:buChar char="•"/>
              <a:defRPr kumimoji="1" sz="16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marL="185706" indent="-165072" defTabSz="91350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100" b="0" dirty="0">
                <a:solidFill>
                  <a:prstClr val="black"/>
                </a:solidFill>
                <a:cs typeface="Arial" panose="020B0604020202020204" pitchFamily="34" charset="0"/>
              </a:rPr>
              <a:t>Men and pre/postmenopausal women with </a:t>
            </a:r>
            <a:r>
              <a:rPr lang="en-US" sz="1100" b="0" i="1" dirty="0">
                <a:solidFill>
                  <a:prstClr val="black"/>
                </a:solidFill>
                <a:cs typeface="Arial" panose="020B0604020202020204" pitchFamily="34" charset="0"/>
              </a:rPr>
              <a:t>PIK3CA</a:t>
            </a:r>
            <a:r>
              <a:rPr lang="en-US" sz="1100" b="0" dirty="0">
                <a:solidFill>
                  <a:prstClr val="black"/>
                </a:solidFill>
                <a:cs typeface="Arial" panose="020B0604020202020204" pitchFamily="34" charset="0"/>
              </a:rPr>
              <a:t>-mutant</a:t>
            </a:r>
            <a:r>
              <a:rPr lang="en-US" sz="1100" b="0" baseline="30000" dirty="0">
                <a:solidFill>
                  <a:prstClr val="black"/>
                </a:solidFill>
                <a:cs typeface="Arial" panose="020B0604020202020204" pitchFamily="34" charset="0"/>
              </a:rPr>
              <a:t>a</a:t>
            </a:r>
            <a:r>
              <a:rPr lang="en-US" sz="1100" b="0" dirty="0">
                <a:solidFill>
                  <a:prstClr val="black"/>
                </a:solidFill>
                <a:cs typeface="Arial" panose="020B0604020202020204" pitchFamily="34" charset="0"/>
              </a:rPr>
              <a:t> HR+/</a:t>
            </a:r>
            <a:r>
              <a:rPr lang="en-US" sz="1100" b="0" i="1" dirty="0">
                <a:solidFill>
                  <a:prstClr val="black"/>
                </a:solidFill>
                <a:cs typeface="Arial" panose="020B0604020202020204" pitchFamily="34" charset="0"/>
              </a:rPr>
              <a:t>HER2</a:t>
            </a:r>
            <a:r>
              <a:rPr lang="en-US" sz="1100" b="0" dirty="0">
                <a:solidFill>
                  <a:prstClr val="black"/>
                </a:solidFill>
                <a:cs typeface="Arial" panose="020B0604020202020204" pitchFamily="34" charset="0"/>
              </a:rPr>
              <a:t>- advanced BC</a:t>
            </a:r>
          </a:p>
          <a:p>
            <a:pPr marL="185706" indent="-165072" defTabSz="91350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100" b="0" dirty="0">
                <a:solidFill>
                  <a:prstClr val="black"/>
                </a:solidFill>
                <a:cs typeface="Arial" panose="020B0604020202020204" pitchFamily="34" charset="0"/>
              </a:rPr>
              <a:t>Immediate prior treatment CDK4/6i and ET, systemic CT, or ET</a:t>
            </a:r>
          </a:p>
          <a:p>
            <a:pPr marL="185706" indent="-165072" defTabSz="91350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100" b="0" dirty="0">
                <a:solidFill>
                  <a:prstClr val="black"/>
                </a:solidFill>
                <a:cs typeface="Arial" panose="020B0604020202020204" pitchFamily="34" charset="0"/>
              </a:rPr>
              <a:t>No prior PI3Ki</a:t>
            </a:r>
          </a:p>
          <a:p>
            <a:pPr marL="185706" indent="-165072" defTabSz="91350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100" b="0" dirty="0">
                <a:solidFill>
                  <a:prstClr val="black"/>
                </a:solidFill>
                <a:cs typeface="Arial" panose="020B0604020202020204" pitchFamily="34" charset="0"/>
              </a:rPr>
              <a:t>Measurable disease or ≥1 predominantly lytic bone lesion</a:t>
            </a:r>
          </a:p>
          <a:p>
            <a:pPr marL="185706" indent="-165072" defTabSz="91350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100" b="0" dirty="0">
                <a:solidFill>
                  <a:prstClr val="black"/>
                </a:solidFill>
                <a:cs typeface="Arial" panose="020B0604020202020204" pitchFamily="34" charset="0"/>
              </a:rPr>
              <a:t>ECOG PS ≤ 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639DD9-B209-DD4C-945F-DC91DC357D51}"/>
              </a:ext>
            </a:extLst>
          </p:cNvPr>
          <p:cNvSpPr txBox="1"/>
          <p:nvPr/>
        </p:nvSpPr>
        <p:spPr>
          <a:xfrm>
            <a:off x="3315185" y="2064935"/>
            <a:ext cx="607702" cy="36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362" tIns="45681" rIns="91362" bIns="45681" rtlCol="0">
            <a:spAutoFit/>
          </a:bodyPr>
          <a:lstStyle/>
          <a:p>
            <a:pPr algn="ctr" defTabSz="913500">
              <a:defRPr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b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340</a:t>
            </a:r>
            <a:endParaRPr lang="en-US" sz="9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48493509-E497-D348-A543-8104FED9C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3445" y="1460595"/>
            <a:ext cx="3755052" cy="51191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8287" tIns="45681" rIns="18287" bIns="45681" anchor="ctr"/>
          <a:lstStyle/>
          <a:p>
            <a:pPr algn="ctr" defTabSz="913500">
              <a:spcAft>
                <a:spcPts val="300"/>
              </a:spcAft>
              <a:defRPr/>
            </a:pP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Alpelisib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 mg PO QD 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fulvestrant 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mg </a:t>
            </a:r>
            <a:r>
              <a:rPr lang="en-US" sz="1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1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b,c</a:t>
            </a:r>
            <a:endParaRPr lang="en-US" sz="1100" baseline="30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3500">
              <a:spcAft>
                <a:spcPts val="300"/>
              </a:spcAft>
              <a:defRPr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127)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46C310A-BD32-164D-99A9-EF0D54245A5F}"/>
              </a:ext>
            </a:extLst>
          </p:cNvPr>
          <p:cNvSpPr/>
          <p:nvPr/>
        </p:nvSpPr>
        <p:spPr>
          <a:xfrm>
            <a:off x="3442536" y="2434195"/>
            <a:ext cx="346798" cy="34679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1" rIns="91362" bIns="45681" rtlCol="0" anchor="ctr"/>
          <a:lstStyle/>
          <a:p>
            <a:pPr algn="ctr" defTabSz="913500">
              <a:defRPr/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8" name="Text Box 45">
            <a:extLst>
              <a:ext uri="{FF2B5EF4-FFF2-40B4-BE49-F238E27FC236}">
                <a16:creationId xmlns:a16="http://schemas.microsoft.com/office/drawing/2014/main" id="{C97C99DD-2B6C-DD4E-81E8-47CA07EDF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1000" y="1219551"/>
            <a:ext cx="3579942" cy="2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08" tIns="34289" rIns="68508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4967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1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Cohort A: Prior CDK4/6i + AI</a:t>
            </a:r>
          </a:p>
        </p:txBody>
      </p:sp>
      <p:sp>
        <p:nvSpPr>
          <p:cNvPr id="49" name="TextBox 12">
            <a:extLst>
              <a:ext uri="{FF2B5EF4-FFF2-40B4-BE49-F238E27FC236}">
                <a16:creationId xmlns:a16="http://schemas.microsoft.com/office/drawing/2014/main" id="{7EBCE3E4-EAFE-2A45-9262-FB1A0B1F1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474" y="2334938"/>
            <a:ext cx="3768998" cy="52435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8287" tIns="45681" rIns="18287" bIns="45681" anchor="ctr"/>
          <a:lstStyle/>
          <a:p>
            <a:pPr algn="ctr" defTabSz="913500">
              <a:spcAft>
                <a:spcPts val="300"/>
              </a:spcAft>
              <a:defRPr/>
            </a:pP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Alpelisib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 mg PO QD 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letrozole 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mg PO </a:t>
            </a:r>
            <a:r>
              <a:rPr lang="en-US" sz="1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</a:t>
            </a:r>
            <a:r>
              <a:rPr lang="en-US" sz="11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100" baseline="30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3500">
              <a:spcAft>
                <a:spcPts val="300"/>
              </a:spcAft>
              <a:defRPr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(minimum n = 112)</a:t>
            </a:r>
          </a:p>
        </p:txBody>
      </p:sp>
      <p:sp>
        <p:nvSpPr>
          <p:cNvPr id="50" name="TextBox 12">
            <a:extLst>
              <a:ext uri="{FF2B5EF4-FFF2-40B4-BE49-F238E27FC236}">
                <a16:creationId xmlns:a16="http://schemas.microsoft.com/office/drawing/2014/main" id="{DADCF563-9B03-A146-9F94-28442383E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089" y="3120390"/>
            <a:ext cx="3793764" cy="51191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8287" tIns="45681" rIns="18287" bIns="45681" anchor="ctr"/>
          <a:lstStyle/>
          <a:p>
            <a:pPr algn="ctr" defTabSz="913500">
              <a:defRPr/>
            </a:pP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Alpelisib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 mg PO QD 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fulvestrant 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mg </a:t>
            </a:r>
            <a:r>
              <a:rPr lang="en-US" sz="1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1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b,c</a:t>
            </a:r>
            <a:endParaRPr lang="en-US" sz="1100" baseline="30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3500">
              <a:defRPr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(minimum n = 112)</a:t>
            </a:r>
          </a:p>
        </p:txBody>
      </p:sp>
      <p:sp>
        <p:nvSpPr>
          <p:cNvPr id="55" name="Text Box 45">
            <a:extLst>
              <a:ext uri="{FF2B5EF4-FFF2-40B4-BE49-F238E27FC236}">
                <a16:creationId xmlns:a16="http://schemas.microsoft.com/office/drawing/2014/main" id="{FE2821C7-4CCE-E543-83BA-1E1D8F7F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535" y="2874367"/>
            <a:ext cx="3060873" cy="26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496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100" b="1" dirty="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Cohort C: Prior AI Then CT or ET</a:t>
            </a:r>
          </a:p>
        </p:txBody>
      </p:sp>
      <p:sp>
        <p:nvSpPr>
          <p:cNvPr id="57" name="Text Box 45">
            <a:extLst>
              <a:ext uri="{FF2B5EF4-FFF2-40B4-BE49-F238E27FC236}">
                <a16:creationId xmlns:a16="http://schemas.microsoft.com/office/drawing/2014/main" id="{EB88354D-D29C-F94D-959B-A10F3C755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2838" y="2069179"/>
            <a:ext cx="3556266" cy="26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496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100" b="1" dirty="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Cohort B: Prior CDK4/6i + Fulvestrant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2D190B1-E36F-A748-960F-37E3F66A938F}"/>
              </a:ext>
            </a:extLst>
          </p:cNvPr>
          <p:cNvCxnSpPr>
            <a:cxnSpLocks/>
          </p:cNvCxnSpPr>
          <p:nvPr/>
        </p:nvCxnSpPr>
        <p:spPr>
          <a:xfrm>
            <a:off x="4021915" y="2576712"/>
            <a:ext cx="842993" cy="10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658A927-689B-9B4C-A2E6-BBF3796CFC58}"/>
              </a:ext>
            </a:extLst>
          </p:cNvPr>
          <p:cNvSpPr txBox="1"/>
          <p:nvPr/>
        </p:nvSpPr>
        <p:spPr>
          <a:xfrm>
            <a:off x="233210" y="3698076"/>
            <a:ext cx="8071847" cy="89254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285701" indent="-285701" defTabSz="913725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Primary endpoint: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</a:rPr>
              <a:t>proportion of each cohort alive without PD at 6 months (RECIST v1.1)</a:t>
            </a:r>
          </a:p>
          <a:p>
            <a:pPr marL="742550" lvl="1" indent="-285701" defTabSz="913725">
              <a:spcAft>
                <a:spcPts val="600"/>
              </a:spcAft>
              <a:buFont typeface="Arial" panose="020B0604020202020204" pitchFamily="34" charset="0"/>
              <a:buChar char="–"/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</a:rPr>
              <a:t>Endpoint met if lower 95% CI &gt;30%</a:t>
            </a:r>
          </a:p>
          <a:p>
            <a:pPr marL="285701" indent="-285701" defTabSz="913725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Secondary endpoints (in each cohort):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</a:rPr>
              <a:t>PFS, PFS2, ORR, CBR, DOR, OS, and safety</a:t>
            </a:r>
          </a:p>
        </p:txBody>
      </p:sp>
    </p:spTree>
    <p:extLst>
      <p:ext uri="{BB962C8B-B14F-4D97-AF65-F5344CB8AC3E}">
        <p14:creationId xmlns:p14="http://schemas.microsoft.com/office/powerpoint/2010/main" val="209152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14527-4A6C-3AD7-0012-36F9C8E6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180978"/>
            <a:ext cx="8498465" cy="827485"/>
          </a:xfrm>
        </p:spPr>
        <p:txBody>
          <a:bodyPr/>
          <a:lstStyle/>
          <a:p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BYLieve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PI3K Inhibitors + Various Endocrine Partners</a:t>
            </a:r>
            <a:b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PFS Benefit in 2L Met Setting After Progression on CDK4/6i: ~5-7 Mo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C2554-8AEF-92A6-92A3-E64DB3FF0F6C}"/>
              </a:ext>
            </a:extLst>
          </p:cNvPr>
          <p:cNvSpPr txBox="1"/>
          <p:nvPr/>
        </p:nvSpPr>
        <p:spPr>
          <a:xfrm>
            <a:off x="4110250" y="4915050"/>
            <a:ext cx="50337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900" dirty="0">
                <a:solidFill>
                  <a:srgbClr val="455560"/>
                </a:solidFill>
                <a:latin typeface="Calibri"/>
                <a:ea typeface="ＭＳ Ｐゴシック" charset="0"/>
                <a:cs typeface="Arial" panose="020B0604020202020204" pitchFamily="34" charset="0"/>
              </a:rPr>
              <a:t>1. Rugo. Lancet Oncol. 2021;22:489. 2. Rugo. SABCS 2021. PD2-07. 3. Rugo. SABCS 2021. Abstr PD13-05. </a:t>
            </a:r>
            <a:endParaRPr lang="en-US" sz="900" dirty="0">
              <a:solidFill>
                <a:srgbClr val="455560"/>
              </a:solidFill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graphicFrame>
        <p:nvGraphicFramePr>
          <p:cNvPr id="10" name="Group 32">
            <a:extLst>
              <a:ext uri="{FF2B5EF4-FFF2-40B4-BE49-F238E27FC236}">
                <a16:creationId xmlns:a16="http://schemas.microsoft.com/office/drawing/2014/main" id="{051016C0-FFBE-B81D-BBDB-EE4F58C43C29}"/>
              </a:ext>
            </a:extLst>
          </p:cNvPr>
          <p:cNvGraphicFramePr>
            <a:graphicFrameLocks noGrp="1"/>
          </p:cNvGraphicFramePr>
          <p:nvPr/>
        </p:nvGraphicFramePr>
        <p:xfrm>
          <a:off x="545308" y="1206103"/>
          <a:ext cx="8084345" cy="2994684"/>
        </p:xfrm>
        <a:graphic>
          <a:graphicData uri="http://schemas.openxmlformats.org/drawingml/2006/table">
            <a:tbl>
              <a:tblPr/>
              <a:tblGrid>
                <a:gridCol w="1974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2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2273">
                  <a:extLst>
                    <a:ext uri="{9D8B030D-6E8A-4147-A177-3AD203B41FA5}">
                      <a16:colId xmlns:a16="http://schemas.microsoft.com/office/drawing/2014/main" val="4071404268"/>
                    </a:ext>
                  </a:extLst>
                </a:gridCol>
                <a:gridCol w="2035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578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11" marR="91411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76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+mj-lt"/>
                        </a:rPr>
                        <a:t>BYLieve: PI3Ki + ET in HR+/HER2- BC </a:t>
                      </a:r>
                      <a:br>
                        <a:rPr lang="en-US" sz="1500" b="1" dirty="0">
                          <a:latin typeface="+mj-lt"/>
                        </a:rPr>
                      </a:br>
                      <a:r>
                        <a:rPr lang="en-US" sz="1500" b="1" dirty="0">
                          <a:latin typeface="+mj-lt"/>
                        </a:rPr>
                        <a:t>With </a:t>
                      </a:r>
                      <a:r>
                        <a:rPr lang="en-US" sz="1500" b="1" i="1" dirty="0">
                          <a:latin typeface="+mj-lt"/>
                        </a:rPr>
                        <a:t>PIK3CA</a:t>
                      </a:r>
                      <a:r>
                        <a:rPr lang="en-US" sz="1500" b="1" dirty="0">
                          <a:latin typeface="+mj-lt"/>
                        </a:rPr>
                        <a:t> Mutation and PD on CDK4/6i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76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800049"/>
                  </a:ext>
                </a:extLst>
              </a:tr>
              <a:tr h="52578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j-lt"/>
                        </a:rPr>
                        <a:t>Cohort A</a:t>
                      </a:r>
                      <a:r>
                        <a:rPr lang="en-US" sz="15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br>
                        <a:rPr lang="en-US" sz="1500" b="1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j-lt"/>
                        </a:rPr>
                        <a:t>(n = 121)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j-lt"/>
                        </a:rPr>
                        <a:t>Cohort B</a:t>
                      </a:r>
                      <a:r>
                        <a:rPr lang="en-US" sz="1500" b="1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j-lt"/>
                        </a:rPr>
                        <a:t>(n = 115)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j-lt"/>
                        </a:rPr>
                        <a:t>Cohort C</a:t>
                      </a:r>
                      <a:r>
                        <a:rPr lang="en-US" sz="15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j-lt"/>
                        </a:rPr>
                        <a:t>(n = 126)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7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/>
                          </a:solidFill>
                          <a:latin typeface="+mj-lt"/>
                        </a:rPr>
                        <a:t>Cohort population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j-lt"/>
                        </a:rPr>
                        <a:t>CDK4/6i + AI </a:t>
                      </a:r>
                      <a:br>
                        <a:rPr lang="en-US" sz="1500" dirty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en-US" sz="1500" dirty="0">
                          <a:solidFill>
                            <a:schemeClr val="bg1"/>
                          </a:solidFill>
                          <a:latin typeface="+mj-lt"/>
                        </a:rPr>
                        <a:t>as immediate prior tx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j-lt"/>
                        </a:rPr>
                        <a:t>CDK4/6i + fulvestrant </a:t>
                      </a:r>
                      <a:br>
                        <a:rPr lang="en-US" sz="1500" dirty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en-US" sz="1500" dirty="0">
                          <a:solidFill>
                            <a:schemeClr val="bg1"/>
                          </a:solidFill>
                          <a:latin typeface="+mj-lt"/>
                        </a:rPr>
                        <a:t>as immediate prior tx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j-lt"/>
                        </a:rPr>
                        <a:t>Chemo or ET </a:t>
                      </a:r>
                      <a:br>
                        <a:rPr lang="en-US" sz="1500" dirty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en-US" sz="1500" dirty="0">
                          <a:solidFill>
                            <a:schemeClr val="bg1"/>
                          </a:solidFill>
                          <a:latin typeface="+mj-lt"/>
                        </a:rPr>
                        <a:t>as immediate prior tx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/>
                          </a:solidFill>
                          <a:latin typeface="+mj-lt"/>
                        </a:rPr>
                        <a:t>Endocrine partner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j-lt"/>
                        </a:rPr>
                        <a:t>Fulvestrant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j-lt"/>
                        </a:rPr>
                        <a:t>Letrozole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j-lt"/>
                        </a:rPr>
                        <a:t>Fulvestrant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/>
                          </a:solidFill>
                          <a:latin typeface="+mj-lt"/>
                        </a:rPr>
                        <a:t>PI3Ki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j-lt"/>
                        </a:rPr>
                        <a:t>Alpelisib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j-lt"/>
                        </a:rPr>
                        <a:t>Alpelisib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j-lt"/>
                        </a:rPr>
                        <a:t>Alpelisib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Median PFS, mo</a:t>
                      </a:r>
                    </a:p>
                  </a:txBody>
                  <a:tcPr marL="91411" marR="91411" marT="34296" marB="3429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7.3</a:t>
                      </a:r>
                    </a:p>
                  </a:txBody>
                  <a:tcPr marL="91411" marR="91411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5.7</a:t>
                      </a:r>
                    </a:p>
                  </a:txBody>
                  <a:tcPr marL="91411" marR="91411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5.6</a:t>
                      </a:r>
                    </a:p>
                  </a:txBody>
                  <a:tcPr marL="91411" marR="91411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79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HR </a:t>
                      </a:r>
                      <a:r>
                        <a:rPr kumimoji="0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(PI3Ki vs control)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11" marR="91411" marT="34296" marB="3429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NA</a:t>
                      </a:r>
                    </a:p>
                  </a:txBody>
                  <a:tcPr marL="91411" marR="91411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NA</a:t>
                      </a:r>
                    </a:p>
                  </a:txBody>
                  <a:tcPr marL="91411" marR="91411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NA</a:t>
                      </a:r>
                    </a:p>
                  </a:txBody>
                  <a:tcPr marL="91411" marR="91411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28593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7ECCE5A-9686-2A5B-3E21-B0A85D61C6DF}"/>
              </a:ext>
            </a:extLst>
          </p:cNvPr>
          <p:cNvSpPr/>
          <p:nvPr/>
        </p:nvSpPr>
        <p:spPr bwMode="auto">
          <a:xfrm>
            <a:off x="545308" y="3342481"/>
            <a:ext cx="8084345" cy="342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3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1386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740958"/>
            <a:ext cx="8686800" cy="824279"/>
          </a:xfrm>
        </p:spPr>
        <p:txBody>
          <a:bodyPr/>
          <a:lstStyle/>
          <a:p>
            <a:r>
              <a:rPr lang="en-CA" sz="1200" dirty="0"/>
              <a:t>25% of patients discontinued </a:t>
            </a:r>
            <a:r>
              <a:rPr lang="en-CA" sz="1200" dirty="0" err="1"/>
              <a:t>alpelisib</a:t>
            </a:r>
            <a:r>
              <a:rPr lang="en-CA" sz="1200" dirty="0"/>
              <a:t>: 18 patients (6.3%) for hyperglycemia, 9 patients (3.2%) for rash; no patients discontinued placebo due to either hyperglycemia or rash</a:t>
            </a:r>
          </a:p>
          <a:p>
            <a:r>
              <a:rPr lang="en-CA" sz="1200" dirty="0"/>
              <a:t>Maculopapular rash, all grade (grade 3): 14.1% (8.8%) with </a:t>
            </a:r>
            <a:r>
              <a:rPr lang="en-CA" sz="1200" dirty="0" err="1"/>
              <a:t>alpelisib</a:t>
            </a:r>
            <a:r>
              <a:rPr lang="en-CA" sz="1200" dirty="0"/>
              <a:t> vs 1.7% (0.3%) with placebo </a:t>
            </a:r>
          </a:p>
          <a:p>
            <a:r>
              <a:rPr lang="en-CA" sz="1200" dirty="0"/>
              <a:t>Safety similar in </a:t>
            </a:r>
            <a:r>
              <a:rPr lang="en-CA" sz="1200" i="1" dirty="0"/>
              <a:t>PIK3CA</a:t>
            </a:r>
            <a:r>
              <a:rPr lang="en-CA" sz="1200" dirty="0"/>
              <a:t>-mutant and </a:t>
            </a:r>
            <a:r>
              <a:rPr lang="en-CA" sz="1200" i="1" dirty="0"/>
              <a:t>PIK3CA</a:t>
            </a:r>
            <a:r>
              <a:rPr lang="en-CA" sz="1200" dirty="0"/>
              <a:t>-nonmutant cohorts</a:t>
            </a:r>
          </a:p>
        </p:txBody>
      </p:sp>
      <p:sp>
        <p:nvSpPr>
          <p:cNvPr id="112" name="Footer Placeholder 42">
            <a:extLst>
              <a:ext uri="{FF2B5EF4-FFF2-40B4-BE49-F238E27FC236}">
                <a16:creationId xmlns:a16="http://schemas.microsoft.com/office/drawing/2014/main" id="{614C97C1-B5E6-1447-8732-9428F271E7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913725">
              <a:defRPr/>
            </a:pPr>
            <a:r>
              <a:rPr lang="en-US" baseline="30000" dirty="0">
                <a:solidFill>
                  <a:srgbClr val="000000"/>
                </a:solidFill>
                <a:ea typeface="ＭＳ Ｐゴシック" charset="0"/>
              </a:rPr>
              <a:t>a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Does not include maculopapular rash.</a:t>
            </a:r>
          </a:p>
          <a:p>
            <a:pPr defTabSz="913725"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1. André F et al. </a:t>
            </a:r>
            <a:r>
              <a:rPr lang="en-US" i="1" dirty="0">
                <a:solidFill>
                  <a:srgbClr val="000000"/>
                </a:solidFill>
                <a:ea typeface="ＭＳ Ｐゴシック" charset="0"/>
              </a:rPr>
              <a:t>N </a:t>
            </a:r>
            <a:r>
              <a:rPr lang="en-US" i="1" dirty="0" err="1">
                <a:solidFill>
                  <a:srgbClr val="000000"/>
                </a:solidFill>
                <a:ea typeface="ＭＳ Ｐゴシック" charset="0"/>
              </a:rPr>
              <a:t>Engl</a:t>
            </a:r>
            <a:r>
              <a:rPr lang="en-US" i="1" dirty="0">
                <a:solidFill>
                  <a:srgbClr val="000000"/>
                </a:solidFill>
                <a:ea typeface="ＭＳ Ｐゴシック" charset="0"/>
              </a:rPr>
              <a:t> J Med. 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2019;380:1929.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9E173-8C3B-4B44-96B4-DC09295B9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SOLAR-1: Adverse Events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4F0AF-36F2-0949-BD65-70F6B5F8BDED}"/>
              </a:ext>
            </a:extLst>
          </p:cNvPr>
          <p:cNvSpPr txBox="1"/>
          <p:nvPr/>
        </p:nvSpPr>
        <p:spPr>
          <a:xfrm>
            <a:off x="1800521" y="3556288"/>
            <a:ext cx="184706" cy="369320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pPr defTabSz="913725">
              <a:defRPr/>
            </a:pPr>
            <a:endParaRPr lang="en-US" sz="18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graphicFrame>
        <p:nvGraphicFramePr>
          <p:cNvPr id="118" name="Content Placeholder 4">
            <a:extLst>
              <a:ext uri="{FF2B5EF4-FFF2-40B4-BE49-F238E27FC236}">
                <a16:creationId xmlns:a16="http://schemas.microsoft.com/office/drawing/2014/main" id="{8DFFF54E-0868-E148-A881-524640017CAC}"/>
              </a:ext>
            </a:extLst>
          </p:cNvPr>
          <p:cNvGraphicFramePr>
            <a:graphicFrameLocks/>
          </p:cNvGraphicFramePr>
          <p:nvPr/>
        </p:nvGraphicFramePr>
        <p:xfrm>
          <a:off x="232765" y="950039"/>
          <a:ext cx="8686801" cy="2740621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256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17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17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17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4325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7938" algn="l" defTabSz="457200" rtl="0" eaLnBrk="1" latinLnBrk="0" hangingPunct="1">
                        <a:lnSpc>
                          <a:spcPct val="90000"/>
                        </a:lnSpc>
                        <a:tabLst/>
                      </a:pPr>
                      <a:r>
                        <a:rPr lang="en-US" sz="100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AEs ≥20% in Either Arm, n (%)</a:t>
                      </a:r>
                      <a:endParaRPr lang="en-US" sz="1000" b="1" kern="120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625" marR="37969" marT="20250" marB="20250" anchor="ctr">
                    <a:lnR>
                      <a:noFill/>
                    </a:ln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000" b="1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Alpelisib + Fulvestrant (n = 284)</a:t>
                      </a:r>
                    </a:p>
                  </a:txBody>
                  <a:tcPr marL="38475" marR="37969" marT="20250" marB="2025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Placebo + Fulvestrant (n = 287)</a:t>
                      </a:r>
                    </a:p>
                  </a:txBody>
                  <a:tcPr marL="38475" marR="37969" marT="20250" marB="202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358">
                <a:tc vMerge="1"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</a:t>
                      </a:r>
                    </a:p>
                  </a:txBody>
                  <a:tcPr marL="37969" marR="37969" marT="20250" marB="2025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</a:t>
                      </a:r>
                    </a:p>
                  </a:txBody>
                  <a:tcPr marL="37969" marR="37969" marT="20250" marB="2025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4</a:t>
                      </a:r>
                    </a:p>
                  </a:txBody>
                  <a:tcPr marL="37969" marR="37969" marT="20250" marB="2025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</a:t>
                      </a:r>
                    </a:p>
                  </a:txBody>
                  <a:tcPr marL="37969" marR="37969" marT="20250" marB="202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</a:t>
                      </a:r>
                    </a:p>
                  </a:txBody>
                  <a:tcPr marL="37969" marR="37969" marT="20250" marB="2025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4</a:t>
                      </a:r>
                    </a:p>
                  </a:txBody>
                  <a:tcPr marL="37969" marR="37969" marT="20250" marB="2025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35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AE</a:t>
                      </a:r>
                      <a:endParaRPr lang="en-US" sz="1000" kern="12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625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 (99.3)</a:t>
                      </a:r>
                      <a:endParaRPr lang="en-US" sz="10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 (64.4)</a:t>
                      </a:r>
                    </a:p>
                  </a:txBody>
                  <a:tcPr marL="37969" marR="37969" marT="7594" marB="7594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(11.6)</a:t>
                      </a:r>
                    </a:p>
                  </a:txBody>
                  <a:tcPr marL="37969" marR="37969" marT="7594" marB="7594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 (92.0)</a:t>
                      </a:r>
                      <a:endParaRPr lang="en-US" sz="10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 (30.3)</a:t>
                      </a:r>
                      <a:endParaRPr lang="en-US" sz="10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(5.2)</a:t>
                      </a:r>
                    </a:p>
                  </a:txBody>
                  <a:tcPr marL="37969" marR="37969" marT="7594" marB="7594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35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3175" algn="l" defTabSz="914400" rtl="0" eaLnBrk="1" latinLnBrk="0" hangingPunct="1">
                        <a:spcBef>
                          <a:spcPts val="20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00" b="0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Hyperglycemia</a:t>
                      </a:r>
                      <a:endParaRPr lang="en-US" sz="1000" b="0" kern="12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625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 (63.7)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 (32.7)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(3.9)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(9.8)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(0.3)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(0.3)</a:t>
                      </a:r>
                    </a:p>
                  </a:txBody>
                  <a:tcPr marL="37969" marR="37969" marT="7594" marB="759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35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3175" algn="l" defTabSz="914400" rtl="0" eaLnBrk="1" latinLnBrk="0" hangingPunct="1">
                        <a:spcBef>
                          <a:spcPts val="20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00" b="0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Diarrhea</a:t>
                      </a:r>
                      <a:endParaRPr lang="en-US" sz="1000" b="0" kern="12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625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 (57.7)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(6.7)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(15.7)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(0.3)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7969" marR="37969" marT="7594" marB="7594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35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3175" algn="l" defTabSz="914400" rtl="0" eaLnBrk="1" latinLnBrk="0" hangingPunct="1">
                        <a:spcBef>
                          <a:spcPts val="20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00" b="0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</a:t>
                      </a:r>
                      <a:endParaRPr lang="en-US" sz="1000" b="0" kern="12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625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 (44.7)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(2.5)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 (22.3)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(0.3)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7969" marR="37969" marT="7594" marB="7594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35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Decreased appetite</a:t>
                      </a:r>
                      <a:endParaRPr lang="en-US" sz="1000" b="0" kern="12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625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 (35.6)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(0.7)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(10.5)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(0.3)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7969" marR="37969" marT="7594" marB="7594" anchor="ctr"/>
                </a:tc>
                <a:extLst>
                  <a:ext uri="{0D108BD9-81ED-4DB2-BD59-A6C34878D82A}">
                    <a16:rowId xmlns:a16="http://schemas.microsoft.com/office/drawing/2014/main" val="461407915"/>
                  </a:ext>
                </a:extLst>
              </a:tr>
              <a:tr h="206358">
                <a:tc>
                  <a:txBody>
                    <a:bodyPr/>
                    <a:lstStyle/>
                    <a:p>
                      <a:pPr marL="0" marR="0" indent="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baseline="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Rash</a:t>
                      </a:r>
                      <a:r>
                        <a:rPr lang="en-US" sz="1000" b="0" kern="1200" baseline="300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000" b="0" kern="1200" baseline="300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625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 (35.6)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(9.9)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(5.9)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(0.3)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extLst>
                  <a:ext uri="{0D108BD9-81ED-4DB2-BD59-A6C34878D82A}">
                    <a16:rowId xmlns:a16="http://schemas.microsoft.com/office/drawing/2014/main" val="2687891941"/>
                  </a:ext>
                </a:extLst>
              </a:tr>
              <a:tr h="206358">
                <a:tc>
                  <a:txBody>
                    <a:bodyPr/>
                    <a:lstStyle/>
                    <a:p>
                      <a:pPr marL="0" marR="0" indent="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Vomiting</a:t>
                      </a:r>
                      <a:endParaRPr lang="en-US" sz="1000" b="0" kern="12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625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 (27.1)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(0.7)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(9.8)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(0.3)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extLst>
                  <a:ext uri="{0D108BD9-81ED-4DB2-BD59-A6C34878D82A}">
                    <a16:rowId xmlns:a16="http://schemas.microsoft.com/office/drawing/2014/main" val="3563943207"/>
                  </a:ext>
                </a:extLst>
              </a:tr>
              <a:tr h="206358">
                <a:tc>
                  <a:txBody>
                    <a:bodyPr/>
                    <a:lstStyle/>
                    <a:p>
                      <a:pPr marL="0" marR="0" indent="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Decreased weight</a:t>
                      </a:r>
                      <a:endParaRPr lang="en-US" sz="1000" kern="12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625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 (26.8)</a:t>
                      </a:r>
                      <a:endParaRPr lang="en-US" sz="10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(3.9)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(2.1)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extLst>
                  <a:ext uri="{0D108BD9-81ED-4DB2-BD59-A6C34878D82A}">
                    <a16:rowId xmlns:a16="http://schemas.microsoft.com/office/drawing/2014/main" val="3873126317"/>
                  </a:ext>
                </a:extLst>
              </a:tr>
              <a:tr h="206358">
                <a:tc>
                  <a:txBody>
                    <a:bodyPr/>
                    <a:lstStyle/>
                    <a:p>
                      <a:pPr marL="0" marR="0" indent="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Stomatitis</a:t>
                      </a:r>
                      <a:endParaRPr lang="en-US" sz="1000" kern="12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625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(24.6)</a:t>
                      </a:r>
                      <a:endParaRPr lang="en-US" sz="10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(2.5)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(6.3)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extLst>
                  <a:ext uri="{0D108BD9-81ED-4DB2-BD59-A6C34878D82A}">
                    <a16:rowId xmlns:a16="http://schemas.microsoft.com/office/drawing/2014/main" val="3144264537"/>
                  </a:ext>
                </a:extLst>
              </a:tr>
              <a:tr h="206358">
                <a:tc>
                  <a:txBody>
                    <a:bodyPr/>
                    <a:lstStyle/>
                    <a:p>
                      <a:pPr marL="0" marR="0" indent="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</a:t>
                      </a:r>
                      <a:endParaRPr lang="en-US" sz="1000" kern="12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625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 (24.3)</a:t>
                      </a:r>
                      <a:endParaRPr lang="en-US" sz="10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(3.5)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(17.1)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(1.0)</a:t>
                      </a:r>
                      <a:endParaRPr lang="en-US" sz="10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extLst>
                  <a:ext uri="{0D108BD9-81ED-4DB2-BD59-A6C34878D82A}">
                    <a16:rowId xmlns:a16="http://schemas.microsoft.com/office/drawing/2014/main" val="1483448859"/>
                  </a:ext>
                </a:extLst>
              </a:tr>
              <a:tr h="206358">
                <a:tc>
                  <a:txBody>
                    <a:bodyPr/>
                    <a:lstStyle/>
                    <a:p>
                      <a:pPr marL="0" marR="0" indent="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Asthenia</a:t>
                      </a:r>
                      <a:endParaRPr lang="en-US" sz="1000" kern="12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625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(20.4)</a:t>
                      </a:r>
                      <a:endParaRPr lang="en-US" sz="10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(1.8)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(12.9)</a:t>
                      </a: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charset="-128"/>
                        <a:cs typeface="Arial" panose="020B0604020202020204" pitchFamily="34" charset="0"/>
                      </a:endParaRPr>
                    </a:p>
                  </a:txBody>
                  <a:tcPr marL="37969" marR="37969" marT="7594" marB="7594" anchor="ctr"/>
                </a:tc>
                <a:extLst>
                  <a:ext uri="{0D108BD9-81ED-4DB2-BD59-A6C34878D82A}">
                    <a16:rowId xmlns:a16="http://schemas.microsoft.com/office/drawing/2014/main" val="213831646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0D4B4F9-FC73-744B-00CE-EABEDA1D32FF}"/>
              </a:ext>
            </a:extLst>
          </p:cNvPr>
          <p:cNvSpPr/>
          <p:nvPr/>
        </p:nvSpPr>
        <p:spPr>
          <a:xfrm>
            <a:off x="228600" y="1613214"/>
            <a:ext cx="8686800" cy="10526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6DC56E-3EF0-DAC0-609C-5F3FBD7154F8}"/>
              </a:ext>
            </a:extLst>
          </p:cNvPr>
          <p:cNvSpPr/>
          <p:nvPr/>
        </p:nvSpPr>
        <p:spPr>
          <a:xfrm>
            <a:off x="3532668" y="1541444"/>
            <a:ext cx="1132367" cy="11961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0188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064D4-BAC8-2C4E-AD9C-0D312029A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7" y="942159"/>
            <a:ext cx="3320935" cy="362307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500" dirty="0"/>
              <a:t>For patients who received alpelisib + fulvestrant, antihistamine prophylaxis markedly reduced rash </a:t>
            </a:r>
          </a:p>
          <a:p>
            <a:pPr marL="577745" lvl="1">
              <a:spcAft>
                <a:spcPts val="1200"/>
              </a:spcAft>
            </a:pPr>
            <a:r>
              <a:rPr lang="en-US" sz="1500" dirty="0"/>
              <a:t>Of patients who received </a:t>
            </a:r>
            <a:br>
              <a:rPr lang="en-US" sz="1500" dirty="0"/>
            </a:br>
            <a:r>
              <a:rPr lang="en-US" sz="1500" dirty="0"/>
              <a:t>anti-rash prophylaxis</a:t>
            </a:r>
          </a:p>
          <a:p>
            <a:pPr marL="933289" lvl="2">
              <a:spcAft>
                <a:spcPts val="1200"/>
              </a:spcAft>
            </a:pPr>
            <a:r>
              <a:rPr lang="en-US" sz="1500" dirty="0"/>
              <a:t>69.8% received antihistamines</a:t>
            </a:r>
          </a:p>
          <a:p>
            <a:pPr marL="933289" lvl="2">
              <a:spcAft>
                <a:spcPts val="1200"/>
              </a:spcAft>
            </a:pPr>
            <a:r>
              <a:rPr lang="en-US" sz="1500" dirty="0"/>
              <a:t>Rash occurred in 26.7% with prophylaxis </a:t>
            </a:r>
            <a:br>
              <a:rPr lang="en-US" sz="1500" dirty="0"/>
            </a:br>
            <a:r>
              <a:rPr lang="en-US" sz="1500" dirty="0"/>
              <a:t>and 64.1% without</a:t>
            </a:r>
          </a:p>
          <a:p>
            <a:pPr marL="933289" lvl="2">
              <a:spcAft>
                <a:spcPts val="1200"/>
              </a:spcAft>
            </a:pPr>
            <a:r>
              <a:rPr lang="en-US" sz="1500" dirty="0"/>
              <a:t>Grade 3/4 reduced </a:t>
            </a:r>
            <a:br>
              <a:rPr lang="en-US" sz="1500" dirty="0"/>
            </a:br>
            <a:r>
              <a:rPr lang="en-US" sz="1500" dirty="0"/>
              <a:t>by 50%</a:t>
            </a:r>
          </a:p>
        </p:txBody>
      </p:sp>
      <p:sp>
        <p:nvSpPr>
          <p:cNvPr id="22" name="Footer Placeholder 42">
            <a:extLst>
              <a:ext uri="{FF2B5EF4-FFF2-40B4-BE49-F238E27FC236}">
                <a16:creationId xmlns:a16="http://schemas.microsoft.com/office/drawing/2014/main" id="{B3E423C7-E632-1B4D-8ADE-12D8B75505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913725"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1.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</a:rPr>
              <a:t>Rugo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HS. ESMO 2019. Abstract 324P.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and Modifying Toxicity Associated </a:t>
            </a:r>
            <a:br>
              <a:rPr lang="en-US" dirty="0"/>
            </a:br>
            <a:r>
              <a:rPr lang="en-US" dirty="0"/>
              <a:t>With Alpelisib</a:t>
            </a:r>
            <a:r>
              <a:rPr lang="en-US" baseline="30000" dirty="0"/>
              <a:t>1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24EE5C-B89A-4795-B4DF-4C347CD93F37}"/>
              </a:ext>
            </a:extLst>
          </p:cNvPr>
          <p:cNvSpPr txBox="1"/>
          <p:nvPr/>
        </p:nvSpPr>
        <p:spPr>
          <a:xfrm>
            <a:off x="3325659" y="1420622"/>
            <a:ext cx="2813440" cy="623246"/>
          </a:xfrm>
          <a:prstGeom prst="rect">
            <a:avLst/>
          </a:prstGeom>
          <a:noFill/>
        </p:spPr>
        <p:txBody>
          <a:bodyPr wrap="square" lIns="68508" tIns="34289" rIns="68508" bIns="34289" rtlCol="0" anchor="ctr">
            <a:spAutoFit/>
          </a:bodyPr>
          <a:lstStyle/>
          <a:p>
            <a:pPr algn="ctr" defTabSz="684967"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Alpelisib + Fulvestrant</a:t>
            </a:r>
          </a:p>
          <a:p>
            <a:pPr algn="ctr" defTabSz="684967"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Prophylactic Anti-rash Medication </a:t>
            </a:r>
          </a:p>
          <a:p>
            <a:pPr algn="ctr" defTabSz="684967"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(n = 86)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65F4C9-424A-46A4-B156-34C67D900D60}"/>
              </a:ext>
            </a:extLst>
          </p:cNvPr>
          <p:cNvSpPr txBox="1"/>
          <p:nvPr/>
        </p:nvSpPr>
        <p:spPr>
          <a:xfrm>
            <a:off x="6150655" y="1420622"/>
            <a:ext cx="2933414" cy="623246"/>
          </a:xfrm>
          <a:prstGeom prst="rect">
            <a:avLst/>
          </a:prstGeom>
          <a:noFill/>
        </p:spPr>
        <p:txBody>
          <a:bodyPr wrap="square" lIns="68508" tIns="34289" rIns="68508" bIns="34289" rtlCol="0" anchor="ctr">
            <a:spAutoFit/>
          </a:bodyPr>
          <a:lstStyle/>
          <a:p>
            <a:pPr algn="ctr" defTabSz="684967"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Alpelisib + Fulvestrant </a:t>
            </a:r>
          </a:p>
          <a:p>
            <a:pPr algn="ctr" defTabSz="684967"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No Prophylactic Anti-rash Medication </a:t>
            </a:r>
          </a:p>
          <a:p>
            <a:pPr algn="ctr" defTabSz="684967"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(n = 198)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ED33C2AF-F47E-4680-84CD-CC3959A611A0}"/>
              </a:ext>
            </a:extLst>
          </p:cNvPr>
          <p:cNvSpPr txBox="1"/>
          <p:nvPr/>
        </p:nvSpPr>
        <p:spPr bwMode="auto">
          <a:xfrm>
            <a:off x="7598248" y="2576935"/>
            <a:ext cx="800148" cy="3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08" tIns="34289" rIns="68508" bIns="34289" rtlCol="0">
            <a:spAutoFit/>
          </a:bodyPr>
          <a:lstStyle/>
          <a:p>
            <a:pPr algn="ctr"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Grade 1/2</a:t>
            </a:r>
            <a:b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41%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AFF17403-AD8E-41D6-AED2-44DFF337DDB4}"/>
              </a:ext>
            </a:extLst>
          </p:cNvPr>
          <p:cNvSpPr txBox="1"/>
          <p:nvPr/>
        </p:nvSpPr>
        <p:spPr bwMode="auto">
          <a:xfrm>
            <a:off x="6617360" y="2606293"/>
            <a:ext cx="1210393" cy="3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08" tIns="34289" rIns="68508" bIns="34289" rtlCol="0">
            <a:spAutoFit/>
          </a:bodyPr>
          <a:lstStyle/>
          <a:p>
            <a:pPr algn="ctr"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No Rash</a:t>
            </a:r>
            <a:b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36%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C10A5604-A8A0-4003-A8CB-8EDCEDFC3E3E}"/>
              </a:ext>
            </a:extLst>
          </p:cNvPr>
          <p:cNvSpPr txBox="1"/>
          <p:nvPr/>
        </p:nvSpPr>
        <p:spPr bwMode="auto">
          <a:xfrm>
            <a:off x="7163103" y="3304909"/>
            <a:ext cx="754637" cy="3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08" tIns="34289" rIns="68508" bIns="34289" rtlCol="0">
            <a:spAutoFit/>
          </a:bodyPr>
          <a:lstStyle/>
          <a:p>
            <a:pPr algn="ctr"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Grade 3/4 </a:t>
            </a:r>
            <a:b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23%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DD3CC35D-278D-4ACA-8D7F-26B021E13968}"/>
              </a:ext>
            </a:extLst>
          </p:cNvPr>
          <p:cNvSpPr txBox="1"/>
          <p:nvPr/>
        </p:nvSpPr>
        <p:spPr bwMode="auto">
          <a:xfrm>
            <a:off x="3860314" y="2989510"/>
            <a:ext cx="1260872" cy="3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08" tIns="34289" rIns="68508" bIns="34289" rtlCol="0">
            <a:spAutoFit/>
          </a:bodyPr>
          <a:lstStyle/>
          <a:p>
            <a:pPr algn="ctr"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No Rash </a:t>
            </a:r>
            <a:b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73%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E62F90F4-E81A-4EEB-8439-41B0D2CCA182}"/>
              </a:ext>
            </a:extLst>
          </p:cNvPr>
          <p:cNvSpPr txBox="1"/>
          <p:nvPr/>
        </p:nvSpPr>
        <p:spPr bwMode="auto">
          <a:xfrm>
            <a:off x="4658554" y="2294794"/>
            <a:ext cx="811388" cy="3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08" tIns="34289" rIns="68508" bIns="34289" rtlCol="0">
            <a:spAutoFit/>
          </a:bodyPr>
          <a:lstStyle/>
          <a:p>
            <a:pPr algn="ctr"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Grade 1/2</a:t>
            </a:r>
            <a:b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4CFB32FB-05FE-4D98-AB9F-9537C03F878A}"/>
              </a:ext>
            </a:extLst>
          </p:cNvPr>
          <p:cNvSpPr txBox="1"/>
          <p:nvPr/>
        </p:nvSpPr>
        <p:spPr bwMode="auto">
          <a:xfrm>
            <a:off x="4873088" y="2712184"/>
            <a:ext cx="911835" cy="3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08" tIns="34289" rIns="68508" bIns="34289" rtlCol="0">
            <a:spAutoFit/>
          </a:bodyPr>
          <a:lstStyle/>
          <a:p>
            <a:pPr algn="ctr"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Grade 3/4 </a:t>
            </a:r>
            <a:b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12%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5DA9D9E-9D18-4D36-B99C-12BEC1A72DEF}"/>
              </a:ext>
            </a:extLst>
          </p:cNvPr>
          <p:cNvGrpSpPr/>
          <p:nvPr/>
        </p:nvGrpSpPr>
        <p:grpSpPr>
          <a:xfrm>
            <a:off x="6617313" y="2047493"/>
            <a:ext cx="1892224" cy="1890954"/>
            <a:chOff x="7158038" y="4148138"/>
            <a:chExt cx="2366963" cy="2365375"/>
          </a:xfrm>
        </p:grpSpPr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2E960C29-061E-4C9F-9B40-0DB1C4839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8988" y="4148138"/>
              <a:ext cx="1116013" cy="2063750"/>
            </a:xfrm>
            <a:custGeom>
              <a:avLst/>
              <a:gdLst>
                <a:gd name="T0" fmla="*/ 0 w 1078"/>
                <a:gd name="T1" fmla="*/ 0 h 1988"/>
                <a:gd name="T2" fmla="*/ 0 w 1078"/>
                <a:gd name="T3" fmla="*/ 0 h 1988"/>
                <a:gd name="T4" fmla="*/ 1078 w 1078"/>
                <a:gd name="T5" fmla="*/ 1078 h 1988"/>
                <a:gd name="T6" fmla="*/ 578 w 1078"/>
                <a:gd name="T7" fmla="*/ 1988 h 1988"/>
                <a:gd name="T8" fmla="*/ 0 w 1078"/>
                <a:gd name="T9" fmla="*/ 1078 h 1988"/>
                <a:gd name="T10" fmla="*/ 0 w 1078"/>
                <a:gd name="T11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8" h="1988">
                  <a:moveTo>
                    <a:pt x="0" y="0"/>
                  </a:moveTo>
                  <a:lnTo>
                    <a:pt x="0" y="0"/>
                  </a:lnTo>
                  <a:cubicBezTo>
                    <a:pt x="596" y="0"/>
                    <a:pt x="1078" y="482"/>
                    <a:pt x="1078" y="1078"/>
                  </a:cubicBezTo>
                  <a:cubicBezTo>
                    <a:pt x="1078" y="1447"/>
                    <a:pt x="889" y="1791"/>
                    <a:pt x="578" y="1988"/>
                  </a:cubicBezTo>
                  <a:lnTo>
                    <a:pt x="0" y="10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7624"/>
            </a:solidFill>
            <a:ln w="9525" cap="flat">
              <a:solidFill>
                <a:srgbClr val="D7762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967">
                <a:defRPr/>
              </a:pPr>
              <a:endParaRPr lang="en-US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26" name="Freeform 213">
              <a:extLst>
                <a:ext uri="{FF2B5EF4-FFF2-40B4-BE49-F238E27FC236}">
                  <a16:creationId xmlns:a16="http://schemas.microsoft.com/office/drawing/2014/main" id="{499E98AC-8E85-4B97-BE2C-E41F841AD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151" y="5267325"/>
              <a:ext cx="1457325" cy="1246188"/>
            </a:xfrm>
            <a:custGeom>
              <a:avLst/>
              <a:gdLst>
                <a:gd name="T0" fmla="*/ 1409 w 1409"/>
                <a:gd name="T1" fmla="*/ 910 h 1201"/>
                <a:gd name="T2" fmla="*/ 1409 w 1409"/>
                <a:gd name="T3" fmla="*/ 910 h 1201"/>
                <a:gd name="T4" fmla="*/ 0 w 1409"/>
                <a:gd name="T5" fmla="*/ 687 h 1201"/>
                <a:gd name="T6" fmla="*/ 831 w 1409"/>
                <a:gd name="T7" fmla="*/ 0 h 1201"/>
                <a:gd name="T8" fmla="*/ 1409 w 1409"/>
                <a:gd name="T9" fmla="*/ 910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9" h="1201">
                  <a:moveTo>
                    <a:pt x="1409" y="910"/>
                  </a:moveTo>
                  <a:lnTo>
                    <a:pt x="1409" y="910"/>
                  </a:lnTo>
                  <a:cubicBezTo>
                    <a:pt x="950" y="1201"/>
                    <a:pt x="347" y="1106"/>
                    <a:pt x="0" y="687"/>
                  </a:cubicBezTo>
                  <a:lnTo>
                    <a:pt x="831" y="0"/>
                  </a:lnTo>
                  <a:lnTo>
                    <a:pt x="1409" y="910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rgbClr val="0C813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967">
                <a:defRPr/>
              </a:pPr>
              <a:endParaRPr lang="en-US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27" name="Freeform 215">
              <a:extLst>
                <a:ext uri="{FF2B5EF4-FFF2-40B4-BE49-F238E27FC236}">
                  <a16:creationId xmlns:a16="http://schemas.microsoft.com/office/drawing/2014/main" id="{A05ADEED-4027-47CF-9D94-0EE0E48AB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038" y="4148138"/>
              <a:ext cx="1250950" cy="1831975"/>
            </a:xfrm>
            <a:custGeom>
              <a:avLst/>
              <a:gdLst>
                <a:gd name="T0" fmla="*/ 379 w 1210"/>
                <a:gd name="T1" fmla="*/ 1765 h 1765"/>
                <a:gd name="T2" fmla="*/ 379 w 1210"/>
                <a:gd name="T3" fmla="*/ 1765 h 1765"/>
                <a:gd name="T4" fmla="*/ 523 w 1210"/>
                <a:gd name="T5" fmla="*/ 247 h 1765"/>
                <a:gd name="T6" fmla="*/ 1210 w 1210"/>
                <a:gd name="T7" fmla="*/ 0 h 1765"/>
                <a:gd name="T8" fmla="*/ 1210 w 1210"/>
                <a:gd name="T9" fmla="*/ 1078 h 1765"/>
                <a:gd name="T10" fmla="*/ 379 w 1210"/>
                <a:gd name="T11" fmla="*/ 1765 h 1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0" h="1765">
                  <a:moveTo>
                    <a:pt x="379" y="1765"/>
                  </a:moveTo>
                  <a:lnTo>
                    <a:pt x="379" y="1765"/>
                  </a:lnTo>
                  <a:cubicBezTo>
                    <a:pt x="0" y="1306"/>
                    <a:pt x="64" y="627"/>
                    <a:pt x="523" y="247"/>
                  </a:cubicBezTo>
                  <a:cubicBezTo>
                    <a:pt x="716" y="87"/>
                    <a:pt x="959" y="0"/>
                    <a:pt x="1210" y="0"/>
                  </a:cubicBezTo>
                  <a:lnTo>
                    <a:pt x="1210" y="1078"/>
                  </a:lnTo>
                  <a:lnTo>
                    <a:pt x="379" y="1765"/>
                  </a:lnTo>
                  <a:close/>
                </a:path>
              </a:pathLst>
            </a:custGeom>
            <a:solidFill>
              <a:srgbClr val="09345A"/>
            </a:solidFill>
            <a:ln w="9525" cap="flat">
              <a:solidFill>
                <a:srgbClr val="09345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967">
                <a:defRPr/>
              </a:pPr>
              <a:endParaRPr lang="en-US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CFB0B8-D7BE-4DF1-9086-65ECC5DE870B}"/>
              </a:ext>
            </a:extLst>
          </p:cNvPr>
          <p:cNvGrpSpPr/>
          <p:nvPr/>
        </p:nvGrpSpPr>
        <p:grpSpPr>
          <a:xfrm>
            <a:off x="3824884" y="2079162"/>
            <a:ext cx="1842797" cy="1827631"/>
            <a:chOff x="2330451" y="4159250"/>
            <a:chExt cx="2314575" cy="2295526"/>
          </a:xfrm>
        </p:grpSpPr>
        <p:sp>
          <p:nvSpPr>
            <p:cNvPr id="29" name="Freeform 113">
              <a:extLst>
                <a:ext uri="{FF2B5EF4-FFF2-40B4-BE49-F238E27FC236}">
                  <a16:creationId xmlns:a16="http://schemas.microsoft.com/office/drawing/2014/main" id="{EB8E3DC2-ADA3-4654-9AE6-59D31A7A6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750" y="4159250"/>
              <a:ext cx="896938" cy="1114425"/>
            </a:xfrm>
            <a:custGeom>
              <a:avLst/>
              <a:gdLst>
                <a:gd name="T0" fmla="*/ 0 w 868"/>
                <a:gd name="T1" fmla="*/ 0 h 1073"/>
                <a:gd name="T2" fmla="*/ 0 w 868"/>
                <a:gd name="T3" fmla="*/ 0 h 1073"/>
                <a:gd name="T4" fmla="*/ 868 w 868"/>
                <a:gd name="T5" fmla="*/ 442 h 1073"/>
                <a:gd name="T6" fmla="*/ 0 w 868"/>
                <a:gd name="T7" fmla="*/ 1073 h 1073"/>
                <a:gd name="T8" fmla="*/ 0 w 868"/>
                <a:gd name="T9" fmla="*/ 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1073">
                  <a:moveTo>
                    <a:pt x="0" y="0"/>
                  </a:moveTo>
                  <a:lnTo>
                    <a:pt x="0" y="0"/>
                  </a:lnTo>
                  <a:cubicBezTo>
                    <a:pt x="344" y="0"/>
                    <a:pt x="666" y="164"/>
                    <a:pt x="868" y="442"/>
                  </a:cubicBezTo>
                  <a:lnTo>
                    <a:pt x="0" y="10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7624"/>
            </a:solidFill>
            <a:ln w="9525">
              <a:solidFill>
                <a:srgbClr val="D7762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967">
                <a:defRPr/>
              </a:pPr>
              <a:endParaRPr lang="en-US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30" name="Freeform 115">
              <a:extLst>
                <a:ext uri="{FF2B5EF4-FFF2-40B4-BE49-F238E27FC236}">
                  <a16:creationId xmlns:a16="http://schemas.microsoft.com/office/drawing/2014/main" id="{88528DCF-2236-4EF5-903A-9B41FBB3B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8376" y="4618038"/>
              <a:ext cx="1136650" cy="793750"/>
            </a:xfrm>
            <a:custGeom>
              <a:avLst/>
              <a:gdLst>
                <a:gd name="T0" fmla="*/ 868 w 1099"/>
                <a:gd name="T1" fmla="*/ 0 h 765"/>
                <a:gd name="T2" fmla="*/ 868 w 1099"/>
                <a:gd name="T3" fmla="*/ 0 h 765"/>
                <a:gd name="T4" fmla="*/ 1065 w 1099"/>
                <a:gd name="T5" fmla="*/ 765 h 765"/>
                <a:gd name="T6" fmla="*/ 0 w 1099"/>
                <a:gd name="T7" fmla="*/ 631 h 765"/>
                <a:gd name="T8" fmla="*/ 868 w 1099"/>
                <a:gd name="T9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9" h="765">
                  <a:moveTo>
                    <a:pt x="868" y="0"/>
                  </a:moveTo>
                  <a:lnTo>
                    <a:pt x="868" y="0"/>
                  </a:lnTo>
                  <a:cubicBezTo>
                    <a:pt x="1029" y="221"/>
                    <a:pt x="1099" y="494"/>
                    <a:pt x="1065" y="765"/>
                  </a:cubicBezTo>
                  <a:lnTo>
                    <a:pt x="0" y="631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0C813D"/>
            </a:solidFill>
            <a:ln w="9525">
              <a:solidFill>
                <a:srgbClr val="0C813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967">
                <a:defRPr/>
              </a:pPr>
              <a:endParaRPr lang="en-US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31" name="Freeform 117">
              <a:extLst>
                <a:ext uri="{FF2B5EF4-FFF2-40B4-BE49-F238E27FC236}">
                  <a16:creationId xmlns:a16="http://schemas.microsoft.com/office/drawing/2014/main" id="{CC08D875-474A-431F-B0D6-2011042EB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451" y="4159250"/>
              <a:ext cx="2279650" cy="2295526"/>
            </a:xfrm>
            <a:custGeom>
              <a:avLst/>
              <a:gdLst>
                <a:gd name="T0" fmla="*/ 2203 w 2203"/>
                <a:gd name="T1" fmla="*/ 1207 h 2211"/>
                <a:gd name="T2" fmla="*/ 2203 w 2203"/>
                <a:gd name="T3" fmla="*/ 1207 h 2211"/>
                <a:gd name="T4" fmla="*/ 1004 w 2203"/>
                <a:gd name="T5" fmla="*/ 2137 h 2211"/>
                <a:gd name="T6" fmla="*/ 74 w 2203"/>
                <a:gd name="T7" fmla="*/ 938 h 2211"/>
                <a:gd name="T8" fmla="*/ 1138 w 2203"/>
                <a:gd name="T9" fmla="*/ 0 h 2211"/>
                <a:gd name="T10" fmla="*/ 1138 w 2203"/>
                <a:gd name="T11" fmla="*/ 1073 h 2211"/>
                <a:gd name="T12" fmla="*/ 2203 w 2203"/>
                <a:gd name="T13" fmla="*/ 120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3" h="2211">
                  <a:moveTo>
                    <a:pt x="2203" y="1207"/>
                  </a:moveTo>
                  <a:lnTo>
                    <a:pt x="2203" y="1207"/>
                  </a:lnTo>
                  <a:cubicBezTo>
                    <a:pt x="2128" y="1795"/>
                    <a:pt x="1592" y="2211"/>
                    <a:pt x="1004" y="2137"/>
                  </a:cubicBezTo>
                  <a:cubicBezTo>
                    <a:pt x="416" y="2063"/>
                    <a:pt x="0" y="1526"/>
                    <a:pt x="74" y="938"/>
                  </a:cubicBezTo>
                  <a:cubicBezTo>
                    <a:pt x="142" y="402"/>
                    <a:pt x="598" y="0"/>
                    <a:pt x="1138" y="0"/>
                  </a:cubicBezTo>
                  <a:lnTo>
                    <a:pt x="1138" y="1073"/>
                  </a:lnTo>
                  <a:lnTo>
                    <a:pt x="2203" y="1207"/>
                  </a:lnTo>
                  <a:close/>
                </a:path>
              </a:pathLst>
            </a:custGeom>
            <a:solidFill>
              <a:srgbClr val="09345A"/>
            </a:solidFill>
            <a:ln w="9525">
              <a:solidFill>
                <a:srgbClr val="09345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967">
                <a:defRPr/>
              </a:pPr>
              <a:endParaRPr lang="en-US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D33C2AF-F47E-4680-84CD-CC3959A611A0}"/>
              </a:ext>
            </a:extLst>
          </p:cNvPr>
          <p:cNvSpPr txBox="1"/>
          <p:nvPr/>
        </p:nvSpPr>
        <p:spPr bwMode="auto">
          <a:xfrm>
            <a:off x="7695737" y="2644666"/>
            <a:ext cx="800148" cy="3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08" tIns="34289" rIns="68508" bIns="34289" rtlCol="0">
            <a:spAutoFit/>
          </a:bodyPr>
          <a:lstStyle/>
          <a:p>
            <a:pPr algn="ctr"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Grade 1/2</a:t>
            </a:r>
            <a:b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</a:b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41%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F17403-AD8E-41D6-AED2-44DFF337DDB4}"/>
              </a:ext>
            </a:extLst>
          </p:cNvPr>
          <p:cNvSpPr txBox="1"/>
          <p:nvPr/>
        </p:nvSpPr>
        <p:spPr bwMode="auto">
          <a:xfrm>
            <a:off x="6557906" y="2539132"/>
            <a:ext cx="1210393" cy="3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08" tIns="34289" rIns="68508" bIns="34289" rtlCol="0">
            <a:spAutoFit/>
          </a:bodyPr>
          <a:lstStyle/>
          <a:p>
            <a:pPr algn="ctr"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No Rash</a:t>
            </a:r>
            <a:b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</a:b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36%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0A5604-A8A0-4003-A8CB-8EDCEDFC3E3E}"/>
              </a:ext>
            </a:extLst>
          </p:cNvPr>
          <p:cNvSpPr txBox="1"/>
          <p:nvPr/>
        </p:nvSpPr>
        <p:spPr bwMode="auto">
          <a:xfrm>
            <a:off x="7163103" y="3294175"/>
            <a:ext cx="754637" cy="3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08" tIns="34289" rIns="68508" bIns="34289" rtlCol="0">
            <a:spAutoFit/>
          </a:bodyPr>
          <a:lstStyle/>
          <a:p>
            <a:pPr algn="ctr"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Grade  3/4 </a:t>
            </a:r>
            <a:b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</a:b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23%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3CC35D-278D-4ACA-8D7F-26B021E13968}"/>
              </a:ext>
            </a:extLst>
          </p:cNvPr>
          <p:cNvSpPr txBox="1"/>
          <p:nvPr/>
        </p:nvSpPr>
        <p:spPr bwMode="auto">
          <a:xfrm>
            <a:off x="3852031" y="3024545"/>
            <a:ext cx="1260872" cy="3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08" tIns="34289" rIns="68508" bIns="34289" rtlCol="0">
            <a:spAutoFit/>
          </a:bodyPr>
          <a:lstStyle/>
          <a:p>
            <a:pPr algn="ctr"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No Rash </a:t>
            </a:r>
            <a:b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</a:b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73%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2F90F4-E81A-4EEB-8439-41B0D2CCA182}"/>
              </a:ext>
            </a:extLst>
          </p:cNvPr>
          <p:cNvSpPr txBox="1"/>
          <p:nvPr/>
        </p:nvSpPr>
        <p:spPr bwMode="auto">
          <a:xfrm>
            <a:off x="4666851" y="2267641"/>
            <a:ext cx="811388" cy="3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08" tIns="34289" rIns="68508" bIns="34289" rtlCol="0">
            <a:spAutoFit/>
          </a:bodyPr>
          <a:lstStyle/>
          <a:p>
            <a:pPr algn="ctr"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Grade 1/2</a:t>
            </a:r>
            <a:b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</a:b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15%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FB32FB-05FE-4D98-AB9F-9537C03F878A}"/>
              </a:ext>
            </a:extLst>
          </p:cNvPr>
          <p:cNvSpPr txBox="1"/>
          <p:nvPr/>
        </p:nvSpPr>
        <p:spPr bwMode="auto">
          <a:xfrm>
            <a:off x="4888853" y="2684569"/>
            <a:ext cx="911835" cy="3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08" tIns="34289" rIns="68508" bIns="34289" rtlCol="0">
            <a:spAutoFit/>
          </a:bodyPr>
          <a:lstStyle/>
          <a:p>
            <a:pPr algn="ctr" defTabSz="684967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Grade 3/4 </a:t>
            </a:r>
            <a:b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</a:b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18750975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6A9B1-3C25-A860-A6A6-DEA90B52B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43" y="99775"/>
            <a:ext cx="7886700" cy="86111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METALLICA Study: </a:t>
            </a:r>
            <a:br>
              <a:rPr lang="en-US" sz="2400" b="1" dirty="0"/>
            </a:br>
            <a:r>
              <a:rPr lang="en-US" sz="2400" b="1" dirty="0"/>
              <a:t>Metformin prophylaxis to prevent hyperglycemia with alpelisib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79824-AB99-9D6B-8BEA-6484BE285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359" y="2827578"/>
            <a:ext cx="4465154" cy="1807525"/>
          </a:xfrm>
        </p:spPr>
        <p:txBody>
          <a:bodyPr>
            <a:normAutofit/>
          </a:bodyPr>
          <a:lstStyle/>
          <a:p>
            <a:r>
              <a:rPr lang="en-US" sz="1500" dirty="0"/>
              <a:t>Use of prophy metformin substantially reduced incidence of </a:t>
            </a:r>
            <a:r>
              <a:rPr lang="en-US" sz="1500" dirty="0" err="1"/>
              <a:t>sevre</a:t>
            </a:r>
            <a:r>
              <a:rPr lang="en-US" sz="1500" dirty="0"/>
              <a:t> hyperglycemia with alpelisib exposure</a:t>
            </a:r>
          </a:p>
          <a:p>
            <a:r>
              <a:rPr lang="en-US" sz="1500" dirty="0"/>
              <a:t>G3 hyperglycemia 5.9% (METALLICA) versus 36.6% (SOLAR-1)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B8F40-8E50-7DBE-F7AF-E8AB9FA2D8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89" y="1032966"/>
            <a:ext cx="4605580" cy="1541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F855A-C842-DC30-9539-EDF5490BF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069" y="1107510"/>
            <a:ext cx="4356326" cy="3445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77B79C-A84B-A87C-0DFA-533AB165A265}"/>
              </a:ext>
            </a:extLst>
          </p:cNvPr>
          <p:cNvSpPr txBox="1"/>
          <p:nvPr/>
        </p:nvSpPr>
        <p:spPr>
          <a:xfrm>
            <a:off x="117490" y="4840738"/>
            <a:ext cx="23307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900" dirty="0" err="1">
                <a:solidFill>
                  <a:prstClr val="black"/>
                </a:solidFill>
                <a:latin typeface="Calibri"/>
              </a:rPr>
              <a:t>Llombart-Cussac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 et al, SABCS 2022</a:t>
            </a:r>
          </a:p>
        </p:txBody>
      </p:sp>
    </p:spTree>
    <p:extLst>
      <p:ext uri="{BB962C8B-B14F-4D97-AF65-F5344CB8AC3E}">
        <p14:creationId xmlns:p14="http://schemas.microsoft.com/office/powerpoint/2010/main" val="34687028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1457023-DE41-402D-A931-2A013B742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CAPItello-291: Capivasertib + FULV vs Placebo + FULV in AI-Resistant, HR+/HER2- Advanced Breast Cancer</a:t>
            </a:r>
            <a:endParaRPr lang="en-US" altLang="en-US" dirty="0"/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ECB4FD5E-5340-C9FE-85A7-C0B8B86DE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4" y="4770985"/>
            <a:ext cx="5890022" cy="230832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0" spc="-8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1. Howell. Lancet Oncol. 2022;23:851. 2. Turner. SABCS 2022. Abstr GS3-04. 3. NCT04305496.</a:t>
            </a:r>
            <a:endParaRPr lang="en-US" altLang="en-US" sz="900" b="0" dirty="0">
              <a:solidFill>
                <a:srgbClr val="45556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D1BF676-E05F-B70B-5BD3-D34A9EF9D3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3508" y="1137166"/>
            <a:ext cx="8158147" cy="1018347"/>
          </a:xfrm>
          <a:ln>
            <a:noFill/>
          </a:ln>
        </p:spPr>
        <p:txBody>
          <a:bodyPr/>
          <a:lstStyle/>
          <a:p>
            <a:r>
              <a:rPr lang="en-US" altLang="en-US" sz="1500" b="1" dirty="0"/>
              <a:t>Capivasertib: </a:t>
            </a:r>
            <a:r>
              <a:rPr lang="en-US" altLang="en-US" sz="1500" dirty="0"/>
              <a:t>investigational oral inhibitor of AKT1/2/3; in combination with fulvestrant, significantly prolonged PFS and OS in postmenopausal women with AI-resistant HR+/HER2- ABC </a:t>
            </a:r>
            <a:br>
              <a:rPr lang="en-US" altLang="en-US" sz="1500" dirty="0"/>
            </a:br>
            <a:r>
              <a:rPr lang="en-US" altLang="en-US" sz="1500" dirty="0"/>
              <a:t>and no prior CDK4/6i in phase II FAKTION trial</a:t>
            </a:r>
            <a:r>
              <a:rPr lang="en-US" altLang="en-US" sz="1500" baseline="30000" dirty="0"/>
              <a:t>1</a:t>
            </a:r>
            <a:endParaRPr lang="en-US" altLang="en-US" sz="1500" dirty="0"/>
          </a:p>
          <a:p>
            <a:r>
              <a:rPr lang="en-US" altLang="en-US" sz="1500" b="1" dirty="0"/>
              <a:t>CAPltello-291: </a:t>
            </a:r>
            <a:r>
              <a:rPr lang="en-US" altLang="en-US" sz="1500" dirty="0"/>
              <a:t>international, randomized, double-blind phase III trial</a:t>
            </a:r>
            <a:r>
              <a:rPr lang="en-US" altLang="en-US" sz="1500" baseline="30000" dirty="0"/>
              <a:t>2,3</a:t>
            </a:r>
            <a:endParaRPr lang="en-US" altLang="en-US" sz="150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229C45B-D785-610C-86F6-0C029B1F9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77" y="2403429"/>
            <a:ext cx="2944277" cy="93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57168" indent="-257168" defTabSz="685783">
              <a:buClr>
                <a:srgbClr val="000000"/>
              </a:buClr>
              <a:defRPr/>
            </a:pPr>
            <a:r>
              <a:rPr lang="en-US" altLang="en-US" sz="1500" b="1" kern="0" dirty="0">
                <a:solidFill>
                  <a:srgbClr val="000000"/>
                </a:solidFill>
                <a:sym typeface="Arial"/>
              </a:rPr>
              <a:t>Dual primary endpoints: </a:t>
            </a:r>
            <a:r>
              <a:rPr lang="en-US" altLang="en-US" sz="1500" kern="0" dirty="0">
                <a:solidFill>
                  <a:srgbClr val="000000"/>
                </a:solidFill>
                <a:sym typeface="Arial"/>
              </a:rPr>
              <a:t>investigator-assessed PFS in overall population and in those with AKT pathway–altered tumors (≥1 qualifying </a:t>
            </a:r>
            <a:r>
              <a:rPr lang="en-US" altLang="en-US" sz="1500" i="1" kern="0" dirty="0">
                <a:solidFill>
                  <a:srgbClr val="000000"/>
                </a:solidFill>
                <a:sym typeface="Arial"/>
              </a:rPr>
              <a:t>PIK3CA</a:t>
            </a:r>
            <a:r>
              <a:rPr lang="en-US" altLang="en-US" sz="1500" kern="0" dirty="0">
                <a:solidFill>
                  <a:srgbClr val="000000"/>
                </a:solidFill>
                <a:sym typeface="Arial"/>
              </a:rPr>
              <a:t>, </a:t>
            </a:r>
            <a:r>
              <a:rPr lang="en-US" altLang="en-US" sz="1500" i="1" kern="0" dirty="0">
                <a:solidFill>
                  <a:srgbClr val="000000"/>
                </a:solidFill>
                <a:sym typeface="Arial"/>
              </a:rPr>
              <a:t>AKT1</a:t>
            </a:r>
            <a:r>
              <a:rPr lang="en-US" altLang="en-US" sz="1500" kern="0" dirty="0">
                <a:solidFill>
                  <a:srgbClr val="000000"/>
                </a:solidFill>
                <a:sym typeface="Arial"/>
              </a:rPr>
              <a:t>, or </a:t>
            </a:r>
            <a:r>
              <a:rPr lang="en-US" altLang="en-US" sz="1500" i="1" kern="0" dirty="0">
                <a:solidFill>
                  <a:srgbClr val="000000"/>
                </a:solidFill>
                <a:sym typeface="Arial"/>
              </a:rPr>
              <a:t>PTEN</a:t>
            </a:r>
            <a:r>
              <a:rPr lang="en-US" altLang="en-US" sz="1500" kern="0" dirty="0">
                <a:solidFill>
                  <a:srgbClr val="000000"/>
                </a:solidFill>
                <a:sym typeface="Arial"/>
              </a:rPr>
              <a:t> alteration)</a:t>
            </a:r>
          </a:p>
          <a:p>
            <a:pPr marL="257168" indent="-257168" defTabSz="685783">
              <a:buClr>
                <a:srgbClr val="000000"/>
              </a:buClr>
              <a:defRPr/>
            </a:pPr>
            <a:r>
              <a:rPr lang="en-US" altLang="en-US" sz="1500" b="1" kern="0" dirty="0">
                <a:solidFill>
                  <a:srgbClr val="000000"/>
                </a:solidFill>
                <a:sym typeface="Arial"/>
              </a:rPr>
              <a:t>Key secondary endpoints: </a:t>
            </a:r>
            <a:r>
              <a:rPr lang="en-US" altLang="en-US" sz="1500" kern="0" dirty="0">
                <a:solidFill>
                  <a:srgbClr val="000000"/>
                </a:solidFill>
                <a:sym typeface="Arial"/>
              </a:rPr>
              <a:t>OS and ORR in overall and AKT pathway–altered tumor populations</a:t>
            </a:r>
          </a:p>
        </p:txBody>
      </p:sp>
      <p:sp>
        <p:nvSpPr>
          <p:cNvPr id="6" name="Text Box 45">
            <a:extLst>
              <a:ext uri="{FF2B5EF4-FFF2-40B4-BE49-F238E27FC236}">
                <a16:creationId xmlns:a16="http://schemas.microsoft.com/office/drawing/2014/main" id="{06F1DAB6-D48E-E89B-F4A4-804C05D45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2497870"/>
            <a:ext cx="253547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GB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Men and pre/postmenopausal women with HR+/HER2- ABC; recurred on or &lt;12 mo from end of adjuvant AI, or PD on prior AI for ABC; ≤2 lines of ET and ≤1 line of CT for ABC; no prior SERD, mTORi, PI3Ki, or AKTi; A1C &lt;8.0% and diabetes not requiring insulin permitted; prior CDK4/6i permitted*; FFPE sample available from primary/recurrent tumor</a:t>
            </a:r>
          </a:p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GB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(N = 708)</a:t>
            </a:r>
            <a:endParaRPr lang="en-US" altLang="en-US" sz="1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59F335-8D71-4764-182F-7C9C24949E62}"/>
              </a:ext>
            </a:extLst>
          </p:cNvPr>
          <p:cNvSpPr txBox="1"/>
          <p:nvPr/>
        </p:nvSpPr>
        <p:spPr bwMode="auto">
          <a:xfrm>
            <a:off x="1962503" y="2155513"/>
            <a:ext cx="24572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i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Stratified by liver mets (yes vs no), </a:t>
            </a:r>
            <a:br>
              <a:rPr lang="en-US" sz="1050" i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</a:br>
            <a:r>
              <a:rPr lang="en-US" sz="1050" i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prior CDK4/6i (yes vs no), region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036DC7-3263-E5F6-056B-2F967DE2C64C}"/>
              </a:ext>
            </a:extLst>
          </p:cNvPr>
          <p:cNvCxnSpPr>
            <a:cxnSpLocks/>
          </p:cNvCxnSpPr>
          <p:nvPr/>
        </p:nvCxnSpPr>
        <p:spPr>
          <a:xfrm>
            <a:off x="3186438" y="2521944"/>
            <a:ext cx="0" cy="427698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ysDot"/>
            <a:headEnd type="none" w="med" len="med"/>
            <a:tailEnd type="triangle" w="med" len="med"/>
          </a:ln>
          <a:effectLst/>
        </p:spPr>
      </p:cxnSp>
      <p:sp>
        <p:nvSpPr>
          <p:cNvPr id="7" name="Rectangle 49">
            <a:extLst>
              <a:ext uri="{FF2B5EF4-FFF2-40B4-BE49-F238E27FC236}">
                <a16:creationId xmlns:a16="http://schemas.microsoft.com/office/drawing/2014/main" id="{D3BC9981-B306-9409-65BE-D91FFAC5E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3121" y="2582223"/>
            <a:ext cx="2194560" cy="9344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Capivasertib </a:t>
            </a:r>
            <a:r>
              <a:rPr lang="en-US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400 mg PO BID </a:t>
            </a:r>
            <a:br>
              <a:rPr lang="en-US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</a:br>
            <a:r>
              <a:rPr lang="en-US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(4 days on, 3 days off) +</a:t>
            </a:r>
          </a:p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Fulvestrant </a:t>
            </a:r>
            <a:r>
              <a:rPr lang="en-US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500 mg IV on D1,15 of cycle 1, then Q4W</a:t>
            </a:r>
            <a:endParaRPr lang="en-US" altLang="en-US" sz="1200" baseline="300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(n = 355)</a:t>
            </a:r>
          </a:p>
        </p:txBody>
      </p:sp>
      <p:sp>
        <p:nvSpPr>
          <p:cNvPr id="8" name="Rectangle 50">
            <a:extLst>
              <a:ext uri="{FF2B5EF4-FFF2-40B4-BE49-F238E27FC236}">
                <a16:creationId xmlns:a16="http://schemas.microsoft.com/office/drawing/2014/main" id="{9F45B076-E283-4C5E-FB02-23F1BF3FC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3121" y="3581298"/>
            <a:ext cx="2194560" cy="9327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Placebo</a:t>
            </a:r>
            <a:r>
              <a:rPr lang="en-US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 PO BID </a:t>
            </a:r>
          </a:p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(4 days on, 3 days off) +</a:t>
            </a:r>
          </a:p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Fulvestrant </a:t>
            </a:r>
            <a:r>
              <a:rPr lang="en-US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500 mg IV on D1,15 of cycle 1, then Q4W</a:t>
            </a:r>
          </a:p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(n = 353)</a:t>
            </a:r>
          </a:p>
        </p:txBody>
      </p:sp>
      <p:sp>
        <p:nvSpPr>
          <p:cNvPr id="12" name="Line 54">
            <a:extLst>
              <a:ext uri="{FF2B5EF4-FFF2-40B4-BE49-F238E27FC236}">
                <a16:creationId xmlns:a16="http://schemas.microsoft.com/office/drawing/2014/main" id="{7B8335A3-F3E1-0231-9C8D-1E0D122AB9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353" y="3049444"/>
            <a:ext cx="254173" cy="14199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Line 54">
            <a:extLst>
              <a:ext uri="{FF2B5EF4-FFF2-40B4-BE49-F238E27FC236}">
                <a16:creationId xmlns:a16="http://schemas.microsoft.com/office/drawing/2014/main" id="{56C77B7D-1083-8F6B-8377-0A58A57E3E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353" y="3905698"/>
            <a:ext cx="254173" cy="14199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DCABBE24-FFF2-7161-9930-0E78FE025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09" y="4598055"/>
            <a:ext cx="2126455" cy="22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866" tIns="33338" rIns="67866" bIns="3333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85783" fontAlgn="base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None/>
              <a:defRPr/>
            </a:pPr>
            <a:r>
              <a:rPr lang="en-US" alt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*Required in ≥51%.</a:t>
            </a:r>
          </a:p>
        </p:txBody>
      </p:sp>
    </p:spTree>
    <p:extLst>
      <p:ext uri="{BB962C8B-B14F-4D97-AF65-F5344CB8AC3E}">
        <p14:creationId xmlns:p14="http://schemas.microsoft.com/office/powerpoint/2010/main" val="29080324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D443-611F-30F1-D492-7584E0150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CAPItello-291: Investigator-Assessed PFS in </a:t>
            </a:r>
            <a:br>
              <a:rPr lang="en-US" dirty="0"/>
            </a:br>
            <a:r>
              <a:rPr lang="en-US" dirty="0"/>
              <a:t>Overall Population and AKT-Pathway Altered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FFC79-E8CC-45A5-37F4-DB513E48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08" y="1137167"/>
            <a:ext cx="3378819" cy="3488015"/>
          </a:xfrm>
        </p:spPr>
        <p:txBody>
          <a:bodyPr/>
          <a:lstStyle/>
          <a:p>
            <a:r>
              <a:rPr lang="en-US" sz="1800" dirty="0"/>
              <a:t>Study met dual primary endpoints, showing significantly prolonged PFS with </a:t>
            </a:r>
            <a:r>
              <a:rPr lang="en-US" sz="1800" dirty="0" err="1"/>
              <a:t>capivasertib</a:t>
            </a:r>
            <a:r>
              <a:rPr lang="en-US" sz="1800" dirty="0"/>
              <a:t> + FULV vs placebo + FULV in overall and AKT pathway–altered populations (41% AKT altered)</a:t>
            </a:r>
          </a:p>
          <a:p>
            <a:r>
              <a:rPr lang="en-US" sz="1800" dirty="0"/>
              <a:t>Exploratory analysis observed improved PFS in </a:t>
            </a:r>
            <a:r>
              <a:rPr lang="en-US" sz="1800" dirty="0" err="1"/>
              <a:t>nonaltered</a:t>
            </a:r>
            <a:r>
              <a:rPr lang="en-US" sz="1800" dirty="0"/>
              <a:t> subpopulation (HR: 0.70; 95% CI: 0.56-0.88)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6F640-886C-7499-1A74-67E0043873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431" y="1137167"/>
            <a:ext cx="4430727" cy="1818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F534C-5A16-58CF-7B9B-FF676040C4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67"/>
          <a:stretch/>
        </p:blipFill>
        <p:spPr>
          <a:xfrm>
            <a:off x="3947431" y="3240868"/>
            <a:ext cx="5047773" cy="1690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627B70-998D-2155-B122-76795D63D89B}"/>
              </a:ext>
            </a:extLst>
          </p:cNvPr>
          <p:cNvSpPr txBox="1"/>
          <p:nvPr/>
        </p:nvSpPr>
        <p:spPr bwMode="auto">
          <a:xfrm>
            <a:off x="5073721" y="1148727"/>
            <a:ext cx="475911" cy="307777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 defTabSz="914378">
              <a:spcBef>
                <a:spcPct val="50000"/>
              </a:spcBef>
              <a:spcAft>
                <a:spcPct val="0"/>
              </a:spcAft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ITT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2DA63-BE77-EBFC-C1A9-5F264C783CCF}"/>
              </a:ext>
            </a:extLst>
          </p:cNvPr>
          <p:cNvSpPr txBox="1"/>
          <p:nvPr/>
        </p:nvSpPr>
        <p:spPr bwMode="auto">
          <a:xfrm>
            <a:off x="5073721" y="3062832"/>
            <a:ext cx="1104056" cy="307777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 defTabSz="914378">
              <a:spcBef>
                <a:spcPct val="50000"/>
              </a:spcBef>
              <a:spcAft>
                <a:spcPct val="0"/>
              </a:spcAft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AKT altered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EFC96852-6CB4-A558-135D-CDCB50BF1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4" y="4770985"/>
            <a:ext cx="5890022" cy="230832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0" spc="-8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Turner. SABCS 2022. Abstr GS3-04. Reproduced with permission.</a:t>
            </a:r>
            <a:endParaRPr lang="en-US" altLang="en-US" sz="900" b="0" dirty="0">
              <a:solidFill>
                <a:srgbClr val="45556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53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5859" y="135926"/>
            <a:ext cx="3304142" cy="463732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731" y="1562188"/>
            <a:ext cx="1492211" cy="20899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9" name="Google Shape;89;p6"/>
          <p:cNvSpPr txBox="1"/>
          <p:nvPr/>
        </p:nvSpPr>
        <p:spPr>
          <a:xfrm>
            <a:off x="479746" y="396484"/>
            <a:ext cx="3351926" cy="122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75"/>
              <a:buFont typeface="Montserrat Light"/>
              <a:buNone/>
            </a:pPr>
            <a:r>
              <a:rPr lang="en-US" sz="2175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OncLive</a:t>
            </a:r>
            <a:r>
              <a:rPr lang="en-US" sz="2175" b="0" i="0" u="none" strike="noStrike" cap="none" baseline="300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®</a:t>
            </a:r>
            <a:r>
              <a:rPr lang="en-US" sz="675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2175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is launching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75"/>
              <a:buFont typeface="Montserrat Light"/>
              <a:buNone/>
            </a:pPr>
            <a:r>
              <a:rPr lang="en-US" sz="2175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new app called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0052"/>
              </a:buClr>
              <a:buSzPts val="3000"/>
              <a:buFont typeface="Montserrat ExtraBold"/>
              <a:buNone/>
            </a:pPr>
            <a:r>
              <a:rPr lang="en-US" sz="3000" b="1" i="0" u="none" strike="noStrike" cap="none">
                <a:solidFill>
                  <a:srgbClr val="C3005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Meet MY MSL</a:t>
            </a:r>
            <a:r>
              <a:rPr lang="en-US" sz="2775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!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6"/>
          <p:cNvSpPr txBox="1"/>
          <p:nvPr/>
        </p:nvSpPr>
        <p:spPr>
          <a:xfrm>
            <a:off x="479746" y="3712997"/>
            <a:ext cx="512619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0052"/>
              </a:buClr>
              <a:buSzPts val="1200"/>
              <a:buFont typeface="Montserrat ExtraBold"/>
              <a:buNone/>
            </a:pPr>
            <a:r>
              <a:rPr lang="en-US" sz="1200" b="1" i="0" u="none" strike="noStrike" cap="none">
                <a:solidFill>
                  <a:srgbClr val="C3005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Meet My MSL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has been created to provide oncologists the opportunity to initiate direct contact with the Medical Science Liaison (MSL) in their area of expertise. It has never been easier to </a:t>
            </a:r>
            <a:r>
              <a:rPr lang="en-US" sz="1200" b="0" i="1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meet</a:t>
            </a:r>
            <a:r>
              <a:rPr lang="en-US" sz="12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</a:t>
            </a:r>
            <a:r>
              <a:rPr lang="en-US" sz="1200" b="0" i="1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locate</a:t>
            </a:r>
            <a:r>
              <a:rPr lang="en-US" sz="12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and </a:t>
            </a:r>
            <a:r>
              <a:rPr lang="en-US" sz="1200" b="0" i="1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contact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 MSL you need.</a:t>
            </a:r>
            <a:endParaRPr sz="1200" b="0" i="0" u="none" strike="noStrike" cap="none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1" name="Google Shape;91;p6"/>
          <p:cNvSpPr txBox="1"/>
          <p:nvPr/>
        </p:nvSpPr>
        <p:spPr>
          <a:xfrm>
            <a:off x="2286524" y="4813499"/>
            <a:ext cx="4570952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0052"/>
              </a:buClr>
              <a:buSzPts val="1350"/>
              <a:buFont typeface="Montserrat"/>
              <a:buNone/>
            </a:pPr>
            <a:r>
              <a:rPr lang="en-US" sz="1350" b="1" i="0" u="none" strike="noStrike" cap="none">
                <a:solidFill>
                  <a:srgbClr val="C30052"/>
                </a:solidFill>
                <a:latin typeface="Montserrat"/>
                <a:ea typeface="Montserrat"/>
                <a:cs typeface="Montserrat"/>
                <a:sym typeface="Montserrat"/>
              </a:rPr>
              <a:t>Find any MSL from any company for any tumor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6"/>
          <p:cNvSpPr txBox="1"/>
          <p:nvPr/>
        </p:nvSpPr>
        <p:spPr>
          <a:xfrm>
            <a:off x="2107734" y="2290800"/>
            <a:ext cx="3560374" cy="8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 Light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Visit </a:t>
            </a:r>
            <a:r>
              <a:rPr lang="en-US" sz="1200" b="0" i="0" u="sng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https://cloud.email.onclive.com/referrals</a:t>
            </a:r>
            <a:r>
              <a:rPr lang="en-US" sz="12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to be one of the first health care professionals to gain access to </a:t>
            </a:r>
            <a:r>
              <a:rPr lang="en-US" sz="1350" b="1" i="0" u="none" strike="noStrike" cap="none">
                <a:solidFill>
                  <a:srgbClr val="C3005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Meet My MSL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id="{60D074C0-38EC-86AA-2467-2423D283BFC4}"/>
              </a:ext>
            </a:extLst>
          </p:cNvPr>
          <p:cNvSpPr/>
          <p:nvPr/>
        </p:nvSpPr>
        <p:spPr bwMode="auto">
          <a:xfrm>
            <a:off x="5327784" y="2050988"/>
            <a:ext cx="73786" cy="1141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281A22DB-D07B-C495-4E12-08A313C9AD09}"/>
              </a:ext>
            </a:extLst>
          </p:cNvPr>
          <p:cNvSpPr/>
          <p:nvPr/>
        </p:nvSpPr>
        <p:spPr bwMode="auto">
          <a:xfrm>
            <a:off x="5305902" y="1859270"/>
            <a:ext cx="20574" cy="114154"/>
          </a:xfrm>
          <a:prstGeom prst="rect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8E9189A1-2489-09CF-BD94-861A1F58F92C}"/>
              </a:ext>
            </a:extLst>
          </p:cNvPr>
          <p:cNvSpPr/>
          <p:nvPr/>
        </p:nvSpPr>
        <p:spPr bwMode="auto">
          <a:xfrm>
            <a:off x="5306015" y="1478690"/>
            <a:ext cx="20574" cy="114154"/>
          </a:xfrm>
          <a:prstGeom prst="rect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3AD1307C-FE45-083C-A430-834A5685378C}"/>
              </a:ext>
            </a:extLst>
          </p:cNvPr>
          <p:cNvSpPr/>
          <p:nvPr/>
        </p:nvSpPr>
        <p:spPr bwMode="auto">
          <a:xfrm>
            <a:off x="5029907" y="3570800"/>
            <a:ext cx="34289" cy="114154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E1ADFF-C6C1-8A99-16F4-F71D512928E7}"/>
              </a:ext>
            </a:extLst>
          </p:cNvPr>
          <p:cNvSpPr/>
          <p:nvPr/>
        </p:nvSpPr>
        <p:spPr bwMode="auto">
          <a:xfrm>
            <a:off x="5033641" y="2429057"/>
            <a:ext cx="34289" cy="114154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348361CC-16C6-76C7-AFD7-44CA0039DF52}"/>
              </a:ext>
            </a:extLst>
          </p:cNvPr>
          <p:cNvSpPr/>
          <p:nvPr/>
        </p:nvSpPr>
        <p:spPr bwMode="auto">
          <a:xfrm>
            <a:off x="5033639" y="2620346"/>
            <a:ext cx="20574" cy="114154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32BF4-D2A7-F669-47D4-8477FC1E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CAPItello-291: AEs in &gt;10% of Overall Population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2052A7F1-3FA0-A5DD-35F9-D501A1EB1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4" y="4770985"/>
            <a:ext cx="5890022" cy="230832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0" spc="-8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Turner. SABCS 2022. Abstr GS3-04. Reproduced with permission.</a:t>
            </a:r>
            <a:endParaRPr lang="en-US" altLang="en-US" sz="900" b="0" dirty="0">
              <a:solidFill>
                <a:srgbClr val="45556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E52076-2E82-1D74-DB5D-8552ABEEFB2A}"/>
              </a:ext>
            </a:extLst>
          </p:cNvPr>
          <p:cNvSpPr/>
          <p:nvPr/>
        </p:nvSpPr>
        <p:spPr bwMode="auto">
          <a:xfrm>
            <a:off x="7802593" y="1205769"/>
            <a:ext cx="262296" cy="181154"/>
          </a:xfrm>
          <a:prstGeom prst="rect">
            <a:avLst/>
          </a:prstGeom>
          <a:solidFill>
            <a:schemeClr val="tx1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 Box 30">
            <a:extLst>
              <a:ext uri="{FF2B5EF4-FFF2-40B4-BE49-F238E27FC236}">
                <a16:creationId xmlns:a16="http://schemas.microsoft.com/office/drawing/2014/main" id="{090B0E93-420B-746C-5A47-A4C60C869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09" y="4512118"/>
            <a:ext cx="8302228" cy="22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85783" fontAlgn="base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None/>
              <a:defRPr/>
            </a:pPr>
            <a:r>
              <a:rPr lang="en-US" alt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*All events depicted were grade 3, except for 1 case of grade 4 hyperglycemia with capivasertib + FULV.</a:t>
            </a:r>
            <a:endParaRPr lang="en-US" altLang="en-US" sz="105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9CD68B-B27E-62EC-527D-16DEC2B1B64E}"/>
              </a:ext>
            </a:extLst>
          </p:cNvPr>
          <p:cNvSpPr/>
          <p:nvPr/>
        </p:nvSpPr>
        <p:spPr bwMode="auto">
          <a:xfrm>
            <a:off x="7802593" y="1205769"/>
            <a:ext cx="262296" cy="181154"/>
          </a:xfrm>
          <a:prstGeom prst="rect">
            <a:avLst/>
          </a:prstGeom>
          <a:solidFill>
            <a:schemeClr val="tx1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DAAE1-9FF1-47FF-0D1B-7B2E4004C0F8}"/>
              </a:ext>
            </a:extLst>
          </p:cNvPr>
          <p:cNvSpPr txBox="1"/>
          <p:nvPr/>
        </p:nvSpPr>
        <p:spPr bwMode="auto">
          <a:xfrm>
            <a:off x="542926" y="1172283"/>
            <a:ext cx="1886670" cy="276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All Grades (%)/Grade 3 (%)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8844C7-9B25-8AB6-EC21-0FC373A7F258}"/>
              </a:ext>
            </a:extLst>
          </p:cNvPr>
          <p:cNvSpPr txBox="1"/>
          <p:nvPr/>
        </p:nvSpPr>
        <p:spPr bwMode="auto">
          <a:xfrm>
            <a:off x="2607334" y="951246"/>
            <a:ext cx="1816523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Capivasertib + FULV (n = 355)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0750E8-064F-540B-9279-A0D398D2BFFE}"/>
              </a:ext>
            </a:extLst>
          </p:cNvPr>
          <p:cNvSpPr txBox="1"/>
          <p:nvPr/>
        </p:nvSpPr>
        <p:spPr bwMode="auto">
          <a:xfrm>
            <a:off x="5648000" y="951246"/>
            <a:ext cx="1561646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Placebo + FULV (n = 350)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E50CC0-E83C-1F98-AFD6-B6F53AB5369F}"/>
              </a:ext>
            </a:extLst>
          </p:cNvPr>
          <p:cNvCxnSpPr/>
          <p:nvPr/>
        </p:nvCxnSpPr>
        <p:spPr bwMode="auto">
          <a:xfrm>
            <a:off x="5053066" y="1444138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70AF57-812A-CF74-B506-773358A71465}"/>
              </a:ext>
            </a:extLst>
          </p:cNvPr>
          <p:cNvCxnSpPr/>
          <p:nvPr/>
        </p:nvCxnSpPr>
        <p:spPr bwMode="auto">
          <a:xfrm>
            <a:off x="5053066" y="1625008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573C84-15AE-6E1A-82F2-7C5AED10F7D6}"/>
              </a:ext>
            </a:extLst>
          </p:cNvPr>
          <p:cNvCxnSpPr/>
          <p:nvPr/>
        </p:nvCxnSpPr>
        <p:spPr bwMode="auto">
          <a:xfrm>
            <a:off x="5053066" y="1817183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976269-A4E2-0420-4994-61A9E666BCAA}"/>
              </a:ext>
            </a:extLst>
          </p:cNvPr>
          <p:cNvCxnSpPr/>
          <p:nvPr/>
        </p:nvCxnSpPr>
        <p:spPr bwMode="auto">
          <a:xfrm>
            <a:off x="5053066" y="2005590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4B9774-6CE7-E921-BFF9-76234E5E0955}"/>
              </a:ext>
            </a:extLst>
          </p:cNvPr>
          <p:cNvCxnSpPr/>
          <p:nvPr/>
        </p:nvCxnSpPr>
        <p:spPr bwMode="auto">
          <a:xfrm>
            <a:off x="5053066" y="2201533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FF7768-6724-FEE7-9424-880DBEC341C8}"/>
              </a:ext>
            </a:extLst>
          </p:cNvPr>
          <p:cNvCxnSpPr/>
          <p:nvPr/>
        </p:nvCxnSpPr>
        <p:spPr bwMode="auto">
          <a:xfrm>
            <a:off x="5053066" y="2389939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852065-EAFA-CA46-5EF2-B9BDA872F8D7}"/>
              </a:ext>
            </a:extLst>
          </p:cNvPr>
          <p:cNvCxnSpPr/>
          <p:nvPr/>
        </p:nvCxnSpPr>
        <p:spPr bwMode="auto">
          <a:xfrm>
            <a:off x="5053066" y="2574577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CFE710-987C-A6A4-5B01-1070182449B2}"/>
              </a:ext>
            </a:extLst>
          </p:cNvPr>
          <p:cNvCxnSpPr>
            <a:cxnSpLocks/>
          </p:cNvCxnSpPr>
          <p:nvPr/>
        </p:nvCxnSpPr>
        <p:spPr bwMode="auto">
          <a:xfrm>
            <a:off x="5053066" y="2774288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3B3053-B255-0EB5-AFC1-FE7B05CB9CC3}"/>
              </a:ext>
            </a:extLst>
          </p:cNvPr>
          <p:cNvCxnSpPr>
            <a:cxnSpLocks/>
          </p:cNvCxnSpPr>
          <p:nvPr/>
        </p:nvCxnSpPr>
        <p:spPr bwMode="auto">
          <a:xfrm>
            <a:off x="5053066" y="2962695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E93507A-6052-E08E-D5F6-5E51E35C9811}"/>
              </a:ext>
            </a:extLst>
          </p:cNvPr>
          <p:cNvCxnSpPr>
            <a:cxnSpLocks/>
          </p:cNvCxnSpPr>
          <p:nvPr/>
        </p:nvCxnSpPr>
        <p:spPr bwMode="auto">
          <a:xfrm>
            <a:off x="5053066" y="3147334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4B454A-E3C7-17C2-C19F-A5B742E36F86}"/>
              </a:ext>
            </a:extLst>
          </p:cNvPr>
          <p:cNvCxnSpPr>
            <a:cxnSpLocks/>
          </p:cNvCxnSpPr>
          <p:nvPr/>
        </p:nvCxnSpPr>
        <p:spPr bwMode="auto">
          <a:xfrm>
            <a:off x="5053066" y="3347044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004AF53-0682-D3DA-F40D-3E5F780FF012}"/>
              </a:ext>
            </a:extLst>
          </p:cNvPr>
          <p:cNvCxnSpPr>
            <a:cxnSpLocks/>
          </p:cNvCxnSpPr>
          <p:nvPr/>
        </p:nvCxnSpPr>
        <p:spPr bwMode="auto">
          <a:xfrm>
            <a:off x="5053066" y="3531683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E5BFA5-D97E-E176-FBC3-0C11CC30200F}"/>
              </a:ext>
            </a:extLst>
          </p:cNvPr>
          <p:cNvCxnSpPr>
            <a:cxnSpLocks/>
          </p:cNvCxnSpPr>
          <p:nvPr/>
        </p:nvCxnSpPr>
        <p:spPr bwMode="auto">
          <a:xfrm>
            <a:off x="5053066" y="3720090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40E0080-EB91-4DB9-0C65-99F17C3D881E}"/>
              </a:ext>
            </a:extLst>
          </p:cNvPr>
          <p:cNvCxnSpPr>
            <a:cxnSpLocks/>
          </p:cNvCxnSpPr>
          <p:nvPr/>
        </p:nvCxnSpPr>
        <p:spPr bwMode="auto">
          <a:xfrm>
            <a:off x="5053066" y="3916033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2BD0F23-5D21-4A3D-F826-BF1B63EDC660}"/>
              </a:ext>
            </a:extLst>
          </p:cNvPr>
          <p:cNvCxnSpPr>
            <a:cxnSpLocks/>
          </p:cNvCxnSpPr>
          <p:nvPr/>
        </p:nvCxnSpPr>
        <p:spPr bwMode="auto">
          <a:xfrm>
            <a:off x="2309866" y="4100672"/>
            <a:ext cx="28185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1AC070-7017-0F45-ED20-6759B8939E06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2283490" y="4130817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D0E655-5213-1874-3809-2941B037DE01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2833638" y="4130817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D63ED88-6BFF-F59E-F0F0-519C0D1E30BB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3368713" y="4130817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06C9846-00C6-C9B3-E168-9420DF7254E4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3918861" y="4130817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BA16109-9F92-3EA6-AD12-5E4AC279B5FC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4472776" y="4130817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DE4DD7-7A04-FE01-44A3-76B38236761E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5019157" y="4130817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48A7774C-AF3F-8566-7E79-89C7063A8D12}"/>
              </a:ext>
            </a:extLst>
          </p:cNvPr>
          <p:cNvSpPr/>
          <p:nvPr/>
        </p:nvSpPr>
        <p:spPr bwMode="auto">
          <a:xfrm>
            <a:off x="4319597" y="1482809"/>
            <a:ext cx="472181" cy="114154"/>
          </a:xfrm>
          <a:prstGeom prst="rect">
            <a:avLst/>
          </a:prstGeom>
          <a:solidFill>
            <a:schemeClr val="accent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3A09DF8-2678-8799-210D-FAF4250CA227}"/>
              </a:ext>
            </a:extLst>
          </p:cNvPr>
          <p:cNvSpPr/>
          <p:nvPr/>
        </p:nvSpPr>
        <p:spPr bwMode="auto">
          <a:xfrm>
            <a:off x="3048480" y="1482809"/>
            <a:ext cx="1275212" cy="114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B37B058-44D6-03B0-7150-4C64E64F01BA}"/>
              </a:ext>
            </a:extLst>
          </p:cNvPr>
          <p:cNvSpPr/>
          <p:nvPr/>
        </p:nvSpPr>
        <p:spPr bwMode="auto">
          <a:xfrm>
            <a:off x="4790349" y="1482809"/>
            <a:ext cx="254461" cy="114154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4DCED3-D853-9042-7845-E1C951806093}"/>
              </a:ext>
            </a:extLst>
          </p:cNvPr>
          <p:cNvSpPr/>
          <p:nvPr/>
        </p:nvSpPr>
        <p:spPr bwMode="auto">
          <a:xfrm>
            <a:off x="5027061" y="1671664"/>
            <a:ext cx="36766" cy="114154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3AE48B5-B2E0-DBEF-A761-AD0B4917D7EE}"/>
              </a:ext>
            </a:extLst>
          </p:cNvPr>
          <p:cNvSpPr/>
          <p:nvPr/>
        </p:nvSpPr>
        <p:spPr bwMode="auto">
          <a:xfrm>
            <a:off x="4752000" y="1671663"/>
            <a:ext cx="275200" cy="113982"/>
          </a:xfrm>
          <a:prstGeom prst="rect">
            <a:avLst/>
          </a:prstGeom>
          <a:solidFill>
            <a:schemeClr val="accent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999802F-A444-07B9-72E4-7ADB05ACB673}"/>
              </a:ext>
            </a:extLst>
          </p:cNvPr>
          <p:cNvSpPr/>
          <p:nvPr/>
        </p:nvSpPr>
        <p:spPr bwMode="auto">
          <a:xfrm>
            <a:off x="4087870" y="1671664"/>
            <a:ext cx="665684" cy="114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BDC1896-B3FD-9C84-4F25-319B79C35B51}"/>
              </a:ext>
            </a:extLst>
          </p:cNvPr>
          <p:cNvSpPr/>
          <p:nvPr/>
        </p:nvSpPr>
        <p:spPr bwMode="auto">
          <a:xfrm>
            <a:off x="4439524" y="1863839"/>
            <a:ext cx="323390" cy="114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74A01D8-B165-381C-36EE-B818349A289D}"/>
              </a:ext>
            </a:extLst>
          </p:cNvPr>
          <p:cNvSpPr/>
          <p:nvPr/>
        </p:nvSpPr>
        <p:spPr bwMode="auto">
          <a:xfrm>
            <a:off x="4761364" y="1863838"/>
            <a:ext cx="133767" cy="116586"/>
          </a:xfrm>
          <a:prstGeom prst="rect">
            <a:avLst/>
          </a:prstGeom>
          <a:solidFill>
            <a:schemeClr val="accent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FB500BC-3FB6-DED8-CE7A-17280EA19ADB}"/>
              </a:ext>
            </a:extLst>
          </p:cNvPr>
          <p:cNvSpPr/>
          <p:nvPr/>
        </p:nvSpPr>
        <p:spPr bwMode="auto">
          <a:xfrm>
            <a:off x="4895131" y="1863838"/>
            <a:ext cx="168698" cy="116586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397448-2570-D790-E677-11B28AD379FF}"/>
              </a:ext>
            </a:extLst>
          </p:cNvPr>
          <p:cNvSpPr/>
          <p:nvPr/>
        </p:nvSpPr>
        <p:spPr bwMode="auto">
          <a:xfrm>
            <a:off x="4469608" y="2048477"/>
            <a:ext cx="384572" cy="114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7A4922-F157-AF35-BACA-E1C88B582A96}"/>
              </a:ext>
            </a:extLst>
          </p:cNvPr>
          <p:cNvSpPr/>
          <p:nvPr/>
        </p:nvSpPr>
        <p:spPr bwMode="auto">
          <a:xfrm>
            <a:off x="4854179" y="2048477"/>
            <a:ext cx="177801" cy="114154"/>
          </a:xfrm>
          <a:prstGeom prst="rect">
            <a:avLst/>
          </a:prstGeom>
          <a:solidFill>
            <a:schemeClr val="accent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B166F0B-4F14-A6F9-B3AB-B64120A8BFCD}"/>
              </a:ext>
            </a:extLst>
          </p:cNvPr>
          <p:cNvSpPr/>
          <p:nvPr/>
        </p:nvSpPr>
        <p:spPr bwMode="auto">
          <a:xfrm>
            <a:off x="5000309" y="2240653"/>
            <a:ext cx="68599" cy="114154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A78A98D-2BED-FF0B-F1B6-68E4CC3E7420}"/>
              </a:ext>
            </a:extLst>
          </p:cNvPr>
          <p:cNvSpPr/>
          <p:nvPr/>
        </p:nvSpPr>
        <p:spPr bwMode="auto">
          <a:xfrm>
            <a:off x="4893408" y="2240651"/>
            <a:ext cx="106901" cy="114154"/>
          </a:xfrm>
          <a:prstGeom prst="rect">
            <a:avLst/>
          </a:prstGeom>
          <a:solidFill>
            <a:schemeClr val="accent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785258C-7AB1-D9FF-97BD-BB4DB3BB66D0}"/>
              </a:ext>
            </a:extLst>
          </p:cNvPr>
          <p:cNvSpPr/>
          <p:nvPr/>
        </p:nvSpPr>
        <p:spPr bwMode="auto">
          <a:xfrm>
            <a:off x="4475141" y="2240651"/>
            <a:ext cx="419991" cy="114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2ABCD03-E6D1-0900-62DD-0D293262B0FD}"/>
              </a:ext>
            </a:extLst>
          </p:cNvPr>
          <p:cNvSpPr/>
          <p:nvPr/>
        </p:nvSpPr>
        <p:spPr bwMode="auto">
          <a:xfrm>
            <a:off x="4943477" y="2429059"/>
            <a:ext cx="91679" cy="114154"/>
          </a:xfrm>
          <a:prstGeom prst="rect">
            <a:avLst/>
          </a:prstGeom>
          <a:solidFill>
            <a:schemeClr val="accent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DDF6240-F4AE-E262-AC65-6A8303238F32}"/>
              </a:ext>
            </a:extLst>
          </p:cNvPr>
          <p:cNvSpPr/>
          <p:nvPr/>
        </p:nvSpPr>
        <p:spPr bwMode="auto">
          <a:xfrm>
            <a:off x="4581892" y="2429057"/>
            <a:ext cx="362775" cy="114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74C9366-B7EA-3F16-BA6D-254763D19332}"/>
              </a:ext>
            </a:extLst>
          </p:cNvPr>
          <p:cNvSpPr/>
          <p:nvPr/>
        </p:nvSpPr>
        <p:spPr bwMode="auto">
          <a:xfrm>
            <a:off x="4587032" y="2621233"/>
            <a:ext cx="290878" cy="114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8C246E3-8CF7-666E-2185-D97560B4FB9F}"/>
              </a:ext>
            </a:extLst>
          </p:cNvPr>
          <p:cNvSpPr/>
          <p:nvPr/>
        </p:nvSpPr>
        <p:spPr bwMode="auto">
          <a:xfrm>
            <a:off x="4986668" y="2809640"/>
            <a:ext cx="75361" cy="114154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4507AE2-9AB0-0416-EC87-F7C440AA12A1}"/>
              </a:ext>
            </a:extLst>
          </p:cNvPr>
          <p:cNvSpPr/>
          <p:nvPr/>
        </p:nvSpPr>
        <p:spPr bwMode="auto">
          <a:xfrm>
            <a:off x="4777774" y="2809640"/>
            <a:ext cx="208565" cy="114154"/>
          </a:xfrm>
          <a:prstGeom prst="rect">
            <a:avLst/>
          </a:prstGeom>
          <a:solidFill>
            <a:schemeClr val="accent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64FC407-F682-889E-B0C9-FB21E05E7E11}"/>
              </a:ext>
            </a:extLst>
          </p:cNvPr>
          <p:cNvSpPr/>
          <p:nvPr/>
        </p:nvSpPr>
        <p:spPr bwMode="auto">
          <a:xfrm>
            <a:off x="4592243" y="2809640"/>
            <a:ext cx="188405" cy="114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4C0F781-9C54-6C68-A8F2-6B2DE9661223}"/>
              </a:ext>
            </a:extLst>
          </p:cNvPr>
          <p:cNvSpPr/>
          <p:nvPr/>
        </p:nvSpPr>
        <p:spPr bwMode="auto">
          <a:xfrm>
            <a:off x="4874177" y="3001814"/>
            <a:ext cx="180035" cy="114154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DB40E32-3AAF-B142-E999-D9357BA3164F}"/>
              </a:ext>
            </a:extLst>
          </p:cNvPr>
          <p:cNvSpPr/>
          <p:nvPr/>
        </p:nvSpPr>
        <p:spPr bwMode="auto">
          <a:xfrm>
            <a:off x="4744201" y="3001814"/>
            <a:ext cx="131759" cy="114154"/>
          </a:xfrm>
          <a:prstGeom prst="rect">
            <a:avLst/>
          </a:prstGeom>
          <a:solidFill>
            <a:schemeClr val="accent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A8FFE40-E001-ECED-3DDD-84B8941509A9}"/>
              </a:ext>
            </a:extLst>
          </p:cNvPr>
          <p:cNvSpPr/>
          <p:nvPr/>
        </p:nvSpPr>
        <p:spPr bwMode="auto">
          <a:xfrm>
            <a:off x="4602957" y="3001814"/>
            <a:ext cx="141684" cy="114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25663E3-71FF-9FA2-D48B-4E192D590D3D}"/>
              </a:ext>
            </a:extLst>
          </p:cNvPr>
          <p:cNvSpPr/>
          <p:nvPr/>
        </p:nvSpPr>
        <p:spPr bwMode="auto">
          <a:xfrm>
            <a:off x="4989539" y="3190222"/>
            <a:ext cx="62950" cy="114154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CB9DB2D-2C44-5B68-3ED1-CABE13D5215F}"/>
              </a:ext>
            </a:extLst>
          </p:cNvPr>
          <p:cNvSpPr/>
          <p:nvPr/>
        </p:nvSpPr>
        <p:spPr bwMode="auto">
          <a:xfrm>
            <a:off x="4832523" y="3190222"/>
            <a:ext cx="159484" cy="114154"/>
          </a:xfrm>
          <a:prstGeom prst="rect">
            <a:avLst/>
          </a:prstGeom>
          <a:solidFill>
            <a:schemeClr val="accent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2B692C9-4E94-B2CA-67D2-108E7BF0D004}"/>
              </a:ext>
            </a:extLst>
          </p:cNvPr>
          <p:cNvSpPr/>
          <p:nvPr/>
        </p:nvSpPr>
        <p:spPr bwMode="auto">
          <a:xfrm>
            <a:off x="4641476" y="3190222"/>
            <a:ext cx="190313" cy="114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9C6D4BD-AC25-70CA-19B6-1DB689DEBB35}"/>
              </a:ext>
            </a:extLst>
          </p:cNvPr>
          <p:cNvSpPr/>
          <p:nvPr/>
        </p:nvSpPr>
        <p:spPr bwMode="auto">
          <a:xfrm>
            <a:off x="5017155" y="3382397"/>
            <a:ext cx="42299" cy="114154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079DFEB-5CB1-07E4-ACFA-34114E63761E}"/>
              </a:ext>
            </a:extLst>
          </p:cNvPr>
          <p:cNvSpPr/>
          <p:nvPr/>
        </p:nvSpPr>
        <p:spPr bwMode="auto">
          <a:xfrm>
            <a:off x="4913631" y="3382397"/>
            <a:ext cx="104855" cy="114154"/>
          </a:xfrm>
          <a:prstGeom prst="rect">
            <a:avLst/>
          </a:prstGeom>
          <a:solidFill>
            <a:schemeClr val="accent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C97940F-E356-E3FE-14AF-C251853279E8}"/>
              </a:ext>
            </a:extLst>
          </p:cNvPr>
          <p:cNvSpPr/>
          <p:nvPr/>
        </p:nvSpPr>
        <p:spPr bwMode="auto">
          <a:xfrm>
            <a:off x="4678731" y="3382397"/>
            <a:ext cx="233789" cy="114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135B548-0E0C-AC20-41A1-4E8A8B7643B2}"/>
              </a:ext>
            </a:extLst>
          </p:cNvPr>
          <p:cNvSpPr/>
          <p:nvPr/>
        </p:nvSpPr>
        <p:spPr bwMode="auto">
          <a:xfrm>
            <a:off x="4955462" y="3570803"/>
            <a:ext cx="75671" cy="114154"/>
          </a:xfrm>
          <a:prstGeom prst="rect">
            <a:avLst/>
          </a:prstGeom>
          <a:solidFill>
            <a:schemeClr val="accent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697107C-FF71-D6DD-78B9-BF658F02E9C0}"/>
              </a:ext>
            </a:extLst>
          </p:cNvPr>
          <p:cNvSpPr/>
          <p:nvPr/>
        </p:nvSpPr>
        <p:spPr bwMode="auto">
          <a:xfrm>
            <a:off x="4702907" y="3570803"/>
            <a:ext cx="251951" cy="114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09C17C6-E3FE-E490-B464-50E448F69B16}"/>
              </a:ext>
            </a:extLst>
          </p:cNvPr>
          <p:cNvSpPr/>
          <p:nvPr/>
        </p:nvSpPr>
        <p:spPr bwMode="auto">
          <a:xfrm>
            <a:off x="4989082" y="3762977"/>
            <a:ext cx="70370" cy="114154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33D993F-F5A5-214C-1EC0-2C8CC07215D1}"/>
              </a:ext>
            </a:extLst>
          </p:cNvPr>
          <p:cNvSpPr/>
          <p:nvPr/>
        </p:nvSpPr>
        <p:spPr bwMode="auto">
          <a:xfrm>
            <a:off x="4874363" y="3762977"/>
            <a:ext cx="115176" cy="114154"/>
          </a:xfrm>
          <a:prstGeom prst="rect">
            <a:avLst/>
          </a:prstGeom>
          <a:solidFill>
            <a:schemeClr val="accent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63B0A58-7B7A-3F8B-BB8C-323B8DD2D43C}"/>
              </a:ext>
            </a:extLst>
          </p:cNvPr>
          <p:cNvSpPr/>
          <p:nvPr/>
        </p:nvSpPr>
        <p:spPr bwMode="auto">
          <a:xfrm>
            <a:off x="4756846" y="3762977"/>
            <a:ext cx="116084" cy="114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7433E3E-806C-2810-A675-6F80BFBEB568}"/>
              </a:ext>
            </a:extLst>
          </p:cNvPr>
          <p:cNvSpPr/>
          <p:nvPr/>
        </p:nvSpPr>
        <p:spPr bwMode="auto">
          <a:xfrm>
            <a:off x="5009706" y="3947615"/>
            <a:ext cx="52322" cy="114154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D2292C6-C3BF-2C8F-96F3-13BFF9746DC4}"/>
              </a:ext>
            </a:extLst>
          </p:cNvPr>
          <p:cNvSpPr/>
          <p:nvPr/>
        </p:nvSpPr>
        <p:spPr bwMode="auto">
          <a:xfrm>
            <a:off x="4829149" y="3947615"/>
            <a:ext cx="180416" cy="114154"/>
          </a:xfrm>
          <a:prstGeom prst="rect">
            <a:avLst/>
          </a:prstGeom>
          <a:solidFill>
            <a:schemeClr val="accent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224F1D6-939B-BCCD-EE4B-A72DB4157E21}"/>
              </a:ext>
            </a:extLst>
          </p:cNvPr>
          <p:cNvSpPr/>
          <p:nvPr/>
        </p:nvSpPr>
        <p:spPr bwMode="auto">
          <a:xfrm>
            <a:off x="4765855" y="3947615"/>
            <a:ext cx="65702" cy="114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1EBA058-4F5C-A1FA-4FF7-BA490CC2FE65}"/>
              </a:ext>
            </a:extLst>
          </p:cNvPr>
          <p:cNvCxnSpPr>
            <a:cxnSpLocks/>
          </p:cNvCxnSpPr>
          <p:nvPr/>
        </p:nvCxnSpPr>
        <p:spPr bwMode="auto">
          <a:xfrm>
            <a:off x="5056833" y="1436603"/>
            <a:ext cx="0" cy="266927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83FC693-E87E-7B09-4221-C317A3E4542A}"/>
              </a:ext>
            </a:extLst>
          </p:cNvPr>
          <p:cNvSpPr txBox="1"/>
          <p:nvPr/>
        </p:nvSpPr>
        <p:spPr bwMode="auto">
          <a:xfrm>
            <a:off x="706153" y="1404696"/>
            <a:ext cx="1611753" cy="277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783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Diarrhea</a:t>
            </a:r>
          </a:p>
          <a:p>
            <a:pPr algn="r" defTabSz="685783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Nausea</a:t>
            </a:r>
          </a:p>
          <a:p>
            <a:pPr algn="r" defTabSz="685783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Rash</a:t>
            </a:r>
          </a:p>
          <a:p>
            <a:pPr algn="r" defTabSz="685783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Fatigue</a:t>
            </a:r>
          </a:p>
          <a:p>
            <a:pPr algn="r" defTabSz="685783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Vomiting</a:t>
            </a:r>
          </a:p>
          <a:p>
            <a:pPr algn="r" defTabSz="685783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Headache</a:t>
            </a:r>
          </a:p>
          <a:p>
            <a:pPr algn="r" defTabSz="685783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Decreased appetite</a:t>
            </a:r>
          </a:p>
          <a:p>
            <a:pPr algn="r" defTabSz="685783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Hyperglycemia</a:t>
            </a:r>
          </a:p>
          <a:p>
            <a:pPr algn="r" defTabSz="685783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Maculopapular rash</a:t>
            </a:r>
          </a:p>
          <a:p>
            <a:pPr algn="r" defTabSz="685783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Stomatitis</a:t>
            </a:r>
          </a:p>
          <a:p>
            <a:pPr algn="r" defTabSz="685783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Asthenia</a:t>
            </a:r>
          </a:p>
          <a:p>
            <a:pPr algn="r" defTabSz="685783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Pruritus</a:t>
            </a:r>
          </a:p>
          <a:p>
            <a:pPr algn="r" defTabSz="685783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Anemia</a:t>
            </a:r>
          </a:p>
          <a:p>
            <a:pPr algn="r" defTabSz="685783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Urinary tract infection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D3634AC-EB08-F259-9398-1767A9C81EC7}"/>
              </a:ext>
            </a:extLst>
          </p:cNvPr>
          <p:cNvSpPr txBox="1"/>
          <p:nvPr/>
        </p:nvSpPr>
        <p:spPr bwMode="auto">
          <a:xfrm>
            <a:off x="2074122" y="4141924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100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CC0C17A-9A51-AFFC-A1A1-C3B40CC43B28}"/>
              </a:ext>
            </a:extLst>
          </p:cNvPr>
          <p:cNvSpPr txBox="1"/>
          <p:nvPr/>
        </p:nvSpPr>
        <p:spPr bwMode="auto">
          <a:xfrm>
            <a:off x="2639341" y="4141924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80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454CFEE-1EC1-1414-F4C8-9061C364E83C}"/>
              </a:ext>
            </a:extLst>
          </p:cNvPr>
          <p:cNvSpPr txBox="1"/>
          <p:nvPr/>
        </p:nvSpPr>
        <p:spPr bwMode="auto">
          <a:xfrm>
            <a:off x="3189411" y="4141924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60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83AEE2-DFBD-03E3-41A9-056C9735FCFC}"/>
              </a:ext>
            </a:extLst>
          </p:cNvPr>
          <p:cNvSpPr txBox="1"/>
          <p:nvPr/>
        </p:nvSpPr>
        <p:spPr bwMode="auto">
          <a:xfrm>
            <a:off x="3703761" y="4141924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40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B73E471-6CD9-4E1B-E30F-177D55EEEA02}"/>
              </a:ext>
            </a:extLst>
          </p:cNvPr>
          <p:cNvSpPr txBox="1"/>
          <p:nvPr/>
        </p:nvSpPr>
        <p:spPr bwMode="auto">
          <a:xfrm>
            <a:off x="4253830" y="4141924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20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437BC5C-636B-1FF7-C6E9-0185C8FD0439}"/>
              </a:ext>
            </a:extLst>
          </p:cNvPr>
          <p:cNvSpPr txBox="1"/>
          <p:nvPr/>
        </p:nvSpPr>
        <p:spPr bwMode="auto">
          <a:xfrm>
            <a:off x="4823811" y="4141924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F357020-7505-D2BD-7D6B-20ED96414735}"/>
              </a:ext>
            </a:extLst>
          </p:cNvPr>
          <p:cNvSpPr txBox="1"/>
          <p:nvPr/>
        </p:nvSpPr>
        <p:spPr bwMode="auto">
          <a:xfrm>
            <a:off x="2562105" y="1451002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72.4/</a:t>
            </a: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9.3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1D6CC44-4A43-757E-B66D-34A032AE46E3}"/>
              </a:ext>
            </a:extLst>
          </p:cNvPr>
          <p:cNvSpPr txBox="1"/>
          <p:nvPr/>
        </p:nvSpPr>
        <p:spPr bwMode="auto">
          <a:xfrm>
            <a:off x="3588474" y="1643710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34.6/</a:t>
            </a: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0.8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98335C7-4EA8-8718-8BEE-B0A62552DD3F}"/>
              </a:ext>
            </a:extLst>
          </p:cNvPr>
          <p:cNvSpPr txBox="1"/>
          <p:nvPr/>
        </p:nvSpPr>
        <p:spPr bwMode="auto">
          <a:xfrm>
            <a:off x="3939505" y="1840125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22.0/</a:t>
            </a: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5.4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7601466-836E-77C5-AAF3-A2F8A9971692}"/>
              </a:ext>
            </a:extLst>
          </p:cNvPr>
          <p:cNvSpPr txBox="1"/>
          <p:nvPr/>
        </p:nvSpPr>
        <p:spPr bwMode="auto">
          <a:xfrm>
            <a:off x="3952293" y="2015399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20.8/</a:t>
            </a: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0.6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B2D10F6-7816-7BE0-6466-29C7C8B1A6B2}"/>
              </a:ext>
            </a:extLst>
          </p:cNvPr>
          <p:cNvSpPr txBox="1"/>
          <p:nvPr/>
        </p:nvSpPr>
        <p:spPr bwMode="auto">
          <a:xfrm>
            <a:off x="3992386" y="2216648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20.6/</a:t>
            </a: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1.7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F8EA048-15FA-E90D-61A7-DCD79A26F8E9}"/>
              </a:ext>
            </a:extLst>
          </p:cNvPr>
          <p:cNvSpPr txBox="1"/>
          <p:nvPr/>
        </p:nvSpPr>
        <p:spPr bwMode="auto">
          <a:xfrm>
            <a:off x="4101205" y="2410579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16.9/</a:t>
            </a: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0.3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69842F4-7C83-1C95-6AFF-79EA2462370B}"/>
              </a:ext>
            </a:extLst>
          </p:cNvPr>
          <p:cNvSpPr txBox="1"/>
          <p:nvPr/>
        </p:nvSpPr>
        <p:spPr bwMode="auto">
          <a:xfrm>
            <a:off x="4101205" y="2599332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16.6/</a:t>
            </a: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0.3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1A5B5E5-E2FE-1D31-64B4-B29E1633572B}"/>
              </a:ext>
            </a:extLst>
          </p:cNvPr>
          <p:cNvSpPr txBox="1"/>
          <p:nvPr/>
        </p:nvSpPr>
        <p:spPr bwMode="auto">
          <a:xfrm>
            <a:off x="4114800" y="2787391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16.3/</a:t>
            </a: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2.3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D7F371E-E881-FB13-A398-334C2D5355F1}"/>
              </a:ext>
            </a:extLst>
          </p:cNvPr>
          <p:cNvSpPr txBox="1"/>
          <p:nvPr/>
        </p:nvSpPr>
        <p:spPr bwMode="auto">
          <a:xfrm>
            <a:off x="4095727" y="2984703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16.1/</a:t>
            </a: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6.2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6276511-9235-82DE-8246-C8C23722E825}"/>
              </a:ext>
            </a:extLst>
          </p:cNvPr>
          <p:cNvSpPr txBox="1"/>
          <p:nvPr/>
        </p:nvSpPr>
        <p:spPr bwMode="auto">
          <a:xfrm>
            <a:off x="4145134" y="3169011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14.6/</a:t>
            </a: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2.0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A72D5B6-5379-407B-606A-F04E48B32F73}"/>
              </a:ext>
            </a:extLst>
          </p:cNvPr>
          <p:cNvSpPr txBox="1"/>
          <p:nvPr/>
        </p:nvSpPr>
        <p:spPr bwMode="auto">
          <a:xfrm>
            <a:off x="4198045" y="3366332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13.2/</a:t>
            </a: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1.1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18209CE-8F9C-D61C-1FFE-6253E3F9928A}"/>
              </a:ext>
            </a:extLst>
          </p:cNvPr>
          <p:cNvSpPr txBox="1"/>
          <p:nvPr/>
        </p:nvSpPr>
        <p:spPr bwMode="auto">
          <a:xfrm>
            <a:off x="4202869" y="3558508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12.4/</a:t>
            </a: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0.6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46EB568-1A5D-A2CD-DFAC-DA0777212D63}"/>
              </a:ext>
            </a:extLst>
          </p:cNvPr>
          <p:cNvSpPr txBox="1"/>
          <p:nvPr/>
        </p:nvSpPr>
        <p:spPr bwMode="auto">
          <a:xfrm>
            <a:off x="4264867" y="3750409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10.4/</a:t>
            </a: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2.0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0B9C317-4B9E-B70A-0923-DE09FB1DAC10}"/>
              </a:ext>
            </a:extLst>
          </p:cNvPr>
          <p:cNvSpPr txBox="1"/>
          <p:nvPr/>
        </p:nvSpPr>
        <p:spPr bwMode="auto">
          <a:xfrm>
            <a:off x="4260463" y="3933919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10.1/</a:t>
            </a: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1.4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BBB8AB6-23C7-98E3-4AF9-DF4A78ED9379}"/>
              </a:ext>
            </a:extLst>
          </p:cNvPr>
          <p:cNvSpPr/>
          <p:nvPr/>
        </p:nvSpPr>
        <p:spPr bwMode="auto">
          <a:xfrm>
            <a:off x="2357237" y="1216040"/>
            <a:ext cx="899045" cy="170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Grade 1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AB4F405-93BC-CC43-1E41-CCC3B469720C}"/>
              </a:ext>
            </a:extLst>
          </p:cNvPr>
          <p:cNvSpPr/>
          <p:nvPr/>
        </p:nvSpPr>
        <p:spPr bwMode="auto">
          <a:xfrm>
            <a:off x="3258189" y="1216040"/>
            <a:ext cx="917060" cy="170880"/>
          </a:xfrm>
          <a:prstGeom prst="rect">
            <a:avLst/>
          </a:prstGeom>
          <a:solidFill>
            <a:schemeClr val="accent2"/>
          </a:solidFill>
          <a:ln w="0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105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Grade 2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58F0F1E-6E5B-5954-1407-E317F82C1F1B}"/>
              </a:ext>
            </a:extLst>
          </p:cNvPr>
          <p:cNvSpPr/>
          <p:nvPr/>
        </p:nvSpPr>
        <p:spPr bwMode="auto">
          <a:xfrm>
            <a:off x="4172590" y="1216040"/>
            <a:ext cx="891775" cy="170880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105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Grade 3*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7A1DB9D-7237-2FAF-4FFE-25E26F08EA19}"/>
              </a:ext>
            </a:extLst>
          </p:cNvPr>
          <p:cNvCxnSpPr/>
          <p:nvPr/>
        </p:nvCxnSpPr>
        <p:spPr bwMode="auto">
          <a:xfrm>
            <a:off x="5239492" y="1444138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C21BA9B-50BA-42EE-850C-A57D5A8F02CC}"/>
              </a:ext>
            </a:extLst>
          </p:cNvPr>
          <p:cNvCxnSpPr/>
          <p:nvPr/>
        </p:nvCxnSpPr>
        <p:spPr bwMode="auto">
          <a:xfrm>
            <a:off x="5239492" y="1625008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7BB3FBF-60A7-9CCD-AA71-CDB366E17552}"/>
              </a:ext>
            </a:extLst>
          </p:cNvPr>
          <p:cNvCxnSpPr/>
          <p:nvPr/>
        </p:nvCxnSpPr>
        <p:spPr bwMode="auto">
          <a:xfrm>
            <a:off x="5239492" y="1817183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8A790EEF-D9F3-0214-D7B4-AFAE6EB73AFC}"/>
              </a:ext>
            </a:extLst>
          </p:cNvPr>
          <p:cNvCxnSpPr/>
          <p:nvPr/>
        </p:nvCxnSpPr>
        <p:spPr bwMode="auto">
          <a:xfrm>
            <a:off x="5239492" y="2005590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56A716F9-74A2-7D04-2F9E-C1DC21D47F60}"/>
              </a:ext>
            </a:extLst>
          </p:cNvPr>
          <p:cNvCxnSpPr/>
          <p:nvPr/>
        </p:nvCxnSpPr>
        <p:spPr bwMode="auto">
          <a:xfrm>
            <a:off x="5239492" y="2201533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26670CD-F7B0-1F8F-D3F5-EF01BEFB0721}"/>
              </a:ext>
            </a:extLst>
          </p:cNvPr>
          <p:cNvCxnSpPr/>
          <p:nvPr/>
        </p:nvCxnSpPr>
        <p:spPr bwMode="auto">
          <a:xfrm>
            <a:off x="5239492" y="2389939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A102399C-794F-9AC2-B7D7-FA5F63238E19}"/>
              </a:ext>
            </a:extLst>
          </p:cNvPr>
          <p:cNvCxnSpPr/>
          <p:nvPr/>
        </p:nvCxnSpPr>
        <p:spPr bwMode="auto">
          <a:xfrm>
            <a:off x="5239492" y="2574577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DAAB378-DAF5-4A05-084E-40595F620F12}"/>
              </a:ext>
            </a:extLst>
          </p:cNvPr>
          <p:cNvCxnSpPr>
            <a:cxnSpLocks/>
          </p:cNvCxnSpPr>
          <p:nvPr/>
        </p:nvCxnSpPr>
        <p:spPr bwMode="auto">
          <a:xfrm>
            <a:off x="5239492" y="2774288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7D376C7-3BAE-FB9D-057C-4036DEFFBE05}"/>
              </a:ext>
            </a:extLst>
          </p:cNvPr>
          <p:cNvCxnSpPr>
            <a:cxnSpLocks/>
          </p:cNvCxnSpPr>
          <p:nvPr/>
        </p:nvCxnSpPr>
        <p:spPr bwMode="auto">
          <a:xfrm>
            <a:off x="5239492" y="2962695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5B4D141-105E-1221-15F4-79AA303D128A}"/>
              </a:ext>
            </a:extLst>
          </p:cNvPr>
          <p:cNvCxnSpPr>
            <a:cxnSpLocks/>
          </p:cNvCxnSpPr>
          <p:nvPr/>
        </p:nvCxnSpPr>
        <p:spPr bwMode="auto">
          <a:xfrm>
            <a:off x="5239492" y="3147334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DA958B4-F0A3-8A27-5FB6-B2231C66E9F6}"/>
              </a:ext>
            </a:extLst>
          </p:cNvPr>
          <p:cNvCxnSpPr>
            <a:cxnSpLocks/>
          </p:cNvCxnSpPr>
          <p:nvPr/>
        </p:nvCxnSpPr>
        <p:spPr bwMode="auto">
          <a:xfrm>
            <a:off x="5239492" y="3347044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AD4F01A8-11B4-AEF0-18A2-87BD5CE2D1F9}"/>
              </a:ext>
            </a:extLst>
          </p:cNvPr>
          <p:cNvCxnSpPr>
            <a:cxnSpLocks/>
          </p:cNvCxnSpPr>
          <p:nvPr/>
        </p:nvCxnSpPr>
        <p:spPr bwMode="auto">
          <a:xfrm>
            <a:off x="5239492" y="3531683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B8DC649B-448E-3FF3-A15F-ED67DE15E65B}"/>
              </a:ext>
            </a:extLst>
          </p:cNvPr>
          <p:cNvCxnSpPr>
            <a:cxnSpLocks/>
          </p:cNvCxnSpPr>
          <p:nvPr/>
        </p:nvCxnSpPr>
        <p:spPr bwMode="auto">
          <a:xfrm>
            <a:off x="5239492" y="3720090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6414514-287B-1E5E-0679-E3C699EE8E46}"/>
              </a:ext>
            </a:extLst>
          </p:cNvPr>
          <p:cNvCxnSpPr>
            <a:cxnSpLocks/>
          </p:cNvCxnSpPr>
          <p:nvPr/>
        </p:nvCxnSpPr>
        <p:spPr bwMode="auto">
          <a:xfrm>
            <a:off x="5239492" y="3916033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97F17DEF-22A5-C622-F755-2C408C523434}"/>
              </a:ext>
            </a:extLst>
          </p:cNvPr>
          <p:cNvCxnSpPr>
            <a:cxnSpLocks/>
          </p:cNvCxnSpPr>
          <p:nvPr/>
        </p:nvCxnSpPr>
        <p:spPr bwMode="auto">
          <a:xfrm>
            <a:off x="5300932" y="4100672"/>
            <a:ext cx="28185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B3F9970D-6803-460F-CE6D-D8A7ADE19B50}"/>
              </a:ext>
            </a:extLst>
          </p:cNvPr>
          <p:cNvSpPr txBox="1"/>
          <p:nvPr/>
        </p:nvSpPr>
        <p:spPr bwMode="auto">
          <a:xfrm>
            <a:off x="5068908" y="4141924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1BC9F92D-E097-F2CC-AE3B-1283A62403FF}"/>
              </a:ext>
            </a:extLst>
          </p:cNvPr>
          <p:cNvCxnSpPr>
            <a:cxnSpLocks/>
          </p:cNvCxnSpPr>
          <p:nvPr/>
        </p:nvCxnSpPr>
        <p:spPr bwMode="auto">
          <a:xfrm>
            <a:off x="5239492" y="4101603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A85C7C6-5BF6-BC1F-AA31-E029287089D2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5268355" y="4130817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0587B378-BDEA-59BD-933C-EA2530512CF4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5748417" y="4130818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99ECBE0F-363C-450C-76D9-17DFD2123E17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6276886" y="4130818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DAD867BE-4EA6-48D6-8902-B26DBBDF8029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6817458" y="4130818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A602F924-790A-6626-D509-41C6C5DC4E87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7358029" y="4130818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A918DC8-4480-F4EE-85C2-8C5AB80E8492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7890535" y="4130818"/>
            <a:ext cx="7536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AEF7EF9B-A09F-C7FE-E37C-2BB2DE4C50B0}"/>
              </a:ext>
            </a:extLst>
          </p:cNvPr>
          <p:cNvSpPr txBox="1"/>
          <p:nvPr/>
        </p:nvSpPr>
        <p:spPr bwMode="auto">
          <a:xfrm>
            <a:off x="5557705" y="4141924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20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20A9682-6AA9-6FF8-42C7-79BDBA015782}"/>
              </a:ext>
            </a:extLst>
          </p:cNvPr>
          <p:cNvSpPr txBox="1"/>
          <p:nvPr/>
        </p:nvSpPr>
        <p:spPr bwMode="auto">
          <a:xfrm>
            <a:off x="6088782" y="4141924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40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A14B80B-175A-7FEA-8EDC-65900AFB5E9E}"/>
              </a:ext>
            </a:extLst>
          </p:cNvPr>
          <p:cNvSpPr txBox="1"/>
          <p:nvPr/>
        </p:nvSpPr>
        <p:spPr bwMode="auto">
          <a:xfrm>
            <a:off x="6623302" y="4141924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60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39410BB-3C2B-D18D-115B-DF67B3F36C3C}"/>
              </a:ext>
            </a:extLst>
          </p:cNvPr>
          <p:cNvSpPr txBox="1"/>
          <p:nvPr/>
        </p:nvSpPr>
        <p:spPr bwMode="auto">
          <a:xfrm>
            <a:off x="7696377" y="4141924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100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CEB735FE-C7C5-CFF0-C546-19E4994C417A}"/>
              </a:ext>
            </a:extLst>
          </p:cNvPr>
          <p:cNvSpPr/>
          <p:nvPr/>
        </p:nvSpPr>
        <p:spPr bwMode="auto">
          <a:xfrm>
            <a:off x="5315589" y="1216040"/>
            <a:ext cx="849504" cy="170880"/>
          </a:xfrm>
          <a:prstGeom prst="rect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105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Grade 3*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176B0F5-50E8-8555-23D7-091FD4E589EA}"/>
              </a:ext>
            </a:extLst>
          </p:cNvPr>
          <p:cNvSpPr/>
          <p:nvPr/>
        </p:nvSpPr>
        <p:spPr bwMode="auto">
          <a:xfrm>
            <a:off x="6164845" y="1216040"/>
            <a:ext cx="881485" cy="1708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Grade 2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5A75E1F-2CD8-0635-64B8-C34737C53D3C}"/>
              </a:ext>
            </a:extLst>
          </p:cNvPr>
          <p:cNvSpPr/>
          <p:nvPr/>
        </p:nvSpPr>
        <p:spPr bwMode="auto">
          <a:xfrm>
            <a:off x="7035670" y="1216040"/>
            <a:ext cx="766925" cy="170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Grade 1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C833FD8F-F7BC-12BC-F02C-175F1C93F883}"/>
              </a:ext>
            </a:extLst>
          </p:cNvPr>
          <p:cNvSpPr/>
          <p:nvPr/>
        </p:nvSpPr>
        <p:spPr bwMode="auto">
          <a:xfrm>
            <a:off x="5325979" y="1479490"/>
            <a:ext cx="62965" cy="1141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91857C3-A38A-C508-CC12-AB2033FF9259}"/>
              </a:ext>
            </a:extLst>
          </p:cNvPr>
          <p:cNvSpPr/>
          <p:nvPr/>
        </p:nvSpPr>
        <p:spPr bwMode="auto">
          <a:xfrm>
            <a:off x="5388944" y="1479490"/>
            <a:ext cx="461981" cy="11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697F258-105A-7881-16D9-F22DFC563754}"/>
              </a:ext>
            </a:extLst>
          </p:cNvPr>
          <p:cNvSpPr/>
          <p:nvPr/>
        </p:nvSpPr>
        <p:spPr bwMode="auto">
          <a:xfrm>
            <a:off x="5303782" y="1664840"/>
            <a:ext cx="35611" cy="114154"/>
          </a:xfrm>
          <a:prstGeom prst="rect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5E55D76-65F2-8A47-16DC-9EB0888768E2}"/>
              </a:ext>
            </a:extLst>
          </p:cNvPr>
          <p:cNvSpPr/>
          <p:nvPr/>
        </p:nvSpPr>
        <p:spPr bwMode="auto">
          <a:xfrm>
            <a:off x="5339120" y="1664840"/>
            <a:ext cx="70416" cy="1141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1F240B2-07E4-5B31-6371-B5D8C46AFC6B}"/>
              </a:ext>
            </a:extLst>
          </p:cNvPr>
          <p:cNvSpPr/>
          <p:nvPr/>
        </p:nvSpPr>
        <p:spPr bwMode="auto">
          <a:xfrm>
            <a:off x="5409537" y="1664840"/>
            <a:ext cx="319193" cy="11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722CB49-F909-4574-B6A2-DCF0FAF2744E}"/>
              </a:ext>
            </a:extLst>
          </p:cNvPr>
          <p:cNvSpPr/>
          <p:nvPr/>
        </p:nvSpPr>
        <p:spPr bwMode="auto">
          <a:xfrm>
            <a:off x="5324477" y="1859459"/>
            <a:ext cx="34289" cy="1141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D82C811-D0B4-071C-6725-E8CFC6E2C0EB}"/>
              </a:ext>
            </a:extLst>
          </p:cNvPr>
          <p:cNvSpPr/>
          <p:nvPr/>
        </p:nvSpPr>
        <p:spPr bwMode="auto">
          <a:xfrm>
            <a:off x="5348389" y="1859459"/>
            <a:ext cx="84389" cy="11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530BD3C-8C8C-F14C-4B85-3D4ADDB10596}"/>
              </a:ext>
            </a:extLst>
          </p:cNvPr>
          <p:cNvSpPr/>
          <p:nvPr/>
        </p:nvSpPr>
        <p:spPr bwMode="auto">
          <a:xfrm>
            <a:off x="5296924" y="2050988"/>
            <a:ext cx="34289" cy="114154"/>
          </a:xfrm>
          <a:prstGeom prst="rect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AA41CC2-2CF5-3B53-9849-E3C232DD6E1D}"/>
              </a:ext>
            </a:extLst>
          </p:cNvPr>
          <p:cNvSpPr/>
          <p:nvPr/>
        </p:nvSpPr>
        <p:spPr bwMode="auto">
          <a:xfrm>
            <a:off x="5392342" y="2050988"/>
            <a:ext cx="279569" cy="11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91142ECC-B130-40EC-0B99-003BEDD1A99F}"/>
              </a:ext>
            </a:extLst>
          </p:cNvPr>
          <p:cNvSpPr/>
          <p:nvPr/>
        </p:nvSpPr>
        <p:spPr bwMode="auto">
          <a:xfrm>
            <a:off x="5317495" y="2245607"/>
            <a:ext cx="13716" cy="114154"/>
          </a:xfrm>
          <a:prstGeom prst="rect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1AA3738-951D-862F-6C5F-B95BE912FB86}"/>
              </a:ext>
            </a:extLst>
          </p:cNvPr>
          <p:cNvSpPr/>
          <p:nvPr/>
        </p:nvSpPr>
        <p:spPr bwMode="auto">
          <a:xfrm>
            <a:off x="5330523" y="2245607"/>
            <a:ext cx="34289" cy="1141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883F500-1C0C-5F76-72CF-BF41FE5E8B53}"/>
              </a:ext>
            </a:extLst>
          </p:cNvPr>
          <p:cNvSpPr/>
          <p:nvPr/>
        </p:nvSpPr>
        <p:spPr bwMode="auto">
          <a:xfrm>
            <a:off x="5362747" y="2245607"/>
            <a:ext cx="82736" cy="11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4684DE1-2748-E320-20B3-253D1279DA1B}"/>
              </a:ext>
            </a:extLst>
          </p:cNvPr>
          <p:cNvSpPr/>
          <p:nvPr/>
        </p:nvSpPr>
        <p:spPr bwMode="auto">
          <a:xfrm>
            <a:off x="5315449" y="2437136"/>
            <a:ext cx="13716" cy="114154"/>
          </a:xfrm>
          <a:prstGeom prst="rect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4790EFB9-E980-03AA-02B9-43773A771343}"/>
              </a:ext>
            </a:extLst>
          </p:cNvPr>
          <p:cNvSpPr/>
          <p:nvPr/>
        </p:nvSpPr>
        <p:spPr bwMode="auto">
          <a:xfrm>
            <a:off x="5329493" y="2437136"/>
            <a:ext cx="72077" cy="1141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D80BCAF4-6F8A-B6F6-1F3C-BC90E8827896}"/>
              </a:ext>
            </a:extLst>
          </p:cNvPr>
          <p:cNvSpPr/>
          <p:nvPr/>
        </p:nvSpPr>
        <p:spPr bwMode="auto">
          <a:xfrm>
            <a:off x="5389601" y="2437136"/>
            <a:ext cx="268739" cy="11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C80124C7-E219-337B-686D-4606EBAFF02B}"/>
              </a:ext>
            </a:extLst>
          </p:cNvPr>
          <p:cNvSpPr/>
          <p:nvPr/>
        </p:nvSpPr>
        <p:spPr bwMode="auto">
          <a:xfrm>
            <a:off x="5297672" y="2619398"/>
            <a:ext cx="34289" cy="114154"/>
          </a:xfrm>
          <a:prstGeom prst="rect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42390A6-399C-2EA2-8081-B76D40DF4DE4}"/>
              </a:ext>
            </a:extLst>
          </p:cNvPr>
          <p:cNvSpPr/>
          <p:nvPr/>
        </p:nvSpPr>
        <p:spPr bwMode="auto">
          <a:xfrm>
            <a:off x="5332083" y="2619398"/>
            <a:ext cx="74770" cy="1141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D7252A68-5C5D-24B6-BC45-D035E422BA87}"/>
              </a:ext>
            </a:extLst>
          </p:cNvPr>
          <p:cNvSpPr/>
          <p:nvPr/>
        </p:nvSpPr>
        <p:spPr bwMode="auto">
          <a:xfrm>
            <a:off x="5395913" y="2619398"/>
            <a:ext cx="88107" cy="11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6B29B042-E6F6-C9B3-4919-F757E8904730}"/>
              </a:ext>
            </a:extLst>
          </p:cNvPr>
          <p:cNvSpPr/>
          <p:nvPr/>
        </p:nvSpPr>
        <p:spPr bwMode="auto">
          <a:xfrm>
            <a:off x="5324144" y="2807840"/>
            <a:ext cx="34289" cy="1141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4EC89E3-5388-2337-54AD-61B2438AF5E0}"/>
              </a:ext>
            </a:extLst>
          </p:cNvPr>
          <p:cNvSpPr/>
          <p:nvPr/>
        </p:nvSpPr>
        <p:spPr bwMode="auto">
          <a:xfrm>
            <a:off x="5353499" y="2807840"/>
            <a:ext cx="60202" cy="11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7709C4B5-B73E-E93C-B2E2-27674F760D3E}"/>
              </a:ext>
            </a:extLst>
          </p:cNvPr>
          <p:cNvSpPr/>
          <p:nvPr/>
        </p:nvSpPr>
        <p:spPr bwMode="auto">
          <a:xfrm>
            <a:off x="5314275" y="3005549"/>
            <a:ext cx="73913" cy="11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47DCF3C-5114-1644-AF81-11CE02A72942}"/>
              </a:ext>
            </a:extLst>
          </p:cNvPr>
          <p:cNvSpPr/>
          <p:nvPr/>
        </p:nvSpPr>
        <p:spPr bwMode="auto">
          <a:xfrm>
            <a:off x="5316353" y="3385517"/>
            <a:ext cx="13716" cy="114154"/>
          </a:xfrm>
          <a:prstGeom prst="rect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9A5CAA5D-A432-B03F-325A-63FE6A2EB84B}"/>
              </a:ext>
            </a:extLst>
          </p:cNvPr>
          <p:cNvSpPr/>
          <p:nvPr/>
        </p:nvSpPr>
        <p:spPr bwMode="auto">
          <a:xfrm>
            <a:off x="5315589" y="3190900"/>
            <a:ext cx="13716" cy="1141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2607B75D-585D-5686-2FD7-F4F1F6F3A679}"/>
              </a:ext>
            </a:extLst>
          </p:cNvPr>
          <p:cNvSpPr/>
          <p:nvPr/>
        </p:nvSpPr>
        <p:spPr bwMode="auto">
          <a:xfrm>
            <a:off x="5327784" y="3190900"/>
            <a:ext cx="142253" cy="11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FBB4975C-A296-C9CD-9DAD-9DD74B979C85}"/>
              </a:ext>
            </a:extLst>
          </p:cNvPr>
          <p:cNvSpPr/>
          <p:nvPr/>
        </p:nvSpPr>
        <p:spPr bwMode="auto">
          <a:xfrm>
            <a:off x="5330438" y="3385519"/>
            <a:ext cx="34289" cy="1141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530325BE-F9B7-7DE5-D16A-F30736ABBEF3}"/>
              </a:ext>
            </a:extLst>
          </p:cNvPr>
          <p:cNvSpPr/>
          <p:nvPr/>
        </p:nvSpPr>
        <p:spPr bwMode="auto">
          <a:xfrm>
            <a:off x="5302475" y="3573959"/>
            <a:ext cx="34289" cy="1141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B46753B0-9219-A39B-A003-D021D8559155}"/>
              </a:ext>
            </a:extLst>
          </p:cNvPr>
          <p:cNvSpPr/>
          <p:nvPr/>
        </p:nvSpPr>
        <p:spPr bwMode="auto">
          <a:xfrm>
            <a:off x="5334411" y="3573959"/>
            <a:ext cx="155844" cy="11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9D3BED6B-4D93-375D-92FC-D0C6503A09BA}"/>
              </a:ext>
            </a:extLst>
          </p:cNvPr>
          <p:cNvSpPr/>
          <p:nvPr/>
        </p:nvSpPr>
        <p:spPr bwMode="auto">
          <a:xfrm>
            <a:off x="5306037" y="3765488"/>
            <a:ext cx="35105" cy="114154"/>
          </a:xfrm>
          <a:prstGeom prst="rect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D297E61C-E7DC-9BE7-18C7-05909A65D7B9}"/>
              </a:ext>
            </a:extLst>
          </p:cNvPr>
          <p:cNvSpPr/>
          <p:nvPr/>
        </p:nvSpPr>
        <p:spPr bwMode="auto">
          <a:xfrm>
            <a:off x="5340672" y="3765488"/>
            <a:ext cx="68864" cy="1141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2832FE13-AB63-87DE-4AB5-A41B9CDE6336}"/>
              </a:ext>
            </a:extLst>
          </p:cNvPr>
          <p:cNvSpPr/>
          <p:nvPr/>
        </p:nvSpPr>
        <p:spPr bwMode="auto">
          <a:xfrm>
            <a:off x="5406852" y="3765488"/>
            <a:ext cx="37127" cy="11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C17F0ED6-CD8B-3466-5DA0-FCB66458CAEB}"/>
              </a:ext>
            </a:extLst>
          </p:cNvPr>
          <p:cNvSpPr/>
          <p:nvPr/>
        </p:nvSpPr>
        <p:spPr bwMode="auto">
          <a:xfrm>
            <a:off x="5477162" y="3950829"/>
            <a:ext cx="13716" cy="1097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008D18DB-8886-006F-E9FE-E1C5B226EE57}"/>
              </a:ext>
            </a:extLst>
          </p:cNvPr>
          <p:cNvSpPr/>
          <p:nvPr/>
        </p:nvSpPr>
        <p:spPr bwMode="auto">
          <a:xfrm>
            <a:off x="5308678" y="3950830"/>
            <a:ext cx="168234" cy="1077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42AEFE88-A39F-99F6-546C-29FE0E45E0D6}"/>
              </a:ext>
            </a:extLst>
          </p:cNvPr>
          <p:cNvCxnSpPr>
            <a:cxnSpLocks/>
          </p:cNvCxnSpPr>
          <p:nvPr/>
        </p:nvCxnSpPr>
        <p:spPr bwMode="auto">
          <a:xfrm>
            <a:off x="5306228" y="1436603"/>
            <a:ext cx="0" cy="266927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CE9031DD-2E8A-8C09-6A85-D443EC386CD1}"/>
              </a:ext>
            </a:extLst>
          </p:cNvPr>
          <p:cNvSpPr txBox="1"/>
          <p:nvPr/>
        </p:nvSpPr>
        <p:spPr bwMode="auto">
          <a:xfrm>
            <a:off x="5898139" y="1444139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20.0</a:t>
            </a: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/0.3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19293079-F5D8-3061-47AE-CB13DE677DC2}"/>
              </a:ext>
            </a:extLst>
          </p:cNvPr>
          <p:cNvSpPr txBox="1"/>
          <p:nvPr/>
        </p:nvSpPr>
        <p:spPr bwMode="auto">
          <a:xfrm>
            <a:off x="5795893" y="1638872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15.4</a:t>
            </a: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/0.6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D1122CA-0A5A-4E00-071B-40E0F31290EA}"/>
              </a:ext>
            </a:extLst>
          </p:cNvPr>
          <p:cNvSpPr txBox="1"/>
          <p:nvPr/>
        </p:nvSpPr>
        <p:spPr bwMode="auto">
          <a:xfrm>
            <a:off x="5454136" y="1827574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4.6</a:t>
            </a: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/0.3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1A74C4FD-1089-0D8F-299D-C0FC917AD37E}"/>
              </a:ext>
            </a:extLst>
          </p:cNvPr>
          <p:cNvSpPr txBox="1"/>
          <p:nvPr/>
        </p:nvSpPr>
        <p:spPr bwMode="auto">
          <a:xfrm>
            <a:off x="5726539" y="2018282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12.9</a:t>
            </a: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/0.6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CCB54CF2-1608-5A1B-1949-F4E8EF6C5C3D}"/>
              </a:ext>
            </a:extLst>
          </p:cNvPr>
          <p:cNvSpPr txBox="1"/>
          <p:nvPr/>
        </p:nvSpPr>
        <p:spPr bwMode="auto">
          <a:xfrm>
            <a:off x="5457775" y="2208866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4.9</a:t>
            </a: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/0.6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37AF164D-E0D5-2DE4-96B8-0DC306D5CB66}"/>
              </a:ext>
            </a:extLst>
          </p:cNvPr>
          <p:cNvSpPr txBox="1"/>
          <p:nvPr/>
        </p:nvSpPr>
        <p:spPr bwMode="auto">
          <a:xfrm>
            <a:off x="5722551" y="2400970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12.3</a:t>
            </a: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/0.6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0064A160-3F97-9FB6-C83E-90ED4494677D}"/>
              </a:ext>
            </a:extLst>
          </p:cNvPr>
          <p:cNvSpPr txBox="1"/>
          <p:nvPr/>
        </p:nvSpPr>
        <p:spPr bwMode="auto">
          <a:xfrm>
            <a:off x="5494647" y="2599417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6.3</a:t>
            </a: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/0.6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1E2AB70-3570-E6A3-E2C3-CDCD45A6D641}"/>
              </a:ext>
            </a:extLst>
          </p:cNvPr>
          <p:cNvSpPr txBox="1"/>
          <p:nvPr/>
        </p:nvSpPr>
        <p:spPr bwMode="auto">
          <a:xfrm>
            <a:off x="5466931" y="2784125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3.7</a:t>
            </a: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/0.3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9017CD2-BB96-DEEE-1FCA-FFA9ABBD96AB}"/>
              </a:ext>
            </a:extLst>
          </p:cNvPr>
          <p:cNvSpPr txBox="1"/>
          <p:nvPr/>
        </p:nvSpPr>
        <p:spPr bwMode="auto">
          <a:xfrm>
            <a:off x="5318488" y="2978546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2.6</a:t>
            </a: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/0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1245CE64-C9C0-7878-0734-FDC639DE9561}"/>
              </a:ext>
            </a:extLst>
          </p:cNvPr>
          <p:cNvSpPr txBox="1"/>
          <p:nvPr/>
        </p:nvSpPr>
        <p:spPr bwMode="auto">
          <a:xfrm>
            <a:off x="5517258" y="3173559"/>
            <a:ext cx="333667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4.9</a:t>
            </a: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/0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DF990C8-4FB0-ADF3-4390-4489A63D2B6B}"/>
              </a:ext>
            </a:extLst>
          </p:cNvPr>
          <p:cNvSpPr txBox="1"/>
          <p:nvPr/>
        </p:nvSpPr>
        <p:spPr bwMode="auto">
          <a:xfrm>
            <a:off x="5642581" y="3354072"/>
            <a:ext cx="4714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10.3</a:t>
            </a: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/0.6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A919C86-9CC1-B05B-CF4A-6990F6E86B5C}"/>
              </a:ext>
            </a:extLst>
          </p:cNvPr>
          <p:cNvSpPr txBox="1"/>
          <p:nvPr/>
        </p:nvSpPr>
        <p:spPr bwMode="auto">
          <a:xfrm>
            <a:off x="5514170" y="3551061"/>
            <a:ext cx="32761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6.6</a:t>
            </a: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/0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2108C3F2-DA16-C10D-AAF5-462FE9A50450}"/>
              </a:ext>
            </a:extLst>
          </p:cNvPr>
          <p:cNvSpPr txBox="1"/>
          <p:nvPr/>
        </p:nvSpPr>
        <p:spPr bwMode="auto">
          <a:xfrm>
            <a:off x="5505982" y="3743092"/>
            <a:ext cx="42777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4.9</a:t>
            </a: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/1.1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DA920E8-0B83-299C-47AB-A80889E97C85}"/>
              </a:ext>
            </a:extLst>
          </p:cNvPr>
          <p:cNvSpPr txBox="1"/>
          <p:nvPr/>
        </p:nvSpPr>
        <p:spPr bwMode="auto">
          <a:xfrm>
            <a:off x="5514168" y="3933304"/>
            <a:ext cx="32613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6.6</a:t>
            </a: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/0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1CAA0E7E-95AB-C635-2364-9D68ADFC8680}"/>
              </a:ext>
            </a:extLst>
          </p:cNvPr>
          <p:cNvSpPr txBox="1"/>
          <p:nvPr/>
        </p:nvSpPr>
        <p:spPr bwMode="auto">
          <a:xfrm>
            <a:off x="4711508" y="4284510"/>
            <a:ext cx="85472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Patients (%)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D62D6D-35F8-6393-7C17-F5D2F12774F5}"/>
              </a:ext>
            </a:extLst>
          </p:cNvPr>
          <p:cNvSpPr/>
          <p:nvPr/>
        </p:nvSpPr>
        <p:spPr bwMode="auto">
          <a:xfrm>
            <a:off x="5031134" y="2049217"/>
            <a:ext cx="34289" cy="114154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CDCB4F-D8D9-5E8F-6C27-1C0C2A8B451B}"/>
              </a:ext>
            </a:extLst>
          </p:cNvPr>
          <p:cNvCxnSpPr>
            <a:cxnSpLocks/>
          </p:cNvCxnSpPr>
          <p:nvPr/>
        </p:nvCxnSpPr>
        <p:spPr bwMode="auto">
          <a:xfrm>
            <a:off x="5056833" y="1501077"/>
            <a:ext cx="0" cy="266927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220095DB-E586-215E-D010-1534EBC346FE}"/>
              </a:ext>
            </a:extLst>
          </p:cNvPr>
          <p:cNvSpPr/>
          <p:nvPr/>
        </p:nvSpPr>
        <p:spPr bwMode="auto">
          <a:xfrm>
            <a:off x="4875974" y="2621553"/>
            <a:ext cx="160371" cy="110341"/>
          </a:xfrm>
          <a:prstGeom prst="rect">
            <a:avLst/>
          </a:prstGeom>
          <a:solidFill>
            <a:schemeClr val="accent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2593AA6E-DC8A-AB85-6448-3CAADDF256C0}"/>
              </a:ext>
            </a:extLst>
          </p:cNvPr>
          <p:cNvSpPr/>
          <p:nvPr/>
        </p:nvSpPr>
        <p:spPr bwMode="auto">
          <a:xfrm>
            <a:off x="5317495" y="2807093"/>
            <a:ext cx="6858" cy="114154"/>
          </a:xfrm>
          <a:prstGeom prst="rect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AFB7A9A-61F5-EC4F-EEC2-13EE06217A1F}"/>
              </a:ext>
            </a:extLst>
          </p:cNvPr>
          <p:cNvSpPr/>
          <p:nvPr/>
        </p:nvSpPr>
        <p:spPr bwMode="auto">
          <a:xfrm>
            <a:off x="5349121" y="3385519"/>
            <a:ext cx="248009" cy="11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783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0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8AAD0A-6E48-3091-0651-6CEFFB06F7E7}"/>
              </a:ext>
            </a:extLst>
          </p:cNvPr>
          <p:cNvSpPr/>
          <p:nvPr/>
        </p:nvSpPr>
        <p:spPr bwMode="auto">
          <a:xfrm>
            <a:off x="1527717" y="1451002"/>
            <a:ext cx="6274876" cy="56439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914378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</a:pPr>
            <a:endParaRPr lang="en-US" sz="1800" kern="0" dirty="0">
              <a:solidFill>
                <a:srgbClr val="FFFFFF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69802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1F57-F161-7C05-8260-0EE0EFC9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/>
              <a:t>What are the best strategies after CDK4/6 inhibition?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387F6-3715-1546-3F45-9875A45F9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Should we offer another CDK4/6 inhibitor?</a:t>
            </a:r>
          </a:p>
          <a:p>
            <a:endParaRPr lang="en-US" sz="1800" dirty="0"/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What other pathways are active and targetable?</a:t>
            </a:r>
          </a:p>
          <a:p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dirty="0"/>
              <a:t>Can we monitor for development and mechanisms of resistance?</a:t>
            </a:r>
          </a:p>
          <a:p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How do we put this together?</a:t>
            </a:r>
          </a:p>
        </p:txBody>
      </p:sp>
    </p:spTree>
    <p:extLst>
      <p:ext uri="{BB962C8B-B14F-4D97-AF65-F5344CB8AC3E}">
        <p14:creationId xmlns:p14="http://schemas.microsoft.com/office/powerpoint/2010/main" val="38206935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 txBox="1"/>
          <p:nvPr/>
        </p:nvSpPr>
        <p:spPr>
          <a:xfrm>
            <a:off x="148257" y="186212"/>
            <a:ext cx="8918554" cy="409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76" marR="4031" algn="ctr" defTabSz="725439">
              <a:defRPr/>
            </a:pPr>
            <a:r>
              <a:rPr lang="en-GB" sz="2100" b="1" spc="32" dirty="0">
                <a:solidFill>
                  <a:prstClr val="black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PADA-1: Evaluation of ESR1 Mutation during CDK4/6i and ET in ER+ MBC</a:t>
            </a:r>
          </a:p>
          <a:p>
            <a:pPr marR="4031" defTabSz="725439">
              <a:spcBef>
                <a:spcPts val="416"/>
              </a:spcBef>
              <a:defRPr/>
            </a:pPr>
            <a:endParaRPr lang="en-GB" sz="225" spc="-36" dirty="0">
              <a:solidFill>
                <a:prstClr val="black"/>
              </a:solidFill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4" name="object 7"/>
          <p:cNvSpPr/>
          <p:nvPr/>
        </p:nvSpPr>
        <p:spPr>
          <a:xfrm>
            <a:off x="1549775" y="2045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4C1984"/>
            </a:solidFill>
          </a:ln>
        </p:spPr>
        <p:txBody>
          <a:bodyPr wrap="square" lIns="0" tIns="0" rIns="0" bIns="0" rtlCol="0"/>
          <a:lstStyle/>
          <a:p>
            <a:pPr defTabSz="725439">
              <a:defRPr/>
            </a:pPr>
            <a:endParaRPr sz="1500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pic>
        <p:nvPicPr>
          <p:cNvPr id="30" name="Image 4">
            <a:extLst>
              <a:ext uri="{FF2B5EF4-FFF2-40B4-BE49-F238E27FC236}">
                <a16:creationId xmlns:a16="http://schemas.microsoft.com/office/drawing/2014/main" id="{6A8ED387-9421-4B56-9EFE-410FC8D707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13" y="638607"/>
            <a:ext cx="3867905" cy="2583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B29491-EF37-413A-A21A-0384991D85A0}"/>
              </a:ext>
            </a:extLst>
          </p:cNvPr>
          <p:cNvSpPr/>
          <p:nvPr/>
        </p:nvSpPr>
        <p:spPr>
          <a:xfrm>
            <a:off x="148257" y="3401659"/>
            <a:ext cx="891855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4031" indent="-257175" defTabSz="725439">
              <a:spcBef>
                <a:spcPts val="416"/>
              </a:spcBef>
              <a:buFont typeface="Arial" panose="020B0604020202020204" pitchFamily="34" charset="0"/>
              <a:buChar char="•"/>
              <a:defRPr/>
            </a:pPr>
            <a:r>
              <a:rPr lang="en-GB" sz="1500" b="1" u="sng" spc="-36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  <a:cs typeface="Calibri"/>
              </a:rPr>
              <a:t>Objective</a:t>
            </a:r>
            <a:r>
              <a:rPr lang="en-GB" sz="1500" spc="-36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  <a:cs typeface="Calibri"/>
              </a:rPr>
              <a:t>: To assess whether a change of the hormone therapy during ESR1mut emergence will benefit patients (n=1017)</a:t>
            </a:r>
          </a:p>
          <a:p>
            <a:pPr marL="257175" marR="4031" indent="-257175" defTabSz="725439">
              <a:spcBef>
                <a:spcPts val="416"/>
              </a:spcBef>
              <a:buFont typeface="Arial" panose="020B0604020202020204" pitchFamily="34" charset="0"/>
              <a:buChar char="•"/>
              <a:defRPr/>
            </a:pPr>
            <a:r>
              <a:rPr lang="en-GB" sz="1500" spc="-36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  <a:cs typeface="Calibri"/>
              </a:rPr>
              <a:t>Recent report on emergence of ESR1 mutations during therapy with CDK4/6 inhibitor and AI</a:t>
            </a:r>
          </a:p>
          <a:p>
            <a:pPr marL="257175" marR="4031" indent="-257175" defTabSz="725439">
              <a:spcBef>
                <a:spcPts val="416"/>
              </a:spcBef>
              <a:buFont typeface="Arial" panose="020B0604020202020204" pitchFamily="34" charset="0"/>
              <a:buChar char="•"/>
              <a:defRPr/>
            </a:pPr>
            <a:r>
              <a:rPr lang="en-GB" sz="1500" spc="-36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  <a:cs typeface="Calibri"/>
              </a:rPr>
              <a:t>ESR1 mutation is rare in those with early progression, but is a major mechanisms of resistance after 6 months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21304A-F6E6-994C-B9EB-B5D7C916AE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1682" y="789693"/>
            <a:ext cx="3845129" cy="1784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F24AEF-B350-AA46-A786-91975474E6B0}"/>
              </a:ext>
            </a:extLst>
          </p:cNvPr>
          <p:cNvSpPr txBox="1"/>
          <p:nvPr/>
        </p:nvSpPr>
        <p:spPr>
          <a:xfrm>
            <a:off x="0" y="4858175"/>
            <a:ext cx="16001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900" dirty="0" err="1">
                <a:solidFill>
                  <a:prstClr val="black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Bidard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 et al Lancet Oncol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25E8E-7E3B-2E4F-BFEE-DE22AC512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1711"/>
            <a:ext cx="5218052" cy="25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88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373CFA-7B59-0B4A-B8C3-7ED517B5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8E47D07-9D1E-4FE9-B31A-2F5863681021}" type="slidenum">
              <a:rPr lang="en-GB">
                <a:solidFill>
                  <a:srgbClr val="3F4444"/>
                </a:solidFill>
                <a:latin typeface="Calibri"/>
              </a:rPr>
              <a:pPr defTabSz="685800">
                <a:defRPr/>
              </a:pPr>
              <a:t>63</a:t>
            </a:fld>
            <a:endParaRPr lang="en-GB">
              <a:solidFill>
                <a:srgbClr val="3F4444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E95C5-E000-B04A-9A72-9759D8048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31"/>
            <a:ext cx="9133514" cy="51494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A0D756-0D1A-9C94-5DC2-6899CA8B6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" y="2382"/>
            <a:ext cx="9133514" cy="51494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B6A2E0-6AD6-44B7-FF38-52782238B89C}"/>
              </a:ext>
            </a:extLst>
          </p:cNvPr>
          <p:cNvSpPr txBox="1"/>
          <p:nvPr/>
        </p:nvSpPr>
        <p:spPr>
          <a:xfrm>
            <a:off x="5412236" y="3081405"/>
            <a:ext cx="3309351" cy="12311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Updated Results: PFS2</a:t>
            </a:r>
          </a:p>
          <a:p>
            <a:pPr algn="ctr" defTabSz="685800">
              <a:spcBef>
                <a:spcPts val="450"/>
              </a:spcBef>
              <a:defRPr/>
            </a:pPr>
            <a:r>
              <a:rPr lang="fr-FR" sz="1050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FUL+PAL mPFS2: 29.4 mos, 95%CI [21.9;NR]</a:t>
            </a:r>
          </a:p>
          <a:p>
            <a:pPr algn="ctr" defTabSz="685800">
              <a:spcBef>
                <a:spcPts val="450"/>
              </a:spcBef>
              <a:defRPr/>
            </a:pPr>
            <a:r>
              <a:rPr lang="fr-FR" sz="105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AI+PAL mPFS2: 14.0 mos, 95%CI [11.0;18.6]</a:t>
            </a:r>
          </a:p>
          <a:p>
            <a:pPr algn="ctr" defTabSz="685800">
              <a:spcBef>
                <a:spcPts val="450"/>
              </a:spcBef>
              <a:defRPr/>
            </a:pPr>
            <a:r>
              <a:rPr lang="fr-FR" sz="105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PFS2 HR= 0.37 [0.24;0.56]</a:t>
            </a:r>
          </a:p>
          <a:p>
            <a:pPr algn="ctr"/>
            <a:r>
              <a:rPr lang="en-US" sz="1500" b="1" dirty="0"/>
              <a:t>Await Overall Survival Data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CC486518-73DA-4C33-FC4D-178CC3441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7334" y="4729672"/>
            <a:ext cx="1396180" cy="230832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783">
              <a:defRPr/>
            </a:pPr>
            <a:r>
              <a:rPr lang="en-US" altLang="en-US" sz="900" b="0" spc="-8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Bidard</a:t>
            </a:r>
            <a:r>
              <a:rPr lang="en-US" altLang="en-US" sz="900" b="0" spc="-8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et al, ASCO 2023</a:t>
            </a:r>
          </a:p>
        </p:txBody>
      </p:sp>
    </p:spTree>
    <p:extLst>
      <p:ext uri="{BB962C8B-B14F-4D97-AF65-F5344CB8AC3E}">
        <p14:creationId xmlns:p14="http://schemas.microsoft.com/office/powerpoint/2010/main" val="11091400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39D1E9-B444-477C-C350-41EC016B7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31" y="276225"/>
            <a:ext cx="8277482" cy="444404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latin typeface="+mn-lt"/>
              </a:rPr>
              <a:t>Novel endocrine therapies may address endocrine resistance in MBC</a:t>
            </a:r>
            <a:endParaRPr lang="en-US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3544F-3902-4B4B-8BA6-6FF972B00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480" y="1053065"/>
            <a:ext cx="2760251" cy="3267706"/>
          </a:xfrm>
          <a:prstGeom prst="rect">
            <a:avLst/>
          </a:prstGeom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id="{5525BDED-D580-BDC3-7BCD-A7213B725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73" y="4848955"/>
            <a:ext cx="5890022" cy="230832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783">
              <a:defRPr/>
            </a:pPr>
            <a:r>
              <a:rPr lang="en-US" altLang="en-US" sz="900" b="0" spc="-8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Hernando et al, Int J Mol Sci 2021; slide adapted from Erika Hamilton</a:t>
            </a:r>
          </a:p>
        </p:txBody>
      </p:sp>
      <p:sp>
        <p:nvSpPr>
          <p:cNvPr id="1116" name="TextBox 1115">
            <a:extLst>
              <a:ext uri="{FF2B5EF4-FFF2-40B4-BE49-F238E27FC236}">
                <a16:creationId xmlns:a16="http://schemas.microsoft.com/office/drawing/2014/main" id="{B471B956-C3E2-C94A-52F2-30EFD9D5FB37}"/>
              </a:ext>
            </a:extLst>
          </p:cNvPr>
          <p:cNvSpPr txBox="1"/>
          <p:nvPr/>
        </p:nvSpPr>
        <p:spPr>
          <a:xfrm>
            <a:off x="4998864" y="3712858"/>
            <a:ext cx="391835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1050" b="1" dirty="0">
                <a:solidFill>
                  <a:srgbClr val="70AD47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Key advantages</a:t>
            </a:r>
          </a:p>
          <a:p>
            <a:pPr marL="214303" indent="-214303" defTabSz="685783">
              <a:buClr>
                <a:srgbClr val="70AD47"/>
              </a:buClr>
              <a:buFont typeface="Wingdings" pitchFamily="2" charset="2"/>
              <a:buChar char="§"/>
              <a:defRPr/>
            </a:pPr>
            <a:r>
              <a:rPr lang="en-US" sz="1050" dirty="0">
                <a:solidFill>
                  <a:srgbClr val="44546A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Oral formulation</a:t>
            </a:r>
          </a:p>
          <a:p>
            <a:pPr marL="214303" indent="-214303" defTabSz="685783">
              <a:buClr>
                <a:srgbClr val="70AD47"/>
              </a:buClr>
              <a:buFont typeface="Wingdings" pitchFamily="2" charset="2"/>
              <a:buChar char="§"/>
              <a:defRPr/>
            </a:pPr>
            <a:r>
              <a:rPr lang="en-US" sz="1050" dirty="0">
                <a:solidFill>
                  <a:srgbClr val="44546A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Higher potency</a:t>
            </a:r>
          </a:p>
          <a:p>
            <a:pPr marL="214303" indent="-214303" defTabSz="685783">
              <a:buClr>
                <a:srgbClr val="70AD47"/>
              </a:buClr>
              <a:buFont typeface="Wingdings" pitchFamily="2" charset="2"/>
              <a:buChar char="§"/>
              <a:defRPr/>
            </a:pPr>
            <a:r>
              <a:rPr lang="en-US" sz="1050" dirty="0">
                <a:solidFill>
                  <a:srgbClr val="44546A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Activity in ESR1 mutant MBC</a:t>
            </a:r>
          </a:p>
          <a:p>
            <a:pPr marL="214303" indent="-214303" defTabSz="685783">
              <a:buClr>
                <a:srgbClr val="70AD47"/>
              </a:buClr>
              <a:buFont typeface="Wingdings" pitchFamily="2" charset="2"/>
              <a:buChar char="§"/>
              <a:defRPr/>
            </a:pPr>
            <a:r>
              <a:rPr lang="en-US" sz="1050" dirty="0">
                <a:solidFill>
                  <a:srgbClr val="44546A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Activity in post-ET and CDK4/6i treated pts</a:t>
            </a:r>
          </a:p>
        </p:txBody>
      </p:sp>
      <p:grpSp>
        <p:nvGrpSpPr>
          <p:cNvPr id="1266" name="Group 1265">
            <a:extLst>
              <a:ext uri="{FF2B5EF4-FFF2-40B4-BE49-F238E27FC236}">
                <a16:creationId xmlns:a16="http://schemas.microsoft.com/office/drawing/2014/main" id="{A1B07E4B-CF10-B0B7-D9E7-D47CB8400FEB}"/>
              </a:ext>
            </a:extLst>
          </p:cNvPr>
          <p:cNvGrpSpPr/>
          <p:nvPr/>
        </p:nvGrpSpPr>
        <p:grpSpPr>
          <a:xfrm>
            <a:off x="1" y="1053066"/>
            <a:ext cx="4957783" cy="3580592"/>
            <a:chOff x="0" y="1230545"/>
            <a:chExt cx="7382774" cy="5335874"/>
          </a:xfrm>
        </p:grpSpPr>
        <p:sp>
          <p:nvSpPr>
            <p:cNvPr id="1267" name="TextBox 1266">
              <a:extLst>
                <a:ext uri="{FF2B5EF4-FFF2-40B4-BE49-F238E27FC236}">
                  <a16:creationId xmlns:a16="http://schemas.microsoft.com/office/drawing/2014/main" id="{7E4CC661-543A-6799-76E6-F583D911291C}"/>
                </a:ext>
              </a:extLst>
            </p:cNvPr>
            <p:cNvSpPr txBox="1"/>
            <p:nvPr/>
          </p:nvSpPr>
          <p:spPr>
            <a:xfrm rot="2856350">
              <a:off x="5963372" y="5597090"/>
              <a:ext cx="1403790" cy="53486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342884">
                <a:defRPr/>
              </a:pPr>
              <a:r>
                <a:rPr lang="en-US" sz="600" dirty="0">
                  <a:solidFill>
                    <a:prstClr val="white">
                      <a:lumMod val="75000"/>
                    </a:prstClr>
                  </a:solidFill>
                  <a:latin typeface="Proxima Nova Rg"/>
                  <a:ea typeface="ＭＳ Ｐゴシック" charset="0"/>
                  <a:cs typeface="Arial"/>
                  <a:sym typeface="Arial"/>
                </a:rPr>
                <a:t>©WebMD Global, LLC</a:t>
              </a:r>
            </a:p>
          </p:txBody>
        </p:sp>
        <p:grpSp>
          <p:nvGrpSpPr>
            <p:cNvPr id="1268" name="Group 1267">
              <a:extLst>
                <a:ext uri="{FF2B5EF4-FFF2-40B4-BE49-F238E27FC236}">
                  <a16:creationId xmlns:a16="http://schemas.microsoft.com/office/drawing/2014/main" id="{E3AF26CF-EE60-B1F7-E7ED-C199F1CF2B07}"/>
                </a:ext>
              </a:extLst>
            </p:cNvPr>
            <p:cNvGrpSpPr/>
            <p:nvPr/>
          </p:nvGrpSpPr>
          <p:grpSpPr>
            <a:xfrm>
              <a:off x="0" y="1230545"/>
              <a:ext cx="7382774" cy="5167125"/>
              <a:chOff x="0" y="1239711"/>
              <a:chExt cx="7382774" cy="5167125"/>
            </a:xfrm>
          </p:grpSpPr>
          <p:sp>
            <p:nvSpPr>
              <p:cNvPr id="1269" name="Rectangle 1268">
                <a:extLst>
                  <a:ext uri="{FF2B5EF4-FFF2-40B4-BE49-F238E27FC236}">
                    <a16:creationId xmlns:a16="http://schemas.microsoft.com/office/drawing/2014/main" id="{C77D70A4-E1F5-F76C-5C42-C35D444E078B}"/>
                  </a:ext>
                </a:extLst>
              </p:cNvPr>
              <p:cNvSpPr/>
              <p:nvPr/>
            </p:nvSpPr>
            <p:spPr>
              <a:xfrm>
                <a:off x="0" y="1239711"/>
                <a:ext cx="7382774" cy="378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884">
                  <a:defRPr/>
                </a:pPr>
                <a:r>
                  <a:rPr lang="en-US" sz="1050" b="1" dirty="0">
                    <a:solidFill>
                      <a:srgbClr val="47484F"/>
                    </a:solidFill>
                    <a:latin typeface="Proxima Nova Rg"/>
                    <a:ea typeface="ＭＳ Ｐゴシック" charset="0"/>
                    <a:cs typeface="Arial"/>
                    <a:sym typeface="Arial"/>
                  </a:rPr>
                  <a:t>SERD : Mechanism of action</a:t>
                </a:r>
              </a:p>
            </p:txBody>
          </p:sp>
          <p:grpSp>
            <p:nvGrpSpPr>
              <p:cNvPr id="1270" name="Group 1269">
                <a:extLst>
                  <a:ext uri="{FF2B5EF4-FFF2-40B4-BE49-F238E27FC236}">
                    <a16:creationId xmlns:a16="http://schemas.microsoft.com/office/drawing/2014/main" id="{11937E6D-777D-461E-F4B3-7E2460E58558}"/>
                  </a:ext>
                </a:extLst>
              </p:cNvPr>
              <p:cNvGrpSpPr/>
              <p:nvPr/>
            </p:nvGrpSpPr>
            <p:grpSpPr>
              <a:xfrm>
                <a:off x="288314" y="1763068"/>
                <a:ext cx="6806147" cy="4643768"/>
                <a:chOff x="288314" y="1710816"/>
                <a:chExt cx="6806147" cy="4643768"/>
              </a:xfrm>
            </p:grpSpPr>
            <p:grpSp>
              <p:nvGrpSpPr>
                <p:cNvPr id="1271" name="Group 1270">
                  <a:extLst>
                    <a:ext uri="{FF2B5EF4-FFF2-40B4-BE49-F238E27FC236}">
                      <a16:creationId xmlns:a16="http://schemas.microsoft.com/office/drawing/2014/main" id="{F42CCA9D-7901-225D-CAD0-D9F8265E9B0A}"/>
                    </a:ext>
                  </a:extLst>
                </p:cNvPr>
                <p:cNvGrpSpPr/>
                <p:nvPr/>
              </p:nvGrpSpPr>
              <p:grpSpPr>
                <a:xfrm>
                  <a:off x="288314" y="2865869"/>
                  <a:ext cx="6806147" cy="1792767"/>
                  <a:chOff x="256032" y="2532172"/>
                  <a:chExt cx="11653482" cy="1792767"/>
                </a:xfrm>
              </p:grpSpPr>
              <p:sp>
                <p:nvSpPr>
                  <p:cNvPr id="1413" name="Rectangle 1412">
                    <a:extLst>
                      <a:ext uri="{FF2B5EF4-FFF2-40B4-BE49-F238E27FC236}">
                        <a16:creationId xmlns:a16="http://schemas.microsoft.com/office/drawing/2014/main" id="{9B0FE291-5F33-A64B-6BEF-5014FCFBCA44}"/>
                      </a:ext>
                    </a:extLst>
                  </p:cNvPr>
                  <p:cNvSpPr/>
                  <p:nvPr/>
                </p:nvSpPr>
                <p:spPr>
                  <a:xfrm>
                    <a:off x="256032" y="2533060"/>
                    <a:ext cx="11650218" cy="1791879"/>
                  </a:xfrm>
                  <a:prstGeom prst="rect">
                    <a:avLst/>
                  </a:prstGeom>
                  <a:gradFill flip="none" rotWithShape="1">
                    <a:gsLst>
                      <a:gs pos="100000">
                        <a:schemeClr val="bg1"/>
                      </a:gs>
                      <a:gs pos="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1050">
                      <a:solidFill>
                        <a:prstClr val="white"/>
                      </a:solidFill>
                      <a:latin typeface="Proxima Nova Rg"/>
                      <a:sym typeface="Arial"/>
                    </a:endParaRPr>
                  </a:p>
                </p:txBody>
              </p:sp>
              <p:cxnSp>
                <p:nvCxnSpPr>
                  <p:cNvPr id="1414" name="Straight Connector 1413">
                    <a:extLst>
                      <a:ext uri="{FF2B5EF4-FFF2-40B4-BE49-F238E27FC236}">
                        <a16:creationId xmlns:a16="http://schemas.microsoft.com/office/drawing/2014/main" id="{69B370E5-49F4-32DF-54B4-FE6F7E121C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9295" y="2532172"/>
                    <a:ext cx="11650219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72" name="Oval 890">
                  <a:extLst>
                    <a:ext uri="{FF2B5EF4-FFF2-40B4-BE49-F238E27FC236}">
                      <a16:creationId xmlns:a16="http://schemas.microsoft.com/office/drawing/2014/main" id="{69E20127-E6D3-07CC-7011-9E557D67645B}"/>
                    </a:ext>
                  </a:extLst>
                </p:cNvPr>
                <p:cNvSpPr/>
                <p:nvPr/>
              </p:nvSpPr>
              <p:spPr>
                <a:xfrm>
                  <a:off x="316251" y="4788218"/>
                  <a:ext cx="6776304" cy="1465220"/>
                </a:xfrm>
                <a:custGeom>
                  <a:avLst/>
                  <a:gdLst>
                    <a:gd name="connsiteX0" fmla="*/ 0 w 2638337"/>
                    <a:gd name="connsiteY0" fmla="*/ 1319169 h 2638337"/>
                    <a:gd name="connsiteX1" fmla="*/ 1319169 w 2638337"/>
                    <a:gd name="connsiteY1" fmla="*/ 0 h 2638337"/>
                    <a:gd name="connsiteX2" fmla="*/ 2638338 w 2638337"/>
                    <a:gd name="connsiteY2" fmla="*/ 1319169 h 2638337"/>
                    <a:gd name="connsiteX3" fmla="*/ 1319169 w 2638337"/>
                    <a:gd name="connsiteY3" fmla="*/ 2638338 h 2638337"/>
                    <a:gd name="connsiteX4" fmla="*/ 0 w 2638337"/>
                    <a:gd name="connsiteY4" fmla="*/ 1319169 h 2638337"/>
                    <a:gd name="connsiteX0" fmla="*/ 1319169 w 2638338"/>
                    <a:gd name="connsiteY0" fmla="*/ 2638338 h 2729778"/>
                    <a:gd name="connsiteX1" fmla="*/ 0 w 2638338"/>
                    <a:gd name="connsiteY1" fmla="*/ 1319169 h 2729778"/>
                    <a:gd name="connsiteX2" fmla="*/ 1319169 w 2638338"/>
                    <a:gd name="connsiteY2" fmla="*/ 0 h 2729778"/>
                    <a:gd name="connsiteX3" fmla="*/ 2638338 w 2638338"/>
                    <a:gd name="connsiteY3" fmla="*/ 1319169 h 2729778"/>
                    <a:gd name="connsiteX4" fmla="*/ 1410609 w 2638338"/>
                    <a:gd name="connsiteY4" fmla="*/ 2729778 h 2729778"/>
                    <a:gd name="connsiteX0" fmla="*/ 1319169 w 2638338"/>
                    <a:gd name="connsiteY0" fmla="*/ 2638338 h 2638338"/>
                    <a:gd name="connsiteX1" fmla="*/ 0 w 2638338"/>
                    <a:gd name="connsiteY1" fmla="*/ 1319169 h 2638338"/>
                    <a:gd name="connsiteX2" fmla="*/ 1319169 w 2638338"/>
                    <a:gd name="connsiteY2" fmla="*/ 0 h 2638338"/>
                    <a:gd name="connsiteX3" fmla="*/ 2638338 w 2638338"/>
                    <a:gd name="connsiteY3" fmla="*/ 1319169 h 2638338"/>
                    <a:gd name="connsiteX0" fmla="*/ 0 w 2638338"/>
                    <a:gd name="connsiteY0" fmla="*/ 1319169 h 1319169"/>
                    <a:gd name="connsiteX1" fmla="*/ 1319169 w 2638338"/>
                    <a:gd name="connsiteY1" fmla="*/ 0 h 1319169"/>
                    <a:gd name="connsiteX2" fmla="*/ 2638338 w 2638338"/>
                    <a:gd name="connsiteY2" fmla="*/ 1319169 h 1319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38338" h="1319169">
                      <a:moveTo>
                        <a:pt x="0" y="1319169"/>
                      </a:moveTo>
                      <a:cubicBezTo>
                        <a:pt x="0" y="590612"/>
                        <a:pt x="590612" y="0"/>
                        <a:pt x="1319169" y="0"/>
                      </a:cubicBezTo>
                      <a:cubicBezTo>
                        <a:pt x="2047726" y="0"/>
                        <a:pt x="2638338" y="590612"/>
                        <a:pt x="2638338" y="1319169"/>
                      </a:cubicBezTo>
                    </a:path>
                  </a:pathLst>
                </a:custGeom>
                <a:solidFill>
                  <a:srgbClr val="DBEDFA"/>
                </a:solidFill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050">
                    <a:solidFill>
                      <a:prstClr val="white"/>
                    </a:solidFill>
                    <a:latin typeface="Proxima Nova Rg"/>
                    <a:sym typeface="Arial"/>
                  </a:endParaRPr>
                </a:p>
              </p:txBody>
            </p:sp>
            <p:grpSp>
              <p:nvGrpSpPr>
                <p:cNvPr id="1273" name="Group 1272">
                  <a:extLst>
                    <a:ext uri="{FF2B5EF4-FFF2-40B4-BE49-F238E27FC236}">
                      <a16:creationId xmlns:a16="http://schemas.microsoft.com/office/drawing/2014/main" id="{F83F6923-A928-9214-819C-0C16D914B99F}"/>
                    </a:ext>
                  </a:extLst>
                </p:cNvPr>
                <p:cNvGrpSpPr/>
                <p:nvPr/>
              </p:nvGrpSpPr>
              <p:grpSpPr>
                <a:xfrm>
                  <a:off x="2335878" y="3180559"/>
                  <a:ext cx="2485553" cy="808864"/>
                  <a:chOff x="2455479" y="3419054"/>
                  <a:chExt cx="2485553" cy="808864"/>
                </a:xfrm>
              </p:grpSpPr>
              <p:grpSp>
                <p:nvGrpSpPr>
                  <p:cNvPr id="1409" name="Group 1408">
                    <a:extLst>
                      <a:ext uri="{FF2B5EF4-FFF2-40B4-BE49-F238E27FC236}">
                        <a16:creationId xmlns:a16="http://schemas.microsoft.com/office/drawing/2014/main" id="{558E1FDE-7AB2-3862-3767-45F3B33909E4}"/>
                      </a:ext>
                    </a:extLst>
                  </p:cNvPr>
                  <p:cNvGrpSpPr/>
                  <p:nvPr/>
                </p:nvGrpSpPr>
                <p:grpSpPr>
                  <a:xfrm>
                    <a:off x="3149719" y="3419054"/>
                    <a:ext cx="1097072" cy="255460"/>
                    <a:chOff x="3056385" y="3419054"/>
                    <a:chExt cx="1097072" cy="255460"/>
                  </a:xfrm>
                </p:grpSpPr>
                <p:sp>
                  <p:nvSpPr>
                    <p:cNvPr id="1411" name="Freeform: Shape 903">
                      <a:extLst>
                        <a:ext uri="{FF2B5EF4-FFF2-40B4-BE49-F238E27FC236}">
                          <a16:creationId xmlns:a16="http://schemas.microsoft.com/office/drawing/2014/main" id="{37F488CB-F71D-F27A-A726-EF36ADAECEA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056385" y="3429232"/>
                      <a:ext cx="534453" cy="245282"/>
                    </a:xfrm>
                    <a:custGeom>
                      <a:avLst/>
                      <a:gdLst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1629046 h 1629046"/>
                        <a:gd name="connsiteX9" fmla="*/ 368757 w 639851"/>
                        <a:gd name="connsiteY9" fmla="*/ 250357 h 1629046"/>
                        <a:gd name="connsiteX10" fmla="*/ 314541 w 639851"/>
                        <a:gd name="connsiteY10" fmla="*/ 258177 h 1629046"/>
                        <a:gd name="connsiteX11" fmla="*/ 270176 w 639851"/>
                        <a:gd name="connsiteY11" fmla="*/ 250382 h 1629046"/>
                        <a:gd name="connsiteX12" fmla="*/ 270176 w 639851"/>
                        <a:gd name="connsiteY12" fmla="*/ 1629046 h 1629046"/>
                        <a:gd name="connsiteX13" fmla="*/ 213074 w 639851"/>
                        <a:gd name="connsiteY13" fmla="*/ 1629046 h 1629046"/>
                        <a:gd name="connsiteX14" fmla="*/ 213074 w 639851"/>
                        <a:gd name="connsiteY14" fmla="*/ 240350 h 1629046"/>
                        <a:gd name="connsiteX15" fmla="*/ 191734 w 639851"/>
                        <a:gd name="connsiteY15" fmla="*/ 236601 h 1629046"/>
                        <a:gd name="connsiteX16" fmla="*/ 0 w 639851"/>
                        <a:gd name="connsiteY16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250357 h 1629046"/>
                        <a:gd name="connsiteX9" fmla="*/ 314541 w 639851"/>
                        <a:gd name="connsiteY9" fmla="*/ 258177 h 1629046"/>
                        <a:gd name="connsiteX10" fmla="*/ 270176 w 639851"/>
                        <a:gd name="connsiteY10" fmla="*/ 250382 h 1629046"/>
                        <a:gd name="connsiteX11" fmla="*/ 270176 w 639851"/>
                        <a:gd name="connsiteY11" fmla="*/ 1629046 h 1629046"/>
                        <a:gd name="connsiteX12" fmla="*/ 213074 w 639851"/>
                        <a:gd name="connsiteY12" fmla="*/ 1629046 h 1629046"/>
                        <a:gd name="connsiteX13" fmla="*/ 213074 w 639851"/>
                        <a:gd name="connsiteY13" fmla="*/ 240350 h 1629046"/>
                        <a:gd name="connsiteX14" fmla="*/ 191734 w 639851"/>
                        <a:gd name="connsiteY14" fmla="*/ 236601 h 1629046"/>
                        <a:gd name="connsiteX15" fmla="*/ 0 w 639851"/>
                        <a:gd name="connsiteY15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70176 w 639851"/>
                        <a:gd name="connsiteY10" fmla="*/ 1629046 h 1629046"/>
                        <a:gd name="connsiteX11" fmla="*/ 213074 w 639851"/>
                        <a:gd name="connsiteY11" fmla="*/ 1629046 h 1629046"/>
                        <a:gd name="connsiteX12" fmla="*/ 213074 w 639851"/>
                        <a:gd name="connsiteY12" fmla="*/ 240350 h 1629046"/>
                        <a:gd name="connsiteX13" fmla="*/ 191734 w 639851"/>
                        <a:gd name="connsiteY13" fmla="*/ 236601 h 1629046"/>
                        <a:gd name="connsiteX14" fmla="*/ 0 w 639851"/>
                        <a:gd name="connsiteY14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13074 w 639851"/>
                        <a:gd name="connsiteY10" fmla="*/ 1629046 h 1629046"/>
                        <a:gd name="connsiteX11" fmla="*/ 213074 w 639851"/>
                        <a:gd name="connsiteY11" fmla="*/ 240350 h 1629046"/>
                        <a:gd name="connsiteX12" fmla="*/ 191734 w 639851"/>
                        <a:gd name="connsiteY12" fmla="*/ 236601 h 1629046"/>
                        <a:gd name="connsiteX13" fmla="*/ 0 w 639851"/>
                        <a:gd name="connsiteY13" fmla="*/ 0 h 1629046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70176 w 639851"/>
                        <a:gd name="connsiteY8" fmla="*/ 250382 h 258177"/>
                        <a:gd name="connsiteX9" fmla="*/ 213074 w 639851"/>
                        <a:gd name="connsiteY9" fmla="*/ 240350 h 258177"/>
                        <a:gd name="connsiteX10" fmla="*/ 191734 w 639851"/>
                        <a:gd name="connsiteY10" fmla="*/ 236601 h 258177"/>
                        <a:gd name="connsiteX11" fmla="*/ 0 w 639851"/>
                        <a:gd name="connsiteY11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426740 w 639851"/>
                        <a:gd name="connsiteY6" fmla="*/ 241994 h 263189"/>
                        <a:gd name="connsiteX7" fmla="*/ 314541 w 639851"/>
                        <a:gd name="connsiteY7" fmla="*/ 258177 h 263189"/>
                        <a:gd name="connsiteX8" fmla="*/ 191734 w 639851"/>
                        <a:gd name="connsiteY8" fmla="*/ 236601 h 263189"/>
                        <a:gd name="connsiteX9" fmla="*/ 0 w 639851"/>
                        <a:gd name="connsiteY9" fmla="*/ 0 h 263189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314541 w 639851"/>
                        <a:gd name="connsiteY6" fmla="*/ 258177 h 263189"/>
                        <a:gd name="connsiteX7" fmla="*/ 191734 w 639851"/>
                        <a:gd name="connsiteY7" fmla="*/ 236601 h 263189"/>
                        <a:gd name="connsiteX8" fmla="*/ 0 w 639851"/>
                        <a:gd name="connsiteY8" fmla="*/ 0 h 263189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228"/>
                        <a:gd name="connsiteX1" fmla="*/ 75714 w 639851"/>
                        <a:gd name="connsiteY1" fmla="*/ 0 h 258228"/>
                        <a:gd name="connsiteX2" fmla="*/ 316187 w 639851"/>
                        <a:gd name="connsiteY2" fmla="*/ 182478 h 258228"/>
                        <a:gd name="connsiteX3" fmla="*/ 564186 w 639851"/>
                        <a:gd name="connsiteY3" fmla="*/ 10624 h 258228"/>
                        <a:gd name="connsiteX4" fmla="*/ 639851 w 639851"/>
                        <a:gd name="connsiteY4" fmla="*/ 13917 h 258228"/>
                        <a:gd name="connsiteX5" fmla="*/ 436737 w 639851"/>
                        <a:gd name="connsiteY5" fmla="*/ 240552 h 258228"/>
                        <a:gd name="connsiteX6" fmla="*/ 314541 w 639851"/>
                        <a:gd name="connsiteY6" fmla="*/ 258177 h 258228"/>
                        <a:gd name="connsiteX7" fmla="*/ 191734 w 639851"/>
                        <a:gd name="connsiteY7" fmla="*/ 236601 h 258228"/>
                        <a:gd name="connsiteX8" fmla="*/ 0 w 639851"/>
                        <a:gd name="connsiteY8" fmla="*/ 0 h 2582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9851" h="258228">
                          <a:moveTo>
                            <a:pt x="0" y="0"/>
                          </a:moveTo>
                          <a:lnTo>
                            <a:pt x="75714" y="0"/>
                          </a:lnTo>
                          <a:cubicBezTo>
                            <a:pt x="75714" y="99637"/>
                            <a:pt x="182750" y="180860"/>
                            <a:pt x="316187" y="182478"/>
                          </a:cubicBezTo>
                          <a:cubicBezTo>
                            <a:pt x="447180" y="184067"/>
                            <a:pt x="556560" y="108271"/>
                            <a:pt x="564186" y="10624"/>
                          </a:cubicBezTo>
                          <a:lnTo>
                            <a:pt x="639851" y="13917"/>
                          </a:lnTo>
                          <a:cubicBezTo>
                            <a:pt x="632886" y="117982"/>
                            <a:pt x="550278" y="204717"/>
                            <a:pt x="436737" y="240552"/>
                          </a:cubicBezTo>
                          <a:cubicBezTo>
                            <a:pt x="408050" y="250442"/>
                            <a:pt x="357950" y="257655"/>
                            <a:pt x="314541" y="258177"/>
                          </a:cubicBezTo>
                          <a:cubicBezTo>
                            <a:pt x="271132" y="258699"/>
                            <a:pt x="233452" y="255542"/>
                            <a:pt x="191734" y="236601"/>
                          </a:cubicBezTo>
                          <a:cubicBezTo>
                            <a:pt x="78715" y="196651"/>
                            <a:pt x="0" y="10563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491166"/>
                    </a:solidFill>
                    <a:ln w="12700" cap="flat" cmpd="sng" algn="ctr">
                      <a:solidFill>
                        <a:srgbClr val="141414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defRPr/>
                      </a:pPr>
                      <a:endParaRPr lang="en-US" sz="1050" kern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12" name="Freeform: Shape 903">
                      <a:extLst>
                        <a:ext uri="{FF2B5EF4-FFF2-40B4-BE49-F238E27FC236}">
                          <a16:creationId xmlns:a16="http://schemas.microsoft.com/office/drawing/2014/main" id="{EE560611-09F0-CC07-2474-050BC40E626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619004" y="3419054"/>
                      <a:ext cx="534453" cy="245282"/>
                    </a:xfrm>
                    <a:custGeom>
                      <a:avLst/>
                      <a:gdLst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1629046 h 1629046"/>
                        <a:gd name="connsiteX9" fmla="*/ 368757 w 639851"/>
                        <a:gd name="connsiteY9" fmla="*/ 250357 h 1629046"/>
                        <a:gd name="connsiteX10" fmla="*/ 314541 w 639851"/>
                        <a:gd name="connsiteY10" fmla="*/ 258177 h 1629046"/>
                        <a:gd name="connsiteX11" fmla="*/ 270176 w 639851"/>
                        <a:gd name="connsiteY11" fmla="*/ 250382 h 1629046"/>
                        <a:gd name="connsiteX12" fmla="*/ 270176 w 639851"/>
                        <a:gd name="connsiteY12" fmla="*/ 1629046 h 1629046"/>
                        <a:gd name="connsiteX13" fmla="*/ 213074 w 639851"/>
                        <a:gd name="connsiteY13" fmla="*/ 1629046 h 1629046"/>
                        <a:gd name="connsiteX14" fmla="*/ 213074 w 639851"/>
                        <a:gd name="connsiteY14" fmla="*/ 240350 h 1629046"/>
                        <a:gd name="connsiteX15" fmla="*/ 191734 w 639851"/>
                        <a:gd name="connsiteY15" fmla="*/ 236601 h 1629046"/>
                        <a:gd name="connsiteX16" fmla="*/ 0 w 639851"/>
                        <a:gd name="connsiteY16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250357 h 1629046"/>
                        <a:gd name="connsiteX9" fmla="*/ 314541 w 639851"/>
                        <a:gd name="connsiteY9" fmla="*/ 258177 h 1629046"/>
                        <a:gd name="connsiteX10" fmla="*/ 270176 w 639851"/>
                        <a:gd name="connsiteY10" fmla="*/ 250382 h 1629046"/>
                        <a:gd name="connsiteX11" fmla="*/ 270176 w 639851"/>
                        <a:gd name="connsiteY11" fmla="*/ 1629046 h 1629046"/>
                        <a:gd name="connsiteX12" fmla="*/ 213074 w 639851"/>
                        <a:gd name="connsiteY12" fmla="*/ 1629046 h 1629046"/>
                        <a:gd name="connsiteX13" fmla="*/ 213074 w 639851"/>
                        <a:gd name="connsiteY13" fmla="*/ 240350 h 1629046"/>
                        <a:gd name="connsiteX14" fmla="*/ 191734 w 639851"/>
                        <a:gd name="connsiteY14" fmla="*/ 236601 h 1629046"/>
                        <a:gd name="connsiteX15" fmla="*/ 0 w 639851"/>
                        <a:gd name="connsiteY15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70176 w 639851"/>
                        <a:gd name="connsiteY10" fmla="*/ 1629046 h 1629046"/>
                        <a:gd name="connsiteX11" fmla="*/ 213074 w 639851"/>
                        <a:gd name="connsiteY11" fmla="*/ 1629046 h 1629046"/>
                        <a:gd name="connsiteX12" fmla="*/ 213074 w 639851"/>
                        <a:gd name="connsiteY12" fmla="*/ 240350 h 1629046"/>
                        <a:gd name="connsiteX13" fmla="*/ 191734 w 639851"/>
                        <a:gd name="connsiteY13" fmla="*/ 236601 h 1629046"/>
                        <a:gd name="connsiteX14" fmla="*/ 0 w 639851"/>
                        <a:gd name="connsiteY14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13074 w 639851"/>
                        <a:gd name="connsiteY10" fmla="*/ 1629046 h 1629046"/>
                        <a:gd name="connsiteX11" fmla="*/ 213074 w 639851"/>
                        <a:gd name="connsiteY11" fmla="*/ 240350 h 1629046"/>
                        <a:gd name="connsiteX12" fmla="*/ 191734 w 639851"/>
                        <a:gd name="connsiteY12" fmla="*/ 236601 h 1629046"/>
                        <a:gd name="connsiteX13" fmla="*/ 0 w 639851"/>
                        <a:gd name="connsiteY13" fmla="*/ 0 h 1629046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70176 w 639851"/>
                        <a:gd name="connsiteY8" fmla="*/ 250382 h 258177"/>
                        <a:gd name="connsiteX9" fmla="*/ 213074 w 639851"/>
                        <a:gd name="connsiteY9" fmla="*/ 240350 h 258177"/>
                        <a:gd name="connsiteX10" fmla="*/ 191734 w 639851"/>
                        <a:gd name="connsiteY10" fmla="*/ 236601 h 258177"/>
                        <a:gd name="connsiteX11" fmla="*/ 0 w 639851"/>
                        <a:gd name="connsiteY11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426740 w 639851"/>
                        <a:gd name="connsiteY6" fmla="*/ 241994 h 263189"/>
                        <a:gd name="connsiteX7" fmla="*/ 314541 w 639851"/>
                        <a:gd name="connsiteY7" fmla="*/ 258177 h 263189"/>
                        <a:gd name="connsiteX8" fmla="*/ 191734 w 639851"/>
                        <a:gd name="connsiteY8" fmla="*/ 236601 h 263189"/>
                        <a:gd name="connsiteX9" fmla="*/ 0 w 639851"/>
                        <a:gd name="connsiteY9" fmla="*/ 0 h 263189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314541 w 639851"/>
                        <a:gd name="connsiteY6" fmla="*/ 258177 h 263189"/>
                        <a:gd name="connsiteX7" fmla="*/ 191734 w 639851"/>
                        <a:gd name="connsiteY7" fmla="*/ 236601 h 263189"/>
                        <a:gd name="connsiteX8" fmla="*/ 0 w 639851"/>
                        <a:gd name="connsiteY8" fmla="*/ 0 h 263189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228"/>
                        <a:gd name="connsiteX1" fmla="*/ 75714 w 639851"/>
                        <a:gd name="connsiteY1" fmla="*/ 0 h 258228"/>
                        <a:gd name="connsiteX2" fmla="*/ 316187 w 639851"/>
                        <a:gd name="connsiteY2" fmla="*/ 182478 h 258228"/>
                        <a:gd name="connsiteX3" fmla="*/ 564186 w 639851"/>
                        <a:gd name="connsiteY3" fmla="*/ 10624 h 258228"/>
                        <a:gd name="connsiteX4" fmla="*/ 639851 w 639851"/>
                        <a:gd name="connsiteY4" fmla="*/ 13917 h 258228"/>
                        <a:gd name="connsiteX5" fmla="*/ 436737 w 639851"/>
                        <a:gd name="connsiteY5" fmla="*/ 240552 h 258228"/>
                        <a:gd name="connsiteX6" fmla="*/ 314541 w 639851"/>
                        <a:gd name="connsiteY6" fmla="*/ 258177 h 258228"/>
                        <a:gd name="connsiteX7" fmla="*/ 191734 w 639851"/>
                        <a:gd name="connsiteY7" fmla="*/ 236601 h 258228"/>
                        <a:gd name="connsiteX8" fmla="*/ 0 w 639851"/>
                        <a:gd name="connsiteY8" fmla="*/ 0 h 2582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9851" h="258228">
                          <a:moveTo>
                            <a:pt x="0" y="0"/>
                          </a:moveTo>
                          <a:lnTo>
                            <a:pt x="75714" y="0"/>
                          </a:lnTo>
                          <a:cubicBezTo>
                            <a:pt x="75714" y="99637"/>
                            <a:pt x="182750" y="180860"/>
                            <a:pt x="316187" y="182478"/>
                          </a:cubicBezTo>
                          <a:cubicBezTo>
                            <a:pt x="447180" y="184067"/>
                            <a:pt x="556560" y="108271"/>
                            <a:pt x="564186" y="10624"/>
                          </a:cubicBezTo>
                          <a:lnTo>
                            <a:pt x="639851" y="13917"/>
                          </a:lnTo>
                          <a:cubicBezTo>
                            <a:pt x="632886" y="117982"/>
                            <a:pt x="550278" y="204717"/>
                            <a:pt x="436737" y="240552"/>
                          </a:cubicBezTo>
                          <a:cubicBezTo>
                            <a:pt x="408050" y="250442"/>
                            <a:pt x="357950" y="257655"/>
                            <a:pt x="314541" y="258177"/>
                          </a:cubicBezTo>
                          <a:cubicBezTo>
                            <a:pt x="271132" y="258699"/>
                            <a:pt x="233452" y="255542"/>
                            <a:pt x="191734" y="236601"/>
                          </a:cubicBezTo>
                          <a:cubicBezTo>
                            <a:pt x="78715" y="196651"/>
                            <a:pt x="0" y="10563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491166"/>
                    </a:solidFill>
                    <a:ln w="12700" cap="flat" cmpd="sng" algn="ctr">
                      <a:solidFill>
                        <a:srgbClr val="141414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defRPr/>
                      </a:pPr>
                      <a:endParaRPr lang="en-US" sz="1050" kern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410" name="TextBox 1409">
                    <a:extLst>
                      <a:ext uri="{FF2B5EF4-FFF2-40B4-BE49-F238E27FC236}">
                        <a16:creationId xmlns:a16="http://schemas.microsoft.com/office/drawing/2014/main" id="{014B7BBF-BF43-A710-6059-94D8DA0AED49}"/>
                      </a:ext>
                    </a:extLst>
                  </p:cNvPr>
                  <p:cNvSpPr txBox="1"/>
                  <p:nvPr/>
                </p:nvSpPr>
                <p:spPr>
                  <a:xfrm>
                    <a:off x="2455479" y="3656892"/>
                    <a:ext cx="2485553" cy="5710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342884">
                      <a:lnSpc>
                        <a:spcPct val="90000"/>
                      </a:lnSpc>
                      <a:defRPr/>
                    </a:pPr>
                    <a:r>
                      <a:rPr lang="en-US" sz="1050" dirty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Estrogen receptor </a:t>
                    </a:r>
                    <a:r>
                      <a:rPr lang="el-GR" sz="1050" dirty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α</a:t>
                    </a:r>
                    <a:r>
                      <a:rPr lang="en-US" sz="1050" dirty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 </a:t>
                    </a:r>
                    <a:r>
                      <a:rPr lang="el-GR" sz="1050" dirty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(</a:t>
                    </a:r>
                    <a:r>
                      <a:rPr lang="en-US" sz="1050" dirty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E</a:t>
                    </a:r>
                    <a:r>
                      <a:rPr lang="el-GR" sz="1050" dirty="0" err="1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Ρα</a:t>
                    </a:r>
                    <a:r>
                      <a:rPr lang="el-GR" sz="1050" dirty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)</a:t>
                    </a:r>
                    <a:endParaRPr lang="en-US" sz="1050" dirty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4" name="Group 1273">
                  <a:extLst>
                    <a:ext uri="{FF2B5EF4-FFF2-40B4-BE49-F238E27FC236}">
                      <a16:creationId xmlns:a16="http://schemas.microsoft.com/office/drawing/2014/main" id="{B0F6752A-5F8E-D127-8661-CE79CCDE29C4}"/>
                    </a:ext>
                  </a:extLst>
                </p:cNvPr>
                <p:cNvGrpSpPr/>
                <p:nvPr/>
              </p:nvGrpSpPr>
              <p:grpSpPr>
                <a:xfrm>
                  <a:off x="4000337" y="1728981"/>
                  <a:ext cx="1346854" cy="646898"/>
                  <a:chOff x="4027085" y="1754399"/>
                  <a:chExt cx="1346854" cy="646898"/>
                </a:xfrm>
              </p:grpSpPr>
              <p:sp>
                <p:nvSpPr>
                  <p:cNvPr id="1403" name="Oval 1402">
                    <a:extLst>
                      <a:ext uri="{FF2B5EF4-FFF2-40B4-BE49-F238E27FC236}">
                        <a16:creationId xmlns:a16="http://schemas.microsoft.com/office/drawing/2014/main" id="{606915FD-2D89-E3A6-3837-B668D627F1CA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4315032" y="2113970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4" name="Oval 1403">
                    <a:extLst>
                      <a:ext uri="{FF2B5EF4-FFF2-40B4-BE49-F238E27FC236}">
                        <a16:creationId xmlns:a16="http://schemas.microsoft.com/office/drawing/2014/main" id="{02F2A40E-923B-0A2C-DC7F-B5702B05166A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4027086" y="1864482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5" name="Oval 1404">
                    <a:extLst>
                      <a:ext uri="{FF2B5EF4-FFF2-40B4-BE49-F238E27FC236}">
                        <a16:creationId xmlns:a16="http://schemas.microsoft.com/office/drawing/2014/main" id="{4DB08C50-5585-B1CF-67B5-E0D251C05A28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4791278" y="2025519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6" name="Oval 1405">
                    <a:extLst>
                      <a:ext uri="{FF2B5EF4-FFF2-40B4-BE49-F238E27FC236}">
                        <a16:creationId xmlns:a16="http://schemas.microsoft.com/office/drawing/2014/main" id="{60F9A4ED-F185-BE13-F383-59FB2CCC48E9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4505436" y="1754398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7" name="Oval 1406">
                    <a:extLst>
                      <a:ext uri="{FF2B5EF4-FFF2-40B4-BE49-F238E27FC236}">
                        <a16:creationId xmlns:a16="http://schemas.microsoft.com/office/drawing/2014/main" id="{F551A4EB-DD50-F1BB-39BC-BDC69EED073D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5126416" y="2153775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8" name="Oval 1407">
                    <a:extLst>
                      <a:ext uri="{FF2B5EF4-FFF2-40B4-BE49-F238E27FC236}">
                        <a16:creationId xmlns:a16="http://schemas.microsoft.com/office/drawing/2014/main" id="{449CB505-723C-A89C-E56C-AEDD0908652C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5014256" y="1802147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75" name="TextBox 1274">
                  <a:extLst>
                    <a:ext uri="{FF2B5EF4-FFF2-40B4-BE49-F238E27FC236}">
                      <a16:creationId xmlns:a16="http://schemas.microsoft.com/office/drawing/2014/main" id="{0BD16E76-8C02-461C-274F-71DAD541147A}"/>
                    </a:ext>
                  </a:extLst>
                </p:cNvPr>
                <p:cNvSpPr txBox="1"/>
                <p:nvPr/>
              </p:nvSpPr>
              <p:spPr>
                <a:xfrm>
                  <a:off x="5264197" y="1722131"/>
                  <a:ext cx="1050791" cy="3783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342884">
                    <a:defRPr/>
                  </a:pPr>
                  <a:r>
                    <a:rPr lang="en-US" sz="1050" dirty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Estrogen</a:t>
                  </a:r>
                </a:p>
              </p:txBody>
            </p:sp>
            <p:grpSp>
              <p:nvGrpSpPr>
                <p:cNvPr id="1276" name="Group 1275">
                  <a:extLst>
                    <a:ext uri="{FF2B5EF4-FFF2-40B4-BE49-F238E27FC236}">
                      <a16:creationId xmlns:a16="http://schemas.microsoft.com/office/drawing/2014/main" id="{C68E5EFC-51EE-1A53-0945-D9FB9F416397}"/>
                    </a:ext>
                  </a:extLst>
                </p:cNvPr>
                <p:cNvGrpSpPr/>
                <p:nvPr/>
              </p:nvGrpSpPr>
              <p:grpSpPr>
                <a:xfrm>
                  <a:off x="1562193" y="1760207"/>
                  <a:ext cx="1505619" cy="550952"/>
                  <a:chOff x="1507194" y="1849497"/>
                  <a:chExt cx="1505619" cy="550952"/>
                </a:xfrm>
              </p:grpSpPr>
              <p:sp>
                <p:nvSpPr>
                  <p:cNvPr id="1397" name="Hexagon 1396">
                    <a:extLst>
                      <a:ext uri="{FF2B5EF4-FFF2-40B4-BE49-F238E27FC236}">
                        <a16:creationId xmlns:a16="http://schemas.microsoft.com/office/drawing/2014/main" id="{696F91C4-AE95-D273-4F8E-05A64A045FCE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1952983" y="2113120"/>
                    <a:ext cx="246888" cy="247524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8" name="Hexagon 1397">
                    <a:extLst>
                      <a:ext uri="{FF2B5EF4-FFF2-40B4-BE49-F238E27FC236}">
                        <a16:creationId xmlns:a16="http://schemas.microsoft.com/office/drawing/2014/main" id="{1D2A5E33-3930-01CC-ADCC-15CCFCB960BE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1507512" y="2106512"/>
                    <a:ext cx="246888" cy="247524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 dirty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9" name="Hexagon 1398">
                    <a:extLst>
                      <a:ext uri="{FF2B5EF4-FFF2-40B4-BE49-F238E27FC236}">
                        <a16:creationId xmlns:a16="http://schemas.microsoft.com/office/drawing/2014/main" id="{F3088E33-4A11-3B0B-38FD-464982092884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2490727" y="1857826"/>
                    <a:ext cx="246888" cy="247524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0" name="Hexagon 1399">
                    <a:extLst>
                      <a:ext uri="{FF2B5EF4-FFF2-40B4-BE49-F238E27FC236}">
                        <a16:creationId xmlns:a16="http://schemas.microsoft.com/office/drawing/2014/main" id="{1846319C-83B3-D346-5112-486FAE501858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1793354" y="1849179"/>
                    <a:ext cx="246888" cy="247524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1" name="Hexagon 1400">
                    <a:extLst>
                      <a:ext uri="{FF2B5EF4-FFF2-40B4-BE49-F238E27FC236}">
                        <a16:creationId xmlns:a16="http://schemas.microsoft.com/office/drawing/2014/main" id="{E2E2AE4B-2C33-9CFD-3562-373556A9725D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2370721" y="2153243"/>
                    <a:ext cx="246888" cy="247524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2" name="Hexagon 1401">
                    <a:extLst>
                      <a:ext uri="{FF2B5EF4-FFF2-40B4-BE49-F238E27FC236}">
                        <a16:creationId xmlns:a16="http://schemas.microsoft.com/office/drawing/2014/main" id="{664711D1-5914-952E-2F2A-DD2DED804040}"/>
                      </a:ext>
                    </a:extLst>
                  </p:cNvPr>
                  <p:cNvSpPr/>
                  <p:nvPr/>
                </p:nvSpPr>
                <p:spPr>
                  <a:xfrm rot="15599091">
                    <a:off x="2765607" y="2124734"/>
                    <a:ext cx="246888" cy="247524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77" name="TextBox 1276">
                  <a:extLst>
                    <a:ext uri="{FF2B5EF4-FFF2-40B4-BE49-F238E27FC236}">
                      <a16:creationId xmlns:a16="http://schemas.microsoft.com/office/drawing/2014/main" id="{A1A0DE70-E7A4-6638-9A2C-D3BE002F9736}"/>
                    </a:ext>
                  </a:extLst>
                </p:cNvPr>
                <p:cNvSpPr txBox="1"/>
                <p:nvPr/>
              </p:nvSpPr>
              <p:spPr>
                <a:xfrm>
                  <a:off x="1129913" y="1710816"/>
                  <a:ext cx="759569" cy="3783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342884">
                    <a:defRPr/>
                  </a:pPr>
                  <a:r>
                    <a:rPr lang="en-US" sz="1050" dirty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SERD</a:t>
                  </a:r>
                </a:p>
              </p:txBody>
            </p:sp>
            <p:sp>
              <p:nvSpPr>
                <p:cNvPr id="1278" name="TextBox 1277">
                  <a:extLst>
                    <a:ext uri="{FF2B5EF4-FFF2-40B4-BE49-F238E27FC236}">
                      <a16:creationId xmlns:a16="http://schemas.microsoft.com/office/drawing/2014/main" id="{47D75C62-6781-C538-599F-2EABC52E0458}"/>
                    </a:ext>
                  </a:extLst>
                </p:cNvPr>
                <p:cNvSpPr txBox="1"/>
                <p:nvPr/>
              </p:nvSpPr>
              <p:spPr>
                <a:xfrm>
                  <a:off x="5515808" y="3527668"/>
                  <a:ext cx="1552928" cy="5710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342884">
                    <a:lnSpc>
                      <a:spcPct val="90000"/>
                    </a:lnSpc>
                    <a:defRPr/>
                  </a:pPr>
                  <a:r>
                    <a:rPr lang="en-US" sz="1050" dirty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ER</a:t>
                  </a:r>
                  <a:r>
                    <a:rPr lang="el-GR" sz="1050" dirty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α</a:t>
                  </a:r>
                  <a:r>
                    <a:rPr lang="en-US" sz="1050" dirty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 degradation</a:t>
                  </a:r>
                </a:p>
              </p:txBody>
            </p:sp>
            <p:grpSp>
              <p:nvGrpSpPr>
                <p:cNvPr id="1279" name="Group 1278">
                  <a:extLst>
                    <a:ext uri="{FF2B5EF4-FFF2-40B4-BE49-F238E27FC236}">
                      <a16:creationId xmlns:a16="http://schemas.microsoft.com/office/drawing/2014/main" id="{348A2F11-A026-6B24-4133-0AFFCFD1E10B}"/>
                    </a:ext>
                  </a:extLst>
                </p:cNvPr>
                <p:cNvGrpSpPr/>
                <p:nvPr/>
              </p:nvGrpSpPr>
              <p:grpSpPr>
                <a:xfrm rot="750063">
                  <a:off x="5832880" y="3931394"/>
                  <a:ext cx="1003529" cy="738871"/>
                  <a:chOff x="10310111" y="2984460"/>
                  <a:chExt cx="1607300" cy="1183411"/>
                </a:xfrm>
              </p:grpSpPr>
              <p:grpSp>
                <p:nvGrpSpPr>
                  <p:cNvPr id="1343" name="Group 1342">
                    <a:extLst>
                      <a:ext uri="{FF2B5EF4-FFF2-40B4-BE49-F238E27FC236}">
                        <a16:creationId xmlns:a16="http://schemas.microsoft.com/office/drawing/2014/main" id="{9803E6AA-2311-F1DB-0576-6859DCCBA176}"/>
                      </a:ext>
                    </a:extLst>
                  </p:cNvPr>
                  <p:cNvGrpSpPr/>
                  <p:nvPr/>
                </p:nvGrpSpPr>
                <p:grpSpPr>
                  <a:xfrm rot="11890837">
                    <a:off x="10929995" y="3609265"/>
                    <a:ext cx="987416" cy="218372"/>
                    <a:chOff x="372177" y="5765890"/>
                    <a:chExt cx="2622333" cy="579940"/>
                  </a:xfrm>
                  <a:solidFill>
                    <a:srgbClr val="380053"/>
                  </a:solidFill>
                </p:grpSpPr>
                <p:grpSp>
                  <p:nvGrpSpPr>
                    <p:cNvPr id="1384" name="Group 1383">
                      <a:extLst>
                        <a:ext uri="{FF2B5EF4-FFF2-40B4-BE49-F238E27FC236}">
                          <a16:creationId xmlns:a16="http://schemas.microsoft.com/office/drawing/2014/main" id="{07A41FB2-4E97-6E7D-6BCA-52EBBE6ED9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24775" y="5765890"/>
                      <a:ext cx="1469735" cy="566008"/>
                      <a:chOff x="2135910" y="4914732"/>
                      <a:chExt cx="1469735" cy="566008"/>
                    </a:xfrm>
                    <a:grpFill/>
                  </p:grpSpPr>
                  <p:sp>
                    <p:nvSpPr>
                      <p:cNvPr id="1391" name="Oval 1390">
                        <a:extLst>
                          <a:ext uri="{FF2B5EF4-FFF2-40B4-BE49-F238E27FC236}">
                            <a16:creationId xmlns:a16="http://schemas.microsoft.com/office/drawing/2014/main" id="{672C487B-9549-04D8-E681-99D2226051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35910" y="491473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92" name="Oval 1391">
                        <a:extLst>
                          <a:ext uri="{FF2B5EF4-FFF2-40B4-BE49-F238E27FC236}">
                            <a16:creationId xmlns:a16="http://schemas.microsoft.com/office/drawing/2014/main" id="{D6EF5233-13F5-92C4-0F92-CF22428196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53250" y="5005788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93" name="Oval 1392">
                        <a:extLst>
                          <a:ext uri="{FF2B5EF4-FFF2-40B4-BE49-F238E27FC236}">
                            <a16:creationId xmlns:a16="http://schemas.microsoft.com/office/drawing/2014/main" id="{D6459287-EDD7-D5E3-C368-FE275B5C2A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00154" y="4995249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94" name="Oval 1393">
                        <a:extLst>
                          <a:ext uri="{FF2B5EF4-FFF2-40B4-BE49-F238E27FC236}">
                            <a16:creationId xmlns:a16="http://schemas.microsoft.com/office/drawing/2014/main" id="{16437361-AAC1-3CCD-3CCF-E5DB3CF49C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69358" y="5129167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95" name="Oval 1394">
                        <a:extLst>
                          <a:ext uri="{FF2B5EF4-FFF2-40B4-BE49-F238E27FC236}">
                            <a16:creationId xmlns:a16="http://schemas.microsoft.com/office/drawing/2014/main" id="{BBB2A6F2-FB58-F680-82BC-9790378CF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72212" y="5129167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96" name="Oval 1395">
                        <a:extLst>
                          <a:ext uri="{FF2B5EF4-FFF2-40B4-BE49-F238E27FC236}">
                            <a16:creationId xmlns:a16="http://schemas.microsoft.com/office/drawing/2014/main" id="{B6A33B2A-372F-4B78-C218-20808C7070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25272" y="5175249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 dirty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385" name="Group 1384">
                      <a:extLst>
                        <a:ext uri="{FF2B5EF4-FFF2-40B4-BE49-F238E27FC236}">
                          <a16:creationId xmlns:a16="http://schemas.microsoft.com/office/drawing/2014/main" id="{4EF729FD-BAD2-7D29-4AC7-DFD59F6126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2177" y="5860339"/>
                      <a:ext cx="1252395" cy="485491"/>
                      <a:chOff x="2229222" y="5041012"/>
                      <a:chExt cx="1252395" cy="485491"/>
                    </a:xfrm>
                    <a:grpFill/>
                  </p:grpSpPr>
                  <p:sp>
                    <p:nvSpPr>
                      <p:cNvPr id="1386" name="Oval 1385">
                        <a:extLst>
                          <a:ext uri="{FF2B5EF4-FFF2-40B4-BE49-F238E27FC236}">
                            <a16:creationId xmlns:a16="http://schemas.microsoft.com/office/drawing/2014/main" id="{2FD90A67-5C5F-1E69-A829-DCE4121938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29222" y="5051551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87" name="Oval 1386">
                        <a:extLst>
                          <a:ext uri="{FF2B5EF4-FFF2-40B4-BE49-F238E27FC236}">
                            <a16:creationId xmlns:a16="http://schemas.microsoft.com/office/drawing/2014/main" id="{9C6892D3-93E0-AC8D-EE43-AC0CCA77EB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76126" y="504101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88" name="Oval 1387">
                        <a:extLst>
                          <a:ext uri="{FF2B5EF4-FFF2-40B4-BE49-F238E27FC236}">
                            <a16:creationId xmlns:a16="http://schemas.microsoft.com/office/drawing/2014/main" id="{A68EBC43-F122-AA63-D831-14FE041102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45330" y="5174930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89" name="Oval 1388">
                        <a:extLst>
                          <a:ext uri="{FF2B5EF4-FFF2-40B4-BE49-F238E27FC236}">
                            <a16:creationId xmlns:a16="http://schemas.microsoft.com/office/drawing/2014/main" id="{3BB23A14-D411-C72E-83E4-FE331E061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48184" y="5174930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90" name="Oval 1389">
                        <a:extLst>
                          <a:ext uri="{FF2B5EF4-FFF2-40B4-BE49-F238E27FC236}">
                            <a16:creationId xmlns:a16="http://schemas.microsoft.com/office/drawing/2014/main" id="{C584217C-23AA-D041-DD1A-372E08D45E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1244" y="522101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 dirty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1344" name="Group 1343">
                    <a:extLst>
                      <a:ext uri="{FF2B5EF4-FFF2-40B4-BE49-F238E27FC236}">
                        <a16:creationId xmlns:a16="http://schemas.microsoft.com/office/drawing/2014/main" id="{797F5389-C62E-0D59-3F3A-3598B94EB60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0344" y="3949499"/>
                    <a:ext cx="987416" cy="218372"/>
                    <a:chOff x="372177" y="5765890"/>
                    <a:chExt cx="2622333" cy="579940"/>
                  </a:xfrm>
                  <a:solidFill>
                    <a:srgbClr val="380053"/>
                  </a:solidFill>
                </p:grpSpPr>
                <p:grpSp>
                  <p:nvGrpSpPr>
                    <p:cNvPr id="1371" name="Group 1370">
                      <a:extLst>
                        <a:ext uri="{FF2B5EF4-FFF2-40B4-BE49-F238E27FC236}">
                          <a16:creationId xmlns:a16="http://schemas.microsoft.com/office/drawing/2014/main" id="{F24ECC8A-334B-76F2-0115-BA203DAD83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24775" y="5765890"/>
                      <a:ext cx="1469735" cy="566008"/>
                      <a:chOff x="2135910" y="4914732"/>
                      <a:chExt cx="1469735" cy="566008"/>
                    </a:xfrm>
                    <a:grpFill/>
                  </p:grpSpPr>
                  <p:sp>
                    <p:nvSpPr>
                      <p:cNvPr id="1378" name="Oval 1377">
                        <a:extLst>
                          <a:ext uri="{FF2B5EF4-FFF2-40B4-BE49-F238E27FC236}">
                            <a16:creationId xmlns:a16="http://schemas.microsoft.com/office/drawing/2014/main" id="{9357ED45-EE06-F755-0447-FCEB25884D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35910" y="491473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79" name="Oval 1378">
                        <a:extLst>
                          <a:ext uri="{FF2B5EF4-FFF2-40B4-BE49-F238E27FC236}">
                            <a16:creationId xmlns:a16="http://schemas.microsoft.com/office/drawing/2014/main" id="{D1202B29-E47B-2FE2-1FC7-21AC925DA2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53250" y="5005788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80" name="Oval 1379">
                        <a:extLst>
                          <a:ext uri="{FF2B5EF4-FFF2-40B4-BE49-F238E27FC236}">
                            <a16:creationId xmlns:a16="http://schemas.microsoft.com/office/drawing/2014/main" id="{5431BEF4-FE2D-1860-7551-149C229C1D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00154" y="4995249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81" name="Oval 1380">
                        <a:extLst>
                          <a:ext uri="{FF2B5EF4-FFF2-40B4-BE49-F238E27FC236}">
                            <a16:creationId xmlns:a16="http://schemas.microsoft.com/office/drawing/2014/main" id="{A5FC06E0-DB8A-66A7-5B2A-F1C5D73FD3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69358" y="5129167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82" name="Oval 1381">
                        <a:extLst>
                          <a:ext uri="{FF2B5EF4-FFF2-40B4-BE49-F238E27FC236}">
                            <a16:creationId xmlns:a16="http://schemas.microsoft.com/office/drawing/2014/main" id="{85241EBE-6814-CCBF-5ADD-A535FCBAEC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72212" y="5129167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83" name="Oval 1382">
                        <a:extLst>
                          <a:ext uri="{FF2B5EF4-FFF2-40B4-BE49-F238E27FC236}">
                            <a16:creationId xmlns:a16="http://schemas.microsoft.com/office/drawing/2014/main" id="{28E4D7DA-421C-C842-0912-77B9259D03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25272" y="5175249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 dirty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372" name="Group 1371">
                      <a:extLst>
                        <a:ext uri="{FF2B5EF4-FFF2-40B4-BE49-F238E27FC236}">
                          <a16:creationId xmlns:a16="http://schemas.microsoft.com/office/drawing/2014/main" id="{1BF4F6CF-7D04-9849-57BD-AB222E2A5F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2177" y="5860339"/>
                      <a:ext cx="1252395" cy="485491"/>
                      <a:chOff x="2229222" y="5041012"/>
                      <a:chExt cx="1252395" cy="485491"/>
                    </a:xfrm>
                    <a:grpFill/>
                  </p:grpSpPr>
                  <p:sp>
                    <p:nvSpPr>
                      <p:cNvPr id="1373" name="Oval 1372">
                        <a:extLst>
                          <a:ext uri="{FF2B5EF4-FFF2-40B4-BE49-F238E27FC236}">
                            <a16:creationId xmlns:a16="http://schemas.microsoft.com/office/drawing/2014/main" id="{00D147E4-5B8A-FD50-6E70-E15738AF94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29222" y="5051551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74" name="Oval 1373">
                        <a:extLst>
                          <a:ext uri="{FF2B5EF4-FFF2-40B4-BE49-F238E27FC236}">
                            <a16:creationId xmlns:a16="http://schemas.microsoft.com/office/drawing/2014/main" id="{A576D0C0-8534-A951-6179-A0314F270A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76126" y="504101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75" name="Oval 1374">
                        <a:extLst>
                          <a:ext uri="{FF2B5EF4-FFF2-40B4-BE49-F238E27FC236}">
                            <a16:creationId xmlns:a16="http://schemas.microsoft.com/office/drawing/2014/main" id="{74DBED17-D4B8-D023-D3F4-32E7784BB0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45330" y="5174930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76" name="Oval 1375">
                        <a:extLst>
                          <a:ext uri="{FF2B5EF4-FFF2-40B4-BE49-F238E27FC236}">
                            <a16:creationId xmlns:a16="http://schemas.microsoft.com/office/drawing/2014/main" id="{0304917D-BF1C-3373-794B-494DC9506D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48184" y="5174930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77" name="Oval 1376">
                        <a:extLst>
                          <a:ext uri="{FF2B5EF4-FFF2-40B4-BE49-F238E27FC236}">
                            <a16:creationId xmlns:a16="http://schemas.microsoft.com/office/drawing/2014/main" id="{954FBEF2-9E3E-6F7F-85DF-EDF8E7EC80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1244" y="522101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 dirty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1345" name="Group 1344">
                    <a:extLst>
                      <a:ext uri="{FF2B5EF4-FFF2-40B4-BE49-F238E27FC236}">
                        <a16:creationId xmlns:a16="http://schemas.microsoft.com/office/drawing/2014/main" id="{90F9AA50-FDFB-77CE-4364-2A90DEE99BD7}"/>
                      </a:ext>
                    </a:extLst>
                  </p:cNvPr>
                  <p:cNvGrpSpPr/>
                  <p:nvPr/>
                </p:nvGrpSpPr>
                <p:grpSpPr>
                  <a:xfrm rot="18014468">
                    <a:off x="10848382" y="3368983"/>
                    <a:ext cx="987417" cy="218372"/>
                    <a:chOff x="372177" y="5765890"/>
                    <a:chExt cx="2622333" cy="579940"/>
                  </a:xfrm>
                  <a:solidFill>
                    <a:srgbClr val="380053"/>
                  </a:solidFill>
                </p:grpSpPr>
                <p:grpSp>
                  <p:nvGrpSpPr>
                    <p:cNvPr id="1358" name="Group 1357">
                      <a:extLst>
                        <a:ext uri="{FF2B5EF4-FFF2-40B4-BE49-F238E27FC236}">
                          <a16:creationId xmlns:a16="http://schemas.microsoft.com/office/drawing/2014/main" id="{3C5498DC-E463-C7A7-9228-85E790C591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24775" y="5765890"/>
                      <a:ext cx="1469735" cy="566008"/>
                      <a:chOff x="2135910" y="4914732"/>
                      <a:chExt cx="1469735" cy="566008"/>
                    </a:xfrm>
                    <a:grpFill/>
                  </p:grpSpPr>
                  <p:sp>
                    <p:nvSpPr>
                      <p:cNvPr id="1365" name="Oval 1364">
                        <a:extLst>
                          <a:ext uri="{FF2B5EF4-FFF2-40B4-BE49-F238E27FC236}">
                            <a16:creationId xmlns:a16="http://schemas.microsoft.com/office/drawing/2014/main" id="{5C18FE3D-FEFB-F66E-1AC2-218A92D21D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35910" y="491473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6" name="Oval 1365">
                        <a:extLst>
                          <a:ext uri="{FF2B5EF4-FFF2-40B4-BE49-F238E27FC236}">
                            <a16:creationId xmlns:a16="http://schemas.microsoft.com/office/drawing/2014/main" id="{316D4907-26C1-5533-227C-88C8BD7689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53250" y="5005788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7" name="Oval 1366">
                        <a:extLst>
                          <a:ext uri="{FF2B5EF4-FFF2-40B4-BE49-F238E27FC236}">
                            <a16:creationId xmlns:a16="http://schemas.microsoft.com/office/drawing/2014/main" id="{380B00BF-BB30-7DC4-22F9-45F1CDDCAA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00154" y="4995249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8" name="Oval 1367">
                        <a:extLst>
                          <a:ext uri="{FF2B5EF4-FFF2-40B4-BE49-F238E27FC236}">
                            <a16:creationId xmlns:a16="http://schemas.microsoft.com/office/drawing/2014/main" id="{78EA7196-AC55-9729-8F62-A905B32DBA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69358" y="5129167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9" name="Oval 1368">
                        <a:extLst>
                          <a:ext uri="{FF2B5EF4-FFF2-40B4-BE49-F238E27FC236}">
                            <a16:creationId xmlns:a16="http://schemas.microsoft.com/office/drawing/2014/main" id="{5978A261-7830-4E74-1DD4-59EECCB408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72212" y="5129167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70" name="Oval 1369">
                        <a:extLst>
                          <a:ext uri="{FF2B5EF4-FFF2-40B4-BE49-F238E27FC236}">
                            <a16:creationId xmlns:a16="http://schemas.microsoft.com/office/drawing/2014/main" id="{ECA17826-2262-6DD8-D6A9-E021E16BB6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25272" y="5175249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 dirty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359" name="Group 1358">
                      <a:extLst>
                        <a:ext uri="{FF2B5EF4-FFF2-40B4-BE49-F238E27FC236}">
                          <a16:creationId xmlns:a16="http://schemas.microsoft.com/office/drawing/2014/main" id="{2C42F170-644F-FF16-8E23-CFDF5E9A19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2177" y="5860339"/>
                      <a:ext cx="1252395" cy="485491"/>
                      <a:chOff x="2229222" y="5041012"/>
                      <a:chExt cx="1252395" cy="485491"/>
                    </a:xfrm>
                    <a:grpFill/>
                  </p:grpSpPr>
                  <p:sp>
                    <p:nvSpPr>
                      <p:cNvPr id="1360" name="Oval 1359">
                        <a:extLst>
                          <a:ext uri="{FF2B5EF4-FFF2-40B4-BE49-F238E27FC236}">
                            <a16:creationId xmlns:a16="http://schemas.microsoft.com/office/drawing/2014/main" id="{DC7405C8-4F06-8CDE-7BAD-A1E41ED874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29222" y="5051551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1" name="Oval 1360">
                        <a:extLst>
                          <a:ext uri="{FF2B5EF4-FFF2-40B4-BE49-F238E27FC236}">
                            <a16:creationId xmlns:a16="http://schemas.microsoft.com/office/drawing/2014/main" id="{7F3C372B-82A9-7CD0-6A96-40D0368CAA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76126" y="504101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2" name="Oval 1361">
                        <a:extLst>
                          <a:ext uri="{FF2B5EF4-FFF2-40B4-BE49-F238E27FC236}">
                            <a16:creationId xmlns:a16="http://schemas.microsoft.com/office/drawing/2014/main" id="{F84CA237-2BC7-9EA9-C4C8-52547B6840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45330" y="5174930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3" name="Oval 1362">
                        <a:extLst>
                          <a:ext uri="{FF2B5EF4-FFF2-40B4-BE49-F238E27FC236}">
                            <a16:creationId xmlns:a16="http://schemas.microsoft.com/office/drawing/2014/main" id="{D67C23F1-E065-3F00-E788-826297D859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48184" y="5174930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4" name="Oval 1363">
                        <a:extLst>
                          <a:ext uri="{FF2B5EF4-FFF2-40B4-BE49-F238E27FC236}">
                            <a16:creationId xmlns:a16="http://schemas.microsoft.com/office/drawing/2014/main" id="{0C2669C4-FE42-A65F-5734-E37114F7F9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1244" y="522101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342884">
                          <a:lnSpc>
                            <a:spcPct val="90000"/>
                          </a:lnSpc>
                          <a:defRPr/>
                        </a:pPr>
                        <a:endParaRPr lang="en-US" sz="1050" kern="0" dirty="0">
                          <a:solidFill>
                            <a:prstClr val="white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1346" name="Group 1345">
                    <a:extLst>
                      <a:ext uri="{FF2B5EF4-FFF2-40B4-BE49-F238E27FC236}">
                        <a16:creationId xmlns:a16="http://schemas.microsoft.com/office/drawing/2014/main" id="{856AC62D-45A8-124E-C2C0-1F7163006364}"/>
                      </a:ext>
                    </a:extLst>
                  </p:cNvPr>
                  <p:cNvGrpSpPr/>
                  <p:nvPr/>
                </p:nvGrpSpPr>
                <p:grpSpPr>
                  <a:xfrm rot="12538445">
                    <a:off x="10480924" y="3618046"/>
                    <a:ext cx="471580" cy="182808"/>
                    <a:chOff x="2353250" y="4995249"/>
                    <a:chExt cx="1252395" cy="485491"/>
                  </a:xfrm>
                  <a:solidFill>
                    <a:srgbClr val="380053"/>
                  </a:solidFill>
                </p:grpSpPr>
                <p:sp>
                  <p:nvSpPr>
                    <p:cNvPr id="1353" name="Oval 1352">
                      <a:extLst>
                        <a:ext uri="{FF2B5EF4-FFF2-40B4-BE49-F238E27FC236}">
                          <a16:creationId xmlns:a16="http://schemas.microsoft.com/office/drawing/2014/main" id="{CBDD24E1-F435-DD09-5365-8B1EB07AF5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53250" y="5005788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lnSpc>
                          <a:spcPct val="90000"/>
                        </a:lnSpc>
                        <a:defRPr/>
                      </a:pPr>
                      <a:endParaRPr lang="en-US" sz="1050" kern="0">
                        <a:solidFill>
                          <a:prstClr val="white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4" name="Oval 1353">
                      <a:extLst>
                        <a:ext uri="{FF2B5EF4-FFF2-40B4-BE49-F238E27FC236}">
                          <a16:creationId xmlns:a16="http://schemas.microsoft.com/office/drawing/2014/main" id="{97628072-429B-65A8-EB75-5CEE9453E0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00154" y="4995249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lnSpc>
                          <a:spcPct val="90000"/>
                        </a:lnSpc>
                        <a:defRPr/>
                      </a:pPr>
                      <a:endParaRPr lang="en-US" sz="1050" kern="0">
                        <a:solidFill>
                          <a:prstClr val="white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5" name="Oval 1354">
                      <a:extLst>
                        <a:ext uri="{FF2B5EF4-FFF2-40B4-BE49-F238E27FC236}">
                          <a16:creationId xmlns:a16="http://schemas.microsoft.com/office/drawing/2014/main" id="{E79BA061-82CF-787F-AC0D-58D68878AA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9358" y="5129167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lnSpc>
                          <a:spcPct val="90000"/>
                        </a:lnSpc>
                        <a:defRPr/>
                      </a:pPr>
                      <a:endParaRPr lang="en-US" sz="1050" kern="0">
                        <a:solidFill>
                          <a:prstClr val="white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6" name="Oval 1355">
                      <a:extLst>
                        <a:ext uri="{FF2B5EF4-FFF2-40B4-BE49-F238E27FC236}">
                          <a16:creationId xmlns:a16="http://schemas.microsoft.com/office/drawing/2014/main" id="{38797883-4336-5403-F62C-7E5B9579A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72212" y="5129167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lnSpc>
                          <a:spcPct val="90000"/>
                        </a:lnSpc>
                        <a:defRPr/>
                      </a:pPr>
                      <a:endParaRPr lang="en-US" sz="1050" kern="0">
                        <a:solidFill>
                          <a:prstClr val="white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7" name="Oval 1356">
                      <a:extLst>
                        <a:ext uri="{FF2B5EF4-FFF2-40B4-BE49-F238E27FC236}">
                          <a16:creationId xmlns:a16="http://schemas.microsoft.com/office/drawing/2014/main" id="{70E61D88-AD93-5AD4-D7A5-3396C497C3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25272" y="5175249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lnSpc>
                          <a:spcPct val="90000"/>
                        </a:lnSpc>
                        <a:defRPr/>
                      </a:pPr>
                      <a:endParaRPr lang="en-US" sz="1050" kern="0" dirty="0">
                        <a:solidFill>
                          <a:prstClr val="white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47" name="Group 1346">
                    <a:extLst>
                      <a:ext uri="{FF2B5EF4-FFF2-40B4-BE49-F238E27FC236}">
                        <a16:creationId xmlns:a16="http://schemas.microsoft.com/office/drawing/2014/main" id="{F7F595AF-8B84-33E2-349E-17471604D6F2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0165725" y="3560484"/>
                    <a:ext cx="471580" cy="182808"/>
                    <a:chOff x="2229222" y="5041012"/>
                    <a:chExt cx="1252395" cy="485491"/>
                  </a:xfrm>
                  <a:solidFill>
                    <a:srgbClr val="380053"/>
                  </a:solidFill>
                </p:grpSpPr>
                <p:sp>
                  <p:nvSpPr>
                    <p:cNvPr id="1348" name="Oval 1347">
                      <a:extLst>
                        <a:ext uri="{FF2B5EF4-FFF2-40B4-BE49-F238E27FC236}">
                          <a16:creationId xmlns:a16="http://schemas.microsoft.com/office/drawing/2014/main" id="{7E44B624-12FF-870D-1BD7-F87F4D1E4A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9222" y="5051551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lnSpc>
                          <a:spcPct val="90000"/>
                        </a:lnSpc>
                        <a:defRPr/>
                      </a:pPr>
                      <a:endParaRPr lang="en-US" sz="1050" kern="0">
                        <a:solidFill>
                          <a:prstClr val="white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49" name="Oval 1348">
                      <a:extLst>
                        <a:ext uri="{FF2B5EF4-FFF2-40B4-BE49-F238E27FC236}">
                          <a16:creationId xmlns:a16="http://schemas.microsoft.com/office/drawing/2014/main" id="{17C92DF9-30A3-E610-1723-C9F6D70209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76126" y="5041012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lnSpc>
                          <a:spcPct val="90000"/>
                        </a:lnSpc>
                        <a:defRPr/>
                      </a:pPr>
                      <a:endParaRPr lang="en-US" sz="1050" kern="0">
                        <a:solidFill>
                          <a:prstClr val="white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0" name="Oval 1349">
                      <a:extLst>
                        <a:ext uri="{FF2B5EF4-FFF2-40B4-BE49-F238E27FC236}">
                          <a16:creationId xmlns:a16="http://schemas.microsoft.com/office/drawing/2014/main" id="{8C1F95E2-3606-7CA7-E204-5572D09215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5330" y="5174930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lnSpc>
                          <a:spcPct val="90000"/>
                        </a:lnSpc>
                        <a:defRPr/>
                      </a:pPr>
                      <a:endParaRPr lang="en-US" sz="1050" kern="0">
                        <a:solidFill>
                          <a:prstClr val="white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1" name="Oval 1350">
                      <a:extLst>
                        <a:ext uri="{FF2B5EF4-FFF2-40B4-BE49-F238E27FC236}">
                          <a16:creationId xmlns:a16="http://schemas.microsoft.com/office/drawing/2014/main" id="{D8D65D4A-BB9B-09E3-6382-932B99A9B8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48184" y="5174930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lnSpc>
                          <a:spcPct val="90000"/>
                        </a:lnSpc>
                        <a:defRPr/>
                      </a:pPr>
                      <a:endParaRPr lang="en-US" sz="1050" kern="0">
                        <a:solidFill>
                          <a:prstClr val="white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2" name="Oval 1351">
                      <a:extLst>
                        <a:ext uri="{FF2B5EF4-FFF2-40B4-BE49-F238E27FC236}">
                          <a16:creationId xmlns:a16="http://schemas.microsoft.com/office/drawing/2014/main" id="{AB2588D4-15B3-886B-5FFF-5DE08F433C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1244" y="5221012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lnSpc>
                          <a:spcPct val="90000"/>
                        </a:lnSpc>
                        <a:defRPr/>
                      </a:pPr>
                      <a:endParaRPr lang="en-US" sz="1050" kern="0" dirty="0">
                        <a:solidFill>
                          <a:prstClr val="white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280" name="Group 1279">
                  <a:extLst>
                    <a:ext uri="{FF2B5EF4-FFF2-40B4-BE49-F238E27FC236}">
                      <a16:creationId xmlns:a16="http://schemas.microsoft.com/office/drawing/2014/main" id="{704E27A2-C468-8492-D8E3-30EC98086D8F}"/>
                    </a:ext>
                  </a:extLst>
                </p:cNvPr>
                <p:cNvGrpSpPr/>
                <p:nvPr/>
              </p:nvGrpSpPr>
              <p:grpSpPr>
                <a:xfrm>
                  <a:off x="3830724" y="4127288"/>
                  <a:ext cx="1068906" cy="365354"/>
                  <a:chOff x="4133488" y="5418156"/>
                  <a:chExt cx="1068906" cy="365354"/>
                </a:xfrm>
              </p:grpSpPr>
              <p:sp>
                <p:nvSpPr>
                  <p:cNvPr id="1339" name="Freeform: Shape 903">
                    <a:extLst>
                      <a:ext uri="{FF2B5EF4-FFF2-40B4-BE49-F238E27FC236}">
                        <a16:creationId xmlns:a16="http://schemas.microsoft.com/office/drawing/2014/main" id="{E71FB225-90ED-B561-A62C-42E2E7173661}"/>
                      </a:ext>
                    </a:extLst>
                  </p:cNvPr>
                  <p:cNvSpPr/>
                  <p:nvPr/>
                </p:nvSpPr>
                <p:spPr>
                  <a:xfrm flipH="1">
                    <a:off x="4133488" y="5538228"/>
                    <a:ext cx="534453" cy="245282"/>
                  </a:xfrm>
                  <a:custGeom>
                    <a:avLst/>
                    <a:gdLst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1629046 h 1629046"/>
                      <a:gd name="connsiteX9" fmla="*/ 368757 w 639851"/>
                      <a:gd name="connsiteY9" fmla="*/ 250357 h 1629046"/>
                      <a:gd name="connsiteX10" fmla="*/ 314541 w 639851"/>
                      <a:gd name="connsiteY10" fmla="*/ 258177 h 1629046"/>
                      <a:gd name="connsiteX11" fmla="*/ 270176 w 639851"/>
                      <a:gd name="connsiteY11" fmla="*/ 250382 h 1629046"/>
                      <a:gd name="connsiteX12" fmla="*/ 270176 w 639851"/>
                      <a:gd name="connsiteY12" fmla="*/ 1629046 h 1629046"/>
                      <a:gd name="connsiteX13" fmla="*/ 213074 w 639851"/>
                      <a:gd name="connsiteY13" fmla="*/ 1629046 h 1629046"/>
                      <a:gd name="connsiteX14" fmla="*/ 213074 w 639851"/>
                      <a:gd name="connsiteY14" fmla="*/ 240350 h 1629046"/>
                      <a:gd name="connsiteX15" fmla="*/ 191734 w 639851"/>
                      <a:gd name="connsiteY15" fmla="*/ 236601 h 1629046"/>
                      <a:gd name="connsiteX16" fmla="*/ 0 w 639851"/>
                      <a:gd name="connsiteY16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250357 h 1629046"/>
                      <a:gd name="connsiteX9" fmla="*/ 314541 w 639851"/>
                      <a:gd name="connsiteY9" fmla="*/ 258177 h 1629046"/>
                      <a:gd name="connsiteX10" fmla="*/ 270176 w 639851"/>
                      <a:gd name="connsiteY10" fmla="*/ 250382 h 1629046"/>
                      <a:gd name="connsiteX11" fmla="*/ 270176 w 639851"/>
                      <a:gd name="connsiteY11" fmla="*/ 1629046 h 1629046"/>
                      <a:gd name="connsiteX12" fmla="*/ 213074 w 639851"/>
                      <a:gd name="connsiteY12" fmla="*/ 1629046 h 1629046"/>
                      <a:gd name="connsiteX13" fmla="*/ 213074 w 639851"/>
                      <a:gd name="connsiteY13" fmla="*/ 240350 h 1629046"/>
                      <a:gd name="connsiteX14" fmla="*/ 191734 w 639851"/>
                      <a:gd name="connsiteY14" fmla="*/ 236601 h 1629046"/>
                      <a:gd name="connsiteX15" fmla="*/ 0 w 639851"/>
                      <a:gd name="connsiteY15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70176 w 639851"/>
                      <a:gd name="connsiteY10" fmla="*/ 1629046 h 1629046"/>
                      <a:gd name="connsiteX11" fmla="*/ 213074 w 639851"/>
                      <a:gd name="connsiteY11" fmla="*/ 1629046 h 1629046"/>
                      <a:gd name="connsiteX12" fmla="*/ 213074 w 639851"/>
                      <a:gd name="connsiteY12" fmla="*/ 240350 h 1629046"/>
                      <a:gd name="connsiteX13" fmla="*/ 191734 w 639851"/>
                      <a:gd name="connsiteY13" fmla="*/ 236601 h 1629046"/>
                      <a:gd name="connsiteX14" fmla="*/ 0 w 639851"/>
                      <a:gd name="connsiteY14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13074 w 639851"/>
                      <a:gd name="connsiteY10" fmla="*/ 1629046 h 1629046"/>
                      <a:gd name="connsiteX11" fmla="*/ 213074 w 639851"/>
                      <a:gd name="connsiteY11" fmla="*/ 240350 h 1629046"/>
                      <a:gd name="connsiteX12" fmla="*/ 191734 w 639851"/>
                      <a:gd name="connsiteY12" fmla="*/ 236601 h 1629046"/>
                      <a:gd name="connsiteX13" fmla="*/ 0 w 639851"/>
                      <a:gd name="connsiteY13" fmla="*/ 0 h 1629046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70176 w 639851"/>
                      <a:gd name="connsiteY8" fmla="*/ 250382 h 258177"/>
                      <a:gd name="connsiteX9" fmla="*/ 213074 w 639851"/>
                      <a:gd name="connsiteY9" fmla="*/ 240350 h 258177"/>
                      <a:gd name="connsiteX10" fmla="*/ 191734 w 639851"/>
                      <a:gd name="connsiteY10" fmla="*/ 236601 h 258177"/>
                      <a:gd name="connsiteX11" fmla="*/ 0 w 639851"/>
                      <a:gd name="connsiteY11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426740 w 639851"/>
                      <a:gd name="connsiteY6" fmla="*/ 241994 h 263189"/>
                      <a:gd name="connsiteX7" fmla="*/ 314541 w 639851"/>
                      <a:gd name="connsiteY7" fmla="*/ 258177 h 263189"/>
                      <a:gd name="connsiteX8" fmla="*/ 191734 w 639851"/>
                      <a:gd name="connsiteY8" fmla="*/ 236601 h 263189"/>
                      <a:gd name="connsiteX9" fmla="*/ 0 w 639851"/>
                      <a:gd name="connsiteY9" fmla="*/ 0 h 263189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314541 w 639851"/>
                      <a:gd name="connsiteY6" fmla="*/ 258177 h 263189"/>
                      <a:gd name="connsiteX7" fmla="*/ 191734 w 639851"/>
                      <a:gd name="connsiteY7" fmla="*/ 236601 h 263189"/>
                      <a:gd name="connsiteX8" fmla="*/ 0 w 639851"/>
                      <a:gd name="connsiteY8" fmla="*/ 0 h 263189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228"/>
                      <a:gd name="connsiteX1" fmla="*/ 75714 w 639851"/>
                      <a:gd name="connsiteY1" fmla="*/ 0 h 258228"/>
                      <a:gd name="connsiteX2" fmla="*/ 316187 w 639851"/>
                      <a:gd name="connsiteY2" fmla="*/ 182478 h 258228"/>
                      <a:gd name="connsiteX3" fmla="*/ 564186 w 639851"/>
                      <a:gd name="connsiteY3" fmla="*/ 10624 h 258228"/>
                      <a:gd name="connsiteX4" fmla="*/ 639851 w 639851"/>
                      <a:gd name="connsiteY4" fmla="*/ 13917 h 258228"/>
                      <a:gd name="connsiteX5" fmla="*/ 436737 w 639851"/>
                      <a:gd name="connsiteY5" fmla="*/ 240552 h 258228"/>
                      <a:gd name="connsiteX6" fmla="*/ 314541 w 639851"/>
                      <a:gd name="connsiteY6" fmla="*/ 258177 h 258228"/>
                      <a:gd name="connsiteX7" fmla="*/ 191734 w 639851"/>
                      <a:gd name="connsiteY7" fmla="*/ 236601 h 258228"/>
                      <a:gd name="connsiteX8" fmla="*/ 0 w 639851"/>
                      <a:gd name="connsiteY8" fmla="*/ 0 h 258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9851" h="258228">
                        <a:moveTo>
                          <a:pt x="0" y="0"/>
                        </a:moveTo>
                        <a:lnTo>
                          <a:pt x="75714" y="0"/>
                        </a:lnTo>
                        <a:cubicBezTo>
                          <a:pt x="75714" y="99637"/>
                          <a:pt x="182750" y="180860"/>
                          <a:pt x="316187" y="182478"/>
                        </a:cubicBezTo>
                        <a:cubicBezTo>
                          <a:pt x="447180" y="184067"/>
                          <a:pt x="556560" y="108271"/>
                          <a:pt x="564186" y="10624"/>
                        </a:cubicBezTo>
                        <a:lnTo>
                          <a:pt x="639851" y="13917"/>
                        </a:lnTo>
                        <a:cubicBezTo>
                          <a:pt x="632886" y="117982"/>
                          <a:pt x="550278" y="204717"/>
                          <a:pt x="436737" y="240552"/>
                        </a:cubicBezTo>
                        <a:cubicBezTo>
                          <a:pt x="408050" y="250442"/>
                          <a:pt x="357950" y="257655"/>
                          <a:pt x="314541" y="258177"/>
                        </a:cubicBezTo>
                        <a:cubicBezTo>
                          <a:pt x="271132" y="258699"/>
                          <a:pt x="233452" y="255542"/>
                          <a:pt x="191734" y="236601"/>
                        </a:cubicBezTo>
                        <a:cubicBezTo>
                          <a:pt x="78715" y="196651"/>
                          <a:pt x="0" y="1056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491166"/>
                  </a:solidFill>
                  <a:ln w="12700" cap="flat" cmpd="sng" algn="ctr">
                    <a:solidFill>
                      <a:srgbClr val="14141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0" name="Freeform: Shape 903">
                    <a:extLst>
                      <a:ext uri="{FF2B5EF4-FFF2-40B4-BE49-F238E27FC236}">
                        <a16:creationId xmlns:a16="http://schemas.microsoft.com/office/drawing/2014/main" id="{39FD4780-0365-BFD3-B1A3-0F79E4405257}"/>
                      </a:ext>
                    </a:extLst>
                  </p:cNvPr>
                  <p:cNvSpPr/>
                  <p:nvPr/>
                </p:nvSpPr>
                <p:spPr>
                  <a:xfrm flipH="1">
                    <a:off x="4667941" y="5538228"/>
                    <a:ext cx="534453" cy="245282"/>
                  </a:xfrm>
                  <a:custGeom>
                    <a:avLst/>
                    <a:gdLst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1629046 h 1629046"/>
                      <a:gd name="connsiteX9" fmla="*/ 368757 w 639851"/>
                      <a:gd name="connsiteY9" fmla="*/ 250357 h 1629046"/>
                      <a:gd name="connsiteX10" fmla="*/ 314541 w 639851"/>
                      <a:gd name="connsiteY10" fmla="*/ 258177 h 1629046"/>
                      <a:gd name="connsiteX11" fmla="*/ 270176 w 639851"/>
                      <a:gd name="connsiteY11" fmla="*/ 250382 h 1629046"/>
                      <a:gd name="connsiteX12" fmla="*/ 270176 w 639851"/>
                      <a:gd name="connsiteY12" fmla="*/ 1629046 h 1629046"/>
                      <a:gd name="connsiteX13" fmla="*/ 213074 w 639851"/>
                      <a:gd name="connsiteY13" fmla="*/ 1629046 h 1629046"/>
                      <a:gd name="connsiteX14" fmla="*/ 213074 w 639851"/>
                      <a:gd name="connsiteY14" fmla="*/ 240350 h 1629046"/>
                      <a:gd name="connsiteX15" fmla="*/ 191734 w 639851"/>
                      <a:gd name="connsiteY15" fmla="*/ 236601 h 1629046"/>
                      <a:gd name="connsiteX16" fmla="*/ 0 w 639851"/>
                      <a:gd name="connsiteY16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250357 h 1629046"/>
                      <a:gd name="connsiteX9" fmla="*/ 314541 w 639851"/>
                      <a:gd name="connsiteY9" fmla="*/ 258177 h 1629046"/>
                      <a:gd name="connsiteX10" fmla="*/ 270176 w 639851"/>
                      <a:gd name="connsiteY10" fmla="*/ 250382 h 1629046"/>
                      <a:gd name="connsiteX11" fmla="*/ 270176 w 639851"/>
                      <a:gd name="connsiteY11" fmla="*/ 1629046 h 1629046"/>
                      <a:gd name="connsiteX12" fmla="*/ 213074 w 639851"/>
                      <a:gd name="connsiteY12" fmla="*/ 1629046 h 1629046"/>
                      <a:gd name="connsiteX13" fmla="*/ 213074 w 639851"/>
                      <a:gd name="connsiteY13" fmla="*/ 240350 h 1629046"/>
                      <a:gd name="connsiteX14" fmla="*/ 191734 w 639851"/>
                      <a:gd name="connsiteY14" fmla="*/ 236601 h 1629046"/>
                      <a:gd name="connsiteX15" fmla="*/ 0 w 639851"/>
                      <a:gd name="connsiteY15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70176 w 639851"/>
                      <a:gd name="connsiteY10" fmla="*/ 1629046 h 1629046"/>
                      <a:gd name="connsiteX11" fmla="*/ 213074 w 639851"/>
                      <a:gd name="connsiteY11" fmla="*/ 1629046 h 1629046"/>
                      <a:gd name="connsiteX12" fmla="*/ 213074 w 639851"/>
                      <a:gd name="connsiteY12" fmla="*/ 240350 h 1629046"/>
                      <a:gd name="connsiteX13" fmla="*/ 191734 w 639851"/>
                      <a:gd name="connsiteY13" fmla="*/ 236601 h 1629046"/>
                      <a:gd name="connsiteX14" fmla="*/ 0 w 639851"/>
                      <a:gd name="connsiteY14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13074 w 639851"/>
                      <a:gd name="connsiteY10" fmla="*/ 1629046 h 1629046"/>
                      <a:gd name="connsiteX11" fmla="*/ 213074 w 639851"/>
                      <a:gd name="connsiteY11" fmla="*/ 240350 h 1629046"/>
                      <a:gd name="connsiteX12" fmla="*/ 191734 w 639851"/>
                      <a:gd name="connsiteY12" fmla="*/ 236601 h 1629046"/>
                      <a:gd name="connsiteX13" fmla="*/ 0 w 639851"/>
                      <a:gd name="connsiteY13" fmla="*/ 0 h 1629046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70176 w 639851"/>
                      <a:gd name="connsiteY8" fmla="*/ 250382 h 258177"/>
                      <a:gd name="connsiteX9" fmla="*/ 213074 w 639851"/>
                      <a:gd name="connsiteY9" fmla="*/ 240350 h 258177"/>
                      <a:gd name="connsiteX10" fmla="*/ 191734 w 639851"/>
                      <a:gd name="connsiteY10" fmla="*/ 236601 h 258177"/>
                      <a:gd name="connsiteX11" fmla="*/ 0 w 639851"/>
                      <a:gd name="connsiteY11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426740 w 639851"/>
                      <a:gd name="connsiteY6" fmla="*/ 241994 h 263189"/>
                      <a:gd name="connsiteX7" fmla="*/ 314541 w 639851"/>
                      <a:gd name="connsiteY7" fmla="*/ 258177 h 263189"/>
                      <a:gd name="connsiteX8" fmla="*/ 191734 w 639851"/>
                      <a:gd name="connsiteY8" fmla="*/ 236601 h 263189"/>
                      <a:gd name="connsiteX9" fmla="*/ 0 w 639851"/>
                      <a:gd name="connsiteY9" fmla="*/ 0 h 263189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314541 w 639851"/>
                      <a:gd name="connsiteY6" fmla="*/ 258177 h 263189"/>
                      <a:gd name="connsiteX7" fmla="*/ 191734 w 639851"/>
                      <a:gd name="connsiteY7" fmla="*/ 236601 h 263189"/>
                      <a:gd name="connsiteX8" fmla="*/ 0 w 639851"/>
                      <a:gd name="connsiteY8" fmla="*/ 0 h 263189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228"/>
                      <a:gd name="connsiteX1" fmla="*/ 75714 w 639851"/>
                      <a:gd name="connsiteY1" fmla="*/ 0 h 258228"/>
                      <a:gd name="connsiteX2" fmla="*/ 316187 w 639851"/>
                      <a:gd name="connsiteY2" fmla="*/ 182478 h 258228"/>
                      <a:gd name="connsiteX3" fmla="*/ 564186 w 639851"/>
                      <a:gd name="connsiteY3" fmla="*/ 10624 h 258228"/>
                      <a:gd name="connsiteX4" fmla="*/ 639851 w 639851"/>
                      <a:gd name="connsiteY4" fmla="*/ 13917 h 258228"/>
                      <a:gd name="connsiteX5" fmla="*/ 436737 w 639851"/>
                      <a:gd name="connsiteY5" fmla="*/ 240552 h 258228"/>
                      <a:gd name="connsiteX6" fmla="*/ 314541 w 639851"/>
                      <a:gd name="connsiteY6" fmla="*/ 258177 h 258228"/>
                      <a:gd name="connsiteX7" fmla="*/ 191734 w 639851"/>
                      <a:gd name="connsiteY7" fmla="*/ 236601 h 258228"/>
                      <a:gd name="connsiteX8" fmla="*/ 0 w 639851"/>
                      <a:gd name="connsiteY8" fmla="*/ 0 h 258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9851" h="258228">
                        <a:moveTo>
                          <a:pt x="0" y="0"/>
                        </a:moveTo>
                        <a:lnTo>
                          <a:pt x="75714" y="0"/>
                        </a:lnTo>
                        <a:cubicBezTo>
                          <a:pt x="75714" y="99637"/>
                          <a:pt x="182750" y="180860"/>
                          <a:pt x="316187" y="182478"/>
                        </a:cubicBezTo>
                        <a:cubicBezTo>
                          <a:pt x="447180" y="184067"/>
                          <a:pt x="556560" y="108271"/>
                          <a:pt x="564186" y="10624"/>
                        </a:cubicBezTo>
                        <a:lnTo>
                          <a:pt x="639851" y="13917"/>
                        </a:lnTo>
                        <a:cubicBezTo>
                          <a:pt x="632886" y="117982"/>
                          <a:pt x="550278" y="204717"/>
                          <a:pt x="436737" y="240552"/>
                        </a:cubicBezTo>
                        <a:cubicBezTo>
                          <a:pt x="408050" y="250442"/>
                          <a:pt x="357950" y="257655"/>
                          <a:pt x="314541" y="258177"/>
                        </a:cubicBezTo>
                        <a:cubicBezTo>
                          <a:pt x="271132" y="258699"/>
                          <a:pt x="233452" y="255542"/>
                          <a:pt x="191734" y="236601"/>
                        </a:cubicBezTo>
                        <a:cubicBezTo>
                          <a:pt x="78715" y="196651"/>
                          <a:pt x="0" y="1056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491166"/>
                  </a:solidFill>
                  <a:ln w="12700" cap="flat" cmpd="sng" algn="ctr">
                    <a:solidFill>
                      <a:srgbClr val="14141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1" name="Hexagon 1340">
                    <a:extLst>
                      <a:ext uri="{FF2B5EF4-FFF2-40B4-BE49-F238E27FC236}">
                        <a16:creationId xmlns:a16="http://schemas.microsoft.com/office/drawing/2014/main" id="{C810C9E6-CF40-FE29-3E9C-506AF1F6739A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4270644" y="5417797"/>
                    <a:ext cx="278681" cy="279399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Hexagon 1341">
                    <a:extLst>
                      <a:ext uri="{FF2B5EF4-FFF2-40B4-BE49-F238E27FC236}">
                        <a16:creationId xmlns:a16="http://schemas.microsoft.com/office/drawing/2014/main" id="{1A665384-FF62-D274-7741-8D1048EC3467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4786032" y="5417797"/>
                    <a:ext cx="278681" cy="279399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81" name="Group 1280">
                  <a:extLst>
                    <a:ext uri="{FF2B5EF4-FFF2-40B4-BE49-F238E27FC236}">
                      <a16:creationId xmlns:a16="http://schemas.microsoft.com/office/drawing/2014/main" id="{ABB0F2EB-1C67-BC18-790B-EEB7272195AE}"/>
                    </a:ext>
                  </a:extLst>
                </p:cNvPr>
                <p:cNvGrpSpPr/>
                <p:nvPr/>
              </p:nvGrpSpPr>
              <p:grpSpPr>
                <a:xfrm>
                  <a:off x="2231491" y="4129073"/>
                  <a:ext cx="1068906" cy="330133"/>
                  <a:chOff x="1446435" y="5605777"/>
                  <a:chExt cx="1068906" cy="330133"/>
                </a:xfrm>
              </p:grpSpPr>
              <p:sp>
                <p:nvSpPr>
                  <p:cNvPr id="1335" name="Freeform: Shape 903">
                    <a:extLst>
                      <a:ext uri="{FF2B5EF4-FFF2-40B4-BE49-F238E27FC236}">
                        <a16:creationId xmlns:a16="http://schemas.microsoft.com/office/drawing/2014/main" id="{15F6761E-C038-CF83-0A75-083EBAE9C892}"/>
                      </a:ext>
                    </a:extLst>
                  </p:cNvPr>
                  <p:cNvSpPr/>
                  <p:nvPr/>
                </p:nvSpPr>
                <p:spPr>
                  <a:xfrm flipH="1">
                    <a:off x="1446435" y="5690628"/>
                    <a:ext cx="534453" cy="245282"/>
                  </a:xfrm>
                  <a:custGeom>
                    <a:avLst/>
                    <a:gdLst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1629046 h 1629046"/>
                      <a:gd name="connsiteX9" fmla="*/ 368757 w 639851"/>
                      <a:gd name="connsiteY9" fmla="*/ 250357 h 1629046"/>
                      <a:gd name="connsiteX10" fmla="*/ 314541 w 639851"/>
                      <a:gd name="connsiteY10" fmla="*/ 258177 h 1629046"/>
                      <a:gd name="connsiteX11" fmla="*/ 270176 w 639851"/>
                      <a:gd name="connsiteY11" fmla="*/ 250382 h 1629046"/>
                      <a:gd name="connsiteX12" fmla="*/ 270176 w 639851"/>
                      <a:gd name="connsiteY12" fmla="*/ 1629046 h 1629046"/>
                      <a:gd name="connsiteX13" fmla="*/ 213074 w 639851"/>
                      <a:gd name="connsiteY13" fmla="*/ 1629046 h 1629046"/>
                      <a:gd name="connsiteX14" fmla="*/ 213074 w 639851"/>
                      <a:gd name="connsiteY14" fmla="*/ 240350 h 1629046"/>
                      <a:gd name="connsiteX15" fmla="*/ 191734 w 639851"/>
                      <a:gd name="connsiteY15" fmla="*/ 236601 h 1629046"/>
                      <a:gd name="connsiteX16" fmla="*/ 0 w 639851"/>
                      <a:gd name="connsiteY16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250357 h 1629046"/>
                      <a:gd name="connsiteX9" fmla="*/ 314541 w 639851"/>
                      <a:gd name="connsiteY9" fmla="*/ 258177 h 1629046"/>
                      <a:gd name="connsiteX10" fmla="*/ 270176 w 639851"/>
                      <a:gd name="connsiteY10" fmla="*/ 250382 h 1629046"/>
                      <a:gd name="connsiteX11" fmla="*/ 270176 w 639851"/>
                      <a:gd name="connsiteY11" fmla="*/ 1629046 h 1629046"/>
                      <a:gd name="connsiteX12" fmla="*/ 213074 w 639851"/>
                      <a:gd name="connsiteY12" fmla="*/ 1629046 h 1629046"/>
                      <a:gd name="connsiteX13" fmla="*/ 213074 w 639851"/>
                      <a:gd name="connsiteY13" fmla="*/ 240350 h 1629046"/>
                      <a:gd name="connsiteX14" fmla="*/ 191734 w 639851"/>
                      <a:gd name="connsiteY14" fmla="*/ 236601 h 1629046"/>
                      <a:gd name="connsiteX15" fmla="*/ 0 w 639851"/>
                      <a:gd name="connsiteY15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70176 w 639851"/>
                      <a:gd name="connsiteY10" fmla="*/ 1629046 h 1629046"/>
                      <a:gd name="connsiteX11" fmla="*/ 213074 w 639851"/>
                      <a:gd name="connsiteY11" fmla="*/ 1629046 h 1629046"/>
                      <a:gd name="connsiteX12" fmla="*/ 213074 w 639851"/>
                      <a:gd name="connsiteY12" fmla="*/ 240350 h 1629046"/>
                      <a:gd name="connsiteX13" fmla="*/ 191734 w 639851"/>
                      <a:gd name="connsiteY13" fmla="*/ 236601 h 1629046"/>
                      <a:gd name="connsiteX14" fmla="*/ 0 w 639851"/>
                      <a:gd name="connsiteY14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13074 w 639851"/>
                      <a:gd name="connsiteY10" fmla="*/ 1629046 h 1629046"/>
                      <a:gd name="connsiteX11" fmla="*/ 213074 w 639851"/>
                      <a:gd name="connsiteY11" fmla="*/ 240350 h 1629046"/>
                      <a:gd name="connsiteX12" fmla="*/ 191734 w 639851"/>
                      <a:gd name="connsiteY12" fmla="*/ 236601 h 1629046"/>
                      <a:gd name="connsiteX13" fmla="*/ 0 w 639851"/>
                      <a:gd name="connsiteY13" fmla="*/ 0 h 1629046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70176 w 639851"/>
                      <a:gd name="connsiteY8" fmla="*/ 250382 h 258177"/>
                      <a:gd name="connsiteX9" fmla="*/ 213074 w 639851"/>
                      <a:gd name="connsiteY9" fmla="*/ 240350 h 258177"/>
                      <a:gd name="connsiteX10" fmla="*/ 191734 w 639851"/>
                      <a:gd name="connsiteY10" fmla="*/ 236601 h 258177"/>
                      <a:gd name="connsiteX11" fmla="*/ 0 w 639851"/>
                      <a:gd name="connsiteY11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426740 w 639851"/>
                      <a:gd name="connsiteY6" fmla="*/ 241994 h 263189"/>
                      <a:gd name="connsiteX7" fmla="*/ 314541 w 639851"/>
                      <a:gd name="connsiteY7" fmla="*/ 258177 h 263189"/>
                      <a:gd name="connsiteX8" fmla="*/ 191734 w 639851"/>
                      <a:gd name="connsiteY8" fmla="*/ 236601 h 263189"/>
                      <a:gd name="connsiteX9" fmla="*/ 0 w 639851"/>
                      <a:gd name="connsiteY9" fmla="*/ 0 h 263189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314541 w 639851"/>
                      <a:gd name="connsiteY6" fmla="*/ 258177 h 263189"/>
                      <a:gd name="connsiteX7" fmla="*/ 191734 w 639851"/>
                      <a:gd name="connsiteY7" fmla="*/ 236601 h 263189"/>
                      <a:gd name="connsiteX8" fmla="*/ 0 w 639851"/>
                      <a:gd name="connsiteY8" fmla="*/ 0 h 263189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228"/>
                      <a:gd name="connsiteX1" fmla="*/ 75714 w 639851"/>
                      <a:gd name="connsiteY1" fmla="*/ 0 h 258228"/>
                      <a:gd name="connsiteX2" fmla="*/ 316187 w 639851"/>
                      <a:gd name="connsiteY2" fmla="*/ 182478 h 258228"/>
                      <a:gd name="connsiteX3" fmla="*/ 564186 w 639851"/>
                      <a:gd name="connsiteY3" fmla="*/ 10624 h 258228"/>
                      <a:gd name="connsiteX4" fmla="*/ 639851 w 639851"/>
                      <a:gd name="connsiteY4" fmla="*/ 13917 h 258228"/>
                      <a:gd name="connsiteX5" fmla="*/ 436737 w 639851"/>
                      <a:gd name="connsiteY5" fmla="*/ 240552 h 258228"/>
                      <a:gd name="connsiteX6" fmla="*/ 314541 w 639851"/>
                      <a:gd name="connsiteY6" fmla="*/ 258177 h 258228"/>
                      <a:gd name="connsiteX7" fmla="*/ 191734 w 639851"/>
                      <a:gd name="connsiteY7" fmla="*/ 236601 h 258228"/>
                      <a:gd name="connsiteX8" fmla="*/ 0 w 639851"/>
                      <a:gd name="connsiteY8" fmla="*/ 0 h 258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9851" h="258228">
                        <a:moveTo>
                          <a:pt x="0" y="0"/>
                        </a:moveTo>
                        <a:lnTo>
                          <a:pt x="75714" y="0"/>
                        </a:lnTo>
                        <a:cubicBezTo>
                          <a:pt x="75714" y="99637"/>
                          <a:pt x="182750" y="180860"/>
                          <a:pt x="316187" y="182478"/>
                        </a:cubicBezTo>
                        <a:cubicBezTo>
                          <a:pt x="447180" y="184067"/>
                          <a:pt x="556560" y="108271"/>
                          <a:pt x="564186" y="10624"/>
                        </a:cubicBezTo>
                        <a:lnTo>
                          <a:pt x="639851" y="13917"/>
                        </a:lnTo>
                        <a:cubicBezTo>
                          <a:pt x="632886" y="117982"/>
                          <a:pt x="550278" y="204717"/>
                          <a:pt x="436737" y="240552"/>
                        </a:cubicBezTo>
                        <a:cubicBezTo>
                          <a:pt x="408050" y="250442"/>
                          <a:pt x="357950" y="257655"/>
                          <a:pt x="314541" y="258177"/>
                        </a:cubicBezTo>
                        <a:cubicBezTo>
                          <a:pt x="271132" y="258699"/>
                          <a:pt x="233452" y="255542"/>
                          <a:pt x="191734" y="236601"/>
                        </a:cubicBezTo>
                        <a:cubicBezTo>
                          <a:pt x="78715" y="196651"/>
                          <a:pt x="0" y="1056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491166"/>
                  </a:solidFill>
                  <a:ln w="12700" cap="flat" cmpd="sng" algn="ctr">
                    <a:solidFill>
                      <a:srgbClr val="14141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6" name="Freeform: Shape 903">
                    <a:extLst>
                      <a:ext uri="{FF2B5EF4-FFF2-40B4-BE49-F238E27FC236}">
                        <a16:creationId xmlns:a16="http://schemas.microsoft.com/office/drawing/2014/main" id="{8EF8C1EA-7301-51CE-7F64-392CF8B4E8DF}"/>
                      </a:ext>
                    </a:extLst>
                  </p:cNvPr>
                  <p:cNvSpPr/>
                  <p:nvPr/>
                </p:nvSpPr>
                <p:spPr>
                  <a:xfrm flipH="1">
                    <a:off x="1980888" y="5690628"/>
                    <a:ext cx="534453" cy="245282"/>
                  </a:xfrm>
                  <a:custGeom>
                    <a:avLst/>
                    <a:gdLst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1629046 h 1629046"/>
                      <a:gd name="connsiteX9" fmla="*/ 368757 w 639851"/>
                      <a:gd name="connsiteY9" fmla="*/ 250357 h 1629046"/>
                      <a:gd name="connsiteX10" fmla="*/ 314541 w 639851"/>
                      <a:gd name="connsiteY10" fmla="*/ 258177 h 1629046"/>
                      <a:gd name="connsiteX11" fmla="*/ 270176 w 639851"/>
                      <a:gd name="connsiteY11" fmla="*/ 250382 h 1629046"/>
                      <a:gd name="connsiteX12" fmla="*/ 270176 w 639851"/>
                      <a:gd name="connsiteY12" fmla="*/ 1629046 h 1629046"/>
                      <a:gd name="connsiteX13" fmla="*/ 213074 w 639851"/>
                      <a:gd name="connsiteY13" fmla="*/ 1629046 h 1629046"/>
                      <a:gd name="connsiteX14" fmla="*/ 213074 w 639851"/>
                      <a:gd name="connsiteY14" fmla="*/ 240350 h 1629046"/>
                      <a:gd name="connsiteX15" fmla="*/ 191734 w 639851"/>
                      <a:gd name="connsiteY15" fmla="*/ 236601 h 1629046"/>
                      <a:gd name="connsiteX16" fmla="*/ 0 w 639851"/>
                      <a:gd name="connsiteY16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250357 h 1629046"/>
                      <a:gd name="connsiteX9" fmla="*/ 314541 w 639851"/>
                      <a:gd name="connsiteY9" fmla="*/ 258177 h 1629046"/>
                      <a:gd name="connsiteX10" fmla="*/ 270176 w 639851"/>
                      <a:gd name="connsiteY10" fmla="*/ 250382 h 1629046"/>
                      <a:gd name="connsiteX11" fmla="*/ 270176 w 639851"/>
                      <a:gd name="connsiteY11" fmla="*/ 1629046 h 1629046"/>
                      <a:gd name="connsiteX12" fmla="*/ 213074 w 639851"/>
                      <a:gd name="connsiteY12" fmla="*/ 1629046 h 1629046"/>
                      <a:gd name="connsiteX13" fmla="*/ 213074 w 639851"/>
                      <a:gd name="connsiteY13" fmla="*/ 240350 h 1629046"/>
                      <a:gd name="connsiteX14" fmla="*/ 191734 w 639851"/>
                      <a:gd name="connsiteY14" fmla="*/ 236601 h 1629046"/>
                      <a:gd name="connsiteX15" fmla="*/ 0 w 639851"/>
                      <a:gd name="connsiteY15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70176 w 639851"/>
                      <a:gd name="connsiteY10" fmla="*/ 1629046 h 1629046"/>
                      <a:gd name="connsiteX11" fmla="*/ 213074 w 639851"/>
                      <a:gd name="connsiteY11" fmla="*/ 1629046 h 1629046"/>
                      <a:gd name="connsiteX12" fmla="*/ 213074 w 639851"/>
                      <a:gd name="connsiteY12" fmla="*/ 240350 h 1629046"/>
                      <a:gd name="connsiteX13" fmla="*/ 191734 w 639851"/>
                      <a:gd name="connsiteY13" fmla="*/ 236601 h 1629046"/>
                      <a:gd name="connsiteX14" fmla="*/ 0 w 639851"/>
                      <a:gd name="connsiteY14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13074 w 639851"/>
                      <a:gd name="connsiteY10" fmla="*/ 1629046 h 1629046"/>
                      <a:gd name="connsiteX11" fmla="*/ 213074 w 639851"/>
                      <a:gd name="connsiteY11" fmla="*/ 240350 h 1629046"/>
                      <a:gd name="connsiteX12" fmla="*/ 191734 w 639851"/>
                      <a:gd name="connsiteY12" fmla="*/ 236601 h 1629046"/>
                      <a:gd name="connsiteX13" fmla="*/ 0 w 639851"/>
                      <a:gd name="connsiteY13" fmla="*/ 0 h 1629046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70176 w 639851"/>
                      <a:gd name="connsiteY8" fmla="*/ 250382 h 258177"/>
                      <a:gd name="connsiteX9" fmla="*/ 213074 w 639851"/>
                      <a:gd name="connsiteY9" fmla="*/ 240350 h 258177"/>
                      <a:gd name="connsiteX10" fmla="*/ 191734 w 639851"/>
                      <a:gd name="connsiteY10" fmla="*/ 236601 h 258177"/>
                      <a:gd name="connsiteX11" fmla="*/ 0 w 639851"/>
                      <a:gd name="connsiteY11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426740 w 639851"/>
                      <a:gd name="connsiteY6" fmla="*/ 241994 h 263189"/>
                      <a:gd name="connsiteX7" fmla="*/ 314541 w 639851"/>
                      <a:gd name="connsiteY7" fmla="*/ 258177 h 263189"/>
                      <a:gd name="connsiteX8" fmla="*/ 191734 w 639851"/>
                      <a:gd name="connsiteY8" fmla="*/ 236601 h 263189"/>
                      <a:gd name="connsiteX9" fmla="*/ 0 w 639851"/>
                      <a:gd name="connsiteY9" fmla="*/ 0 h 263189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314541 w 639851"/>
                      <a:gd name="connsiteY6" fmla="*/ 258177 h 263189"/>
                      <a:gd name="connsiteX7" fmla="*/ 191734 w 639851"/>
                      <a:gd name="connsiteY7" fmla="*/ 236601 h 263189"/>
                      <a:gd name="connsiteX8" fmla="*/ 0 w 639851"/>
                      <a:gd name="connsiteY8" fmla="*/ 0 h 263189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228"/>
                      <a:gd name="connsiteX1" fmla="*/ 75714 w 639851"/>
                      <a:gd name="connsiteY1" fmla="*/ 0 h 258228"/>
                      <a:gd name="connsiteX2" fmla="*/ 316187 w 639851"/>
                      <a:gd name="connsiteY2" fmla="*/ 182478 h 258228"/>
                      <a:gd name="connsiteX3" fmla="*/ 564186 w 639851"/>
                      <a:gd name="connsiteY3" fmla="*/ 10624 h 258228"/>
                      <a:gd name="connsiteX4" fmla="*/ 639851 w 639851"/>
                      <a:gd name="connsiteY4" fmla="*/ 13917 h 258228"/>
                      <a:gd name="connsiteX5" fmla="*/ 436737 w 639851"/>
                      <a:gd name="connsiteY5" fmla="*/ 240552 h 258228"/>
                      <a:gd name="connsiteX6" fmla="*/ 314541 w 639851"/>
                      <a:gd name="connsiteY6" fmla="*/ 258177 h 258228"/>
                      <a:gd name="connsiteX7" fmla="*/ 191734 w 639851"/>
                      <a:gd name="connsiteY7" fmla="*/ 236601 h 258228"/>
                      <a:gd name="connsiteX8" fmla="*/ 0 w 639851"/>
                      <a:gd name="connsiteY8" fmla="*/ 0 h 258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9851" h="258228">
                        <a:moveTo>
                          <a:pt x="0" y="0"/>
                        </a:moveTo>
                        <a:lnTo>
                          <a:pt x="75714" y="0"/>
                        </a:lnTo>
                        <a:cubicBezTo>
                          <a:pt x="75714" y="99637"/>
                          <a:pt x="182750" y="180860"/>
                          <a:pt x="316187" y="182478"/>
                        </a:cubicBezTo>
                        <a:cubicBezTo>
                          <a:pt x="447180" y="184067"/>
                          <a:pt x="556560" y="108271"/>
                          <a:pt x="564186" y="10624"/>
                        </a:cubicBezTo>
                        <a:lnTo>
                          <a:pt x="639851" y="13917"/>
                        </a:lnTo>
                        <a:cubicBezTo>
                          <a:pt x="632886" y="117982"/>
                          <a:pt x="550278" y="204717"/>
                          <a:pt x="436737" y="240552"/>
                        </a:cubicBezTo>
                        <a:cubicBezTo>
                          <a:pt x="408050" y="250442"/>
                          <a:pt x="357950" y="257655"/>
                          <a:pt x="314541" y="258177"/>
                        </a:cubicBezTo>
                        <a:cubicBezTo>
                          <a:pt x="271132" y="258699"/>
                          <a:pt x="233452" y="255542"/>
                          <a:pt x="191734" y="236601"/>
                        </a:cubicBezTo>
                        <a:cubicBezTo>
                          <a:pt x="78715" y="196651"/>
                          <a:pt x="0" y="1056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491166"/>
                  </a:solidFill>
                  <a:ln w="12700" cap="flat" cmpd="sng" algn="ctr">
                    <a:solidFill>
                      <a:srgbClr val="14141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7" name="Oval 1336">
                    <a:extLst>
                      <a:ext uri="{FF2B5EF4-FFF2-40B4-BE49-F238E27FC236}">
                        <a16:creationId xmlns:a16="http://schemas.microsoft.com/office/drawing/2014/main" id="{2E9687B8-35DE-BDB0-1911-CEA5061972AF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1593981" y="5605776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8" name="Oval 1337">
                    <a:extLst>
                      <a:ext uri="{FF2B5EF4-FFF2-40B4-BE49-F238E27FC236}">
                        <a16:creationId xmlns:a16="http://schemas.microsoft.com/office/drawing/2014/main" id="{77790582-CFC9-C2D5-0278-29EC05FC5FD5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2124333" y="5614920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766">
                      <a:defRPr/>
                    </a:pPr>
                    <a:endParaRPr lang="en-US" sz="1050" kern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</p:grpSp>
            <p:cxnSp>
              <p:nvCxnSpPr>
                <p:cNvPr id="1282" name="Straight Connector 1281">
                  <a:extLst>
                    <a:ext uri="{FF2B5EF4-FFF2-40B4-BE49-F238E27FC236}">
                      <a16:creationId xmlns:a16="http://schemas.microsoft.com/office/drawing/2014/main" id="{30271A47-6183-0682-B562-CC2039985E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4303" y="2342810"/>
                  <a:ext cx="299332" cy="7932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B0C93F6A-7E49-F12B-0882-FF8E710AA3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80882" y="2354772"/>
                  <a:ext cx="605118" cy="285077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4" name="Straight Connector 1283">
                  <a:extLst>
                    <a:ext uri="{FF2B5EF4-FFF2-40B4-BE49-F238E27FC236}">
                      <a16:creationId xmlns:a16="http://schemas.microsoft.com/office/drawing/2014/main" id="{7EF55916-0D43-083D-1A7E-842222AF6C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9716" y="3690708"/>
                  <a:ext cx="233758" cy="43215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2DC17DEA-EC3E-1E80-03FC-2A382977F9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53236" y="4492854"/>
                  <a:ext cx="376517" cy="71269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6" name="Straight Connector 1285">
                  <a:extLst>
                    <a:ext uri="{FF2B5EF4-FFF2-40B4-BE49-F238E27FC236}">
                      <a16:creationId xmlns:a16="http://schemas.microsoft.com/office/drawing/2014/main" id="{D82E1433-C0CB-03A6-67DD-6B66A5D227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57490" y="4294621"/>
                  <a:ext cx="801727" cy="194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D8B9565D-C9E1-AD05-89DF-E5E44195D8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94729" y="4371830"/>
                  <a:ext cx="860612" cy="8202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88" name="Group 1287">
                  <a:extLst>
                    <a:ext uri="{FF2B5EF4-FFF2-40B4-BE49-F238E27FC236}">
                      <a16:creationId xmlns:a16="http://schemas.microsoft.com/office/drawing/2014/main" id="{59C960A2-9F24-73A8-58D9-54777DEB018C}"/>
                    </a:ext>
                  </a:extLst>
                </p:cNvPr>
                <p:cNvGrpSpPr/>
                <p:nvPr/>
              </p:nvGrpSpPr>
              <p:grpSpPr>
                <a:xfrm>
                  <a:off x="1246357" y="5224282"/>
                  <a:ext cx="3878012" cy="906520"/>
                  <a:chOff x="759582" y="5453377"/>
                  <a:chExt cx="3878012" cy="906520"/>
                </a:xfrm>
              </p:grpSpPr>
              <p:sp>
                <p:nvSpPr>
                  <p:cNvPr id="1317" name="TextBox 1316">
                    <a:extLst>
                      <a:ext uri="{FF2B5EF4-FFF2-40B4-BE49-F238E27FC236}">
                        <a16:creationId xmlns:a16="http://schemas.microsoft.com/office/drawing/2014/main" id="{B0457994-E8A1-0C63-BB42-E03ED61A8D04}"/>
                      </a:ext>
                    </a:extLst>
                  </p:cNvPr>
                  <p:cNvSpPr txBox="1"/>
                  <p:nvPr/>
                </p:nvSpPr>
                <p:spPr>
                  <a:xfrm>
                    <a:off x="2794104" y="5981506"/>
                    <a:ext cx="1843490" cy="3783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342884">
                      <a:defRPr/>
                    </a:pPr>
                    <a:r>
                      <a:rPr lang="en-US" sz="1050" dirty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Transcription</a:t>
                    </a:r>
                  </a:p>
                </p:txBody>
              </p:sp>
              <p:grpSp>
                <p:nvGrpSpPr>
                  <p:cNvPr id="1318" name="Group 1317">
                    <a:extLst>
                      <a:ext uri="{FF2B5EF4-FFF2-40B4-BE49-F238E27FC236}">
                        <a16:creationId xmlns:a16="http://schemas.microsoft.com/office/drawing/2014/main" id="{D1DD942E-F587-1EC7-6200-8CA1B02B0AA2}"/>
                      </a:ext>
                    </a:extLst>
                  </p:cNvPr>
                  <p:cNvGrpSpPr/>
                  <p:nvPr/>
                </p:nvGrpSpPr>
                <p:grpSpPr>
                  <a:xfrm>
                    <a:off x="759582" y="5453377"/>
                    <a:ext cx="2670894" cy="704495"/>
                    <a:chOff x="759582" y="5453377"/>
                    <a:chExt cx="2670894" cy="704495"/>
                  </a:xfrm>
                </p:grpSpPr>
                <p:sp>
                  <p:nvSpPr>
                    <p:cNvPr id="1319" name="Freeform: Shape 903">
                      <a:extLst>
                        <a:ext uri="{FF2B5EF4-FFF2-40B4-BE49-F238E27FC236}">
                          <a16:creationId xmlns:a16="http://schemas.microsoft.com/office/drawing/2014/main" id="{1D7D8E43-35B2-F1B7-2CA9-C12804D6F4C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294035" y="5538228"/>
                      <a:ext cx="534453" cy="245282"/>
                    </a:xfrm>
                    <a:custGeom>
                      <a:avLst/>
                      <a:gdLst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1629046 h 1629046"/>
                        <a:gd name="connsiteX9" fmla="*/ 368757 w 639851"/>
                        <a:gd name="connsiteY9" fmla="*/ 250357 h 1629046"/>
                        <a:gd name="connsiteX10" fmla="*/ 314541 w 639851"/>
                        <a:gd name="connsiteY10" fmla="*/ 258177 h 1629046"/>
                        <a:gd name="connsiteX11" fmla="*/ 270176 w 639851"/>
                        <a:gd name="connsiteY11" fmla="*/ 250382 h 1629046"/>
                        <a:gd name="connsiteX12" fmla="*/ 270176 w 639851"/>
                        <a:gd name="connsiteY12" fmla="*/ 1629046 h 1629046"/>
                        <a:gd name="connsiteX13" fmla="*/ 213074 w 639851"/>
                        <a:gd name="connsiteY13" fmla="*/ 1629046 h 1629046"/>
                        <a:gd name="connsiteX14" fmla="*/ 213074 w 639851"/>
                        <a:gd name="connsiteY14" fmla="*/ 240350 h 1629046"/>
                        <a:gd name="connsiteX15" fmla="*/ 191734 w 639851"/>
                        <a:gd name="connsiteY15" fmla="*/ 236601 h 1629046"/>
                        <a:gd name="connsiteX16" fmla="*/ 0 w 639851"/>
                        <a:gd name="connsiteY16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250357 h 1629046"/>
                        <a:gd name="connsiteX9" fmla="*/ 314541 w 639851"/>
                        <a:gd name="connsiteY9" fmla="*/ 258177 h 1629046"/>
                        <a:gd name="connsiteX10" fmla="*/ 270176 w 639851"/>
                        <a:gd name="connsiteY10" fmla="*/ 250382 h 1629046"/>
                        <a:gd name="connsiteX11" fmla="*/ 270176 w 639851"/>
                        <a:gd name="connsiteY11" fmla="*/ 1629046 h 1629046"/>
                        <a:gd name="connsiteX12" fmla="*/ 213074 w 639851"/>
                        <a:gd name="connsiteY12" fmla="*/ 1629046 h 1629046"/>
                        <a:gd name="connsiteX13" fmla="*/ 213074 w 639851"/>
                        <a:gd name="connsiteY13" fmla="*/ 240350 h 1629046"/>
                        <a:gd name="connsiteX14" fmla="*/ 191734 w 639851"/>
                        <a:gd name="connsiteY14" fmla="*/ 236601 h 1629046"/>
                        <a:gd name="connsiteX15" fmla="*/ 0 w 639851"/>
                        <a:gd name="connsiteY15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70176 w 639851"/>
                        <a:gd name="connsiteY10" fmla="*/ 1629046 h 1629046"/>
                        <a:gd name="connsiteX11" fmla="*/ 213074 w 639851"/>
                        <a:gd name="connsiteY11" fmla="*/ 1629046 h 1629046"/>
                        <a:gd name="connsiteX12" fmla="*/ 213074 w 639851"/>
                        <a:gd name="connsiteY12" fmla="*/ 240350 h 1629046"/>
                        <a:gd name="connsiteX13" fmla="*/ 191734 w 639851"/>
                        <a:gd name="connsiteY13" fmla="*/ 236601 h 1629046"/>
                        <a:gd name="connsiteX14" fmla="*/ 0 w 639851"/>
                        <a:gd name="connsiteY14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13074 w 639851"/>
                        <a:gd name="connsiteY10" fmla="*/ 1629046 h 1629046"/>
                        <a:gd name="connsiteX11" fmla="*/ 213074 w 639851"/>
                        <a:gd name="connsiteY11" fmla="*/ 240350 h 1629046"/>
                        <a:gd name="connsiteX12" fmla="*/ 191734 w 639851"/>
                        <a:gd name="connsiteY12" fmla="*/ 236601 h 1629046"/>
                        <a:gd name="connsiteX13" fmla="*/ 0 w 639851"/>
                        <a:gd name="connsiteY13" fmla="*/ 0 h 1629046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70176 w 639851"/>
                        <a:gd name="connsiteY8" fmla="*/ 250382 h 258177"/>
                        <a:gd name="connsiteX9" fmla="*/ 213074 w 639851"/>
                        <a:gd name="connsiteY9" fmla="*/ 240350 h 258177"/>
                        <a:gd name="connsiteX10" fmla="*/ 191734 w 639851"/>
                        <a:gd name="connsiteY10" fmla="*/ 236601 h 258177"/>
                        <a:gd name="connsiteX11" fmla="*/ 0 w 639851"/>
                        <a:gd name="connsiteY11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426740 w 639851"/>
                        <a:gd name="connsiteY6" fmla="*/ 241994 h 263189"/>
                        <a:gd name="connsiteX7" fmla="*/ 314541 w 639851"/>
                        <a:gd name="connsiteY7" fmla="*/ 258177 h 263189"/>
                        <a:gd name="connsiteX8" fmla="*/ 191734 w 639851"/>
                        <a:gd name="connsiteY8" fmla="*/ 236601 h 263189"/>
                        <a:gd name="connsiteX9" fmla="*/ 0 w 639851"/>
                        <a:gd name="connsiteY9" fmla="*/ 0 h 263189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314541 w 639851"/>
                        <a:gd name="connsiteY6" fmla="*/ 258177 h 263189"/>
                        <a:gd name="connsiteX7" fmla="*/ 191734 w 639851"/>
                        <a:gd name="connsiteY7" fmla="*/ 236601 h 263189"/>
                        <a:gd name="connsiteX8" fmla="*/ 0 w 639851"/>
                        <a:gd name="connsiteY8" fmla="*/ 0 h 263189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228"/>
                        <a:gd name="connsiteX1" fmla="*/ 75714 w 639851"/>
                        <a:gd name="connsiteY1" fmla="*/ 0 h 258228"/>
                        <a:gd name="connsiteX2" fmla="*/ 316187 w 639851"/>
                        <a:gd name="connsiteY2" fmla="*/ 182478 h 258228"/>
                        <a:gd name="connsiteX3" fmla="*/ 564186 w 639851"/>
                        <a:gd name="connsiteY3" fmla="*/ 10624 h 258228"/>
                        <a:gd name="connsiteX4" fmla="*/ 639851 w 639851"/>
                        <a:gd name="connsiteY4" fmla="*/ 13917 h 258228"/>
                        <a:gd name="connsiteX5" fmla="*/ 436737 w 639851"/>
                        <a:gd name="connsiteY5" fmla="*/ 240552 h 258228"/>
                        <a:gd name="connsiteX6" fmla="*/ 314541 w 639851"/>
                        <a:gd name="connsiteY6" fmla="*/ 258177 h 258228"/>
                        <a:gd name="connsiteX7" fmla="*/ 191734 w 639851"/>
                        <a:gd name="connsiteY7" fmla="*/ 236601 h 258228"/>
                        <a:gd name="connsiteX8" fmla="*/ 0 w 639851"/>
                        <a:gd name="connsiteY8" fmla="*/ 0 h 2582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9851" h="258228">
                          <a:moveTo>
                            <a:pt x="0" y="0"/>
                          </a:moveTo>
                          <a:lnTo>
                            <a:pt x="75714" y="0"/>
                          </a:lnTo>
                          <a:cubicBezTo>
                            <a:pt x="75714" y="99637"/>
                            <a:pt x="182750" y="180860"/>
                            <a:pt x="316187" y="182478"/>
                          </a:cubicBezTo>
                          <a:cubicBezTo>
                            <a:pt x="447180" y="184067"/>
                            <a:pt x="556560" y="108271"/>
                            <a:pt x="564186" y="10624"/>
                          </a:cubicBezTo>
                          <a:lnTo>
                            <a:pt x="639851" y="13917"/>
                          </a:lnTo>
                          <a:cubicBezTo>
                            <a:pt x="632886" y="117982"/>
                            <a:pt x="550278" y="204717"/>
                            <a:pt x="436737" y="240552"/>
                          </a:cubicBezTo>
                          <a:cubicBezTo>
                            <a:pt x="408050" y="250442"/>
                            <a:pt x="357950" y="257655"/>
                            <a:pt x="314541" y="258177"/>
                          </a:cubicBezTo>
                          <a:cubicBezTo>
                            <a:pt x="271132" y="258699"/>
                            <a:pt x="233452" y="255542"/>
                            <a:pt x="191734" y="236601"/>
                          </a:cubicBezTo>
                          <a:cubicBezTo>
                            <a:pt x="78715" y="196651"/>
                            <a:pt x="0" y="10563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491166"/>
                    </a:solidFill>
                    <a:ln w="12700" cap="flat" cmpd="sng" algn="ctr">
                      <a:solidFill>
                        <a:srgbClr val="141414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defRPr/>
                      </a:pPr>
                      <a:endParaRPr lang="en-US" sz="1050" kern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0" name="Freeform: Shape 903">
                      <a:extLst>
                        <a:ext uri="{FF2B5EF4-FFF2-40B4-BE49-F238E27FC236}">
                          <a16:creationId xmlns:a16="http://schemas.microsoft.com/office/drawing/2014/main" id="{849B5206-0978-1A5C-B263-7B992F7EEFC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828488" y="5538228"/>
                      <a:ext cx="534453" cy="245282"/>
                    </a:xfrm>
                    <a:custGeom>
                      <a:avLst/>
                      <a:gdLst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1629046 h 1629046"/>
                        <a:gd name="connsiteX9" fmla="*/ 368757 w 639851"/>
                        <a:gd name="connsiteY9" fmla="*/ 250357 h 1629046"/>
                        <a:gd name="connsiteX10" fmla="*/ 314541 w 639851"/>
                        <a:gd name="connsiteY10" fmla="*/ 258177 h 1629046"/>
                        <a:gd name="connsiteX11" fmla="*/ 270176 w 639851"/>
                        <a:gd name="connsiteY11" fmla="*/ 250382 h 1629046"/>
                        <a:gd name="connsiteX12" fmla="*/ 270176 w 639851"/>
                        <a:gd name="connsiteY12" fmla="*/ 1629046 h 1629046"/>
                        <a:gd name="connsiteX13" fmla="*/ 213074 w 639851"/>
                        <a:gd name="connsiteY13" fmla="*/ 1629046 h 1629046"/>
                        <a:gd name="connsiteX14" fmla="*/ 213074 w 639851"/>
                        <a:gd name="connsiteY14" fmla="*/ 240350 h 1629046"/>
                        <a:gd name="connsiteX15" fmla="*/ 191734 w 639851"/>
                        <a:gd name="connsiteY15" fmla="*/ 236601 h 1629046"/>
                        <a:gd name="connsiteX16" fmla="*/ 0 w 639851"/>
                        <a:gd name="connsiteY16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250357 h 1629046"/>
                        <a:gd name="connsiteX9" fmla="*/ 314541 w 639851"/>
                        <a:gd name="connsiteY9" fmla="*/ 258177 h 1629046"/>
                        <a:gd name="connsiteX10" fmla="*/ 270176 w 639851"/>
                        <a:gd name="connsiteY10" fmla="*/ 250382 h 1629046"/>
                        <a:gd name="connsiteX11" fmla="*/ 270176 w 639851"/>
                        <a:gd name="connsiteY11" fmla="*/ 1629046 h 1629046"/>
                        <a:gd name="connsiteX12" fmla="*/ 213074 w 639851"/>
                        <a:gd name="connsiteY12" fmla="*/ 1629046 h 1629046"/>
                        <a:gd name="connsiteX13" fmla="*/ 213074 w 639851"/>
                        <a:gd name="connsiteY13" fmla="*/ 240350 h 1629046"/>
                        <a:gd name="connsiteX14" fmla="*/ 191734 w 639851"/>
                        <a:gd name="connsiteY14" fmla="*/ 236601 h 1629046"/>
                        <a:gd name="connsiteX15" fmla="*/ 0 w 639851"/>
                        <a:gd name="connsiteY15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70176 w 639851"/>
                        <a:gd name="connsiteY10" fmla="*/ 1629046 h 1629046"/>
                        <a:gd name="connsiteX11" fmla="*/ 213074 w 639851"/>
                        <a:gd name="connsiteY11" fmla="*/ 1629046 h 1629046"/>
                        <a:gd name="connsiteX12" fmla="*/ 213074 w 639851"/>
                        <a:gd name="connsiteY12" fmla="*/ 240350 h 1629046"/>
                        <a:gd name="connsiteX13" fmla="*/ 191734 w 639851"/>
                        <a:gd name="connsiteY13" fmla="*/ 236601 h 1629046"/>
                        <a:gd name="connsiteX14" fmla="*/ 0 w 639851"/>
                        <a:gd name="connsiteY14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13074 w 639851"/>
                        <a:gd name="connsiteY10" fmla="*/ 1629046 h 1629046"/>
                        <a:gd name="connsiteX11" fmla="*/ 213074 w 639851"/>
                        <a:gd name="connsiteY11" fmla="*/ 240350 h 1629046"/>
                        <a:gd name="connsiteX12" fmla="*/ 191734 w 639851"/>
                        <a:gd name="connsiteY12" fmla="*/ 236601 h 1629046"/>
                        <a:gd name="connsiteX13" fmla="*/ 0 w 639851"/>
                        <a:gd name="connsiteY13" fmla="*/ 0 h 1629046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70176 w 639851"/>
                        <a:gd name="connsiteY8" fmla="*/ 250382 h 258177"/>
                        <a:gd name="connsiteX9" fmla="*/ 213074 w 639851"/>
                        <a:gd name="connsiteY9" fmla="*/ 240350 h 258177"/>
                        <a:gd name="connsiteX10" fmla="*/ 191734 w 639851"/>
                        <a:gd name="connsiteY10" fmla="*/ 236601 h 258177"/>
                        <a:gd name="connsiteX11" fmla="*/ 0 w 639851"/>
                        <a:gd name="connsiteY11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426740 w 639851"/>
                        <a:gd name="connsiteY6" fmla="*/ 241994 h 263189"/>
                        <a:gd name="connsiteX7" fmla="*/ 314541 w 639851"/>
                        <a:gd name="connsiteY7" fmla="*/ 258177 h 263189"/>
                        <a:gd name="connsiteX8" fmla="*/ 191734 w 639851"/>
                        <a:gd name="connsiteY8" fmla="*/ 236601 h 263189"/>
                        <a:gd name="connsiteX9" fmla="*/ 0 w 639851"/>
                        <a:gd name="connsiteY9" fmla="*/ 0 h 263189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314541 w 639851"/>
                        <a:gd name="connsiteY6" fmla="*/ 258177 h 263189"/>
                        <a:gd name="connsiteX7" fmla="*/ 191734 w 639851"/>
                        <a:gd name="connsiteY7" fmla="*/ 236601 h 263189"/>
                        <a:gd name="connsiteX8" fmla="*/ 0 w 639851"/>
                        <a:gd name="connsiteY8" fmla="*/ 0 h 263189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228"/>
                        <a:gd name="connsiteX1" fmla="*/ 75714 w 639851"/>
                        <a:gd name="connsiteY1" fmla="*/ 0 h 258228"/>
                        <a:gd name="connsiteX2" fmla="*/ 316187 w 639851"/>
                        <a:gd name="connsiteY2" fmla="*/ 182478 h 258228"/>
                        <a:gd name="connsiteX3" fmla="*/ 564186 w 639851"/>
                        <a:gd name="connsiteY3" fmla="*/ 10624 h 258228"/>
                        <a:gd name="connsiteX4" fmla="*/ 639851 w 639851"/>
                        <a:gd name="connsiteY4" fmla="*/ 13917 h 258228"/>
                        <a:gd name="connsiteX5" fmla="*/ 436737 w 639851"/>
                        <a:gd name="connsiteY5" fmla="*/ 240552 h 258228"/>
                        <a:gd name="connsiteX6" fmla="*/ 314541 w 639851"/>
                        <a:gd name="connsiteY6" fmla="*/ 258177 h 258228"/>
                        <a:gd name="connsiteX7" fmla="*/ 191734 w 639851"/>
                        <a:gd name="connsiteY7" fmla="*/ 236601 h 258228"/>
                        <a:gd name="connsiteX8" fmla="*/ 0 w 639851"/>
                        <a:gd name="connsiteY8" fmla="*/ 0 h 2582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9851" h="258228">
                          <a:moveTo>
                            <a:pt x="0" y="0"/>
                          </a:moveTo>
                          <a:lnTo>
                            <a:pt x="75714" y="0"/>
                          </a:lnTo>
                          <a:cubicBezTo>
                            <a:pt x="75714" y="99637"/>
                            <a:pt x="182750" y="180860"/>
                            <a:pt x="316187" y="182478"/>
                          </a:cubicBezTo>
                          <a:cubicBezTo>
                            <a:pt x="447180" y="184067"/>
                            <a:pt x="556560" y="108271"/>
                            <a:pt x="564186" y="10624"/>
                          </a:cubicBezTo>
                          <a:lnTo>
                            <a:pt x="639851" y="13917"/>
                          </a:lnTo>
                          <a:cubicBezTo>
                            <a:pt x="632886" y="117982"/>
                            <a:pt x="550278" y="204717"/>
                            <a:pt x="436737" y="240552"/>
                          </a:cubicBezTo>
                          <a:cubicBezTo>
                            <a:pt x="408050" y="250442"/>
                            <a:pt x="357950" y="257655"/>
                            <a:pt x="314541" y="258177"/>
                          </a:cubicBezTo>
                          <a:cubicBezTo>
                            <a:pt x="271132" y="258699"/>
                            <a:pt x="233452" y="255542"/>
                            <a:pt x="191734" y="236601"/>
                          </a:cubicBezTo>
                          <a:cubicBezTo>
                            <a:pt x="78715" y="196651"/>
                            <a:pt x="0" y="10563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491166"/>
                    </a:solidFill>
                    <a:ln w="12700" cap="flat" cmpd="sng" algn="ctr">
                      <a:solidFill>
                        <a:srgbClr val="141414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defRPr/>
                      </a:pPr>
                      <a:endParaRPr lang="en-US" sz="1050" kern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1" name="Oval 1320">
                      <a:extLst>
                        <a:ext uri="{FF2B5EF4-FFF2-40B4-BE49-F238E27FC236}">
                          <a16:creationId xmlns:a16="http://schemas.microsoft.com/office/drawing/2014/main" id="{FF81E3BD-DB44-1F85-DF3A-267EAD6353CB}"/>
                        </a:ext>
                      </a:extLst>
                    </p:cNvPr>
                    <p:cNvSpPr/>
                    <p:nvPr/>
                  </p:nvSpPr>
                  <p:spPr>
                    <a:xfrm rot="15300000">
                      <a:off x="1441581" y="5453376"/>
                      <a:ext cx="247521" cy="247524"/>
                    </a:xfrm>
                    <a:prstGeom prst="ellipse">
                      <a:avLst/>
                    </a:prstGeom>
                    <a:solidFill>
                      <a:srgbClr val="FD8831">
                        <a:lumMod val="60000"/>
                        <a:lumOff val="40000"/>
                      </a:srgbClr>
                    </a:solidFill>
                    <a:ln w="9525" cap="flat" cmpd="sng" algn="ctr">
                      <a:solidFill>
                        <a:srgbClr val="FD8831">
                          <a:lumMod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766">
                        <a:defRPr/>
                      </a:pPr>
                      <a:endParaRPr lang="en-US" sz="1050" kern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2" name="Oval 1321">
                      <a:extLst>
                        <a:ext uri="{FF2B5EF4-FFF2-40B4-BE49-F238E27FC236}">
                          <a16:creationId xmlns:a16="http://schemas.microsoft.com/office/drawing/2014/main" id="{19BEEF2A-8784-DF15-AC0D-E6F8CB453C1B}"/>
                        </a:ext>
                      </a:extLst>
                    </p:cNvPr>
                    <p:cNvSpPr/>
                    <p:nvPr/>
                  </p:nvSpPr>
                  <p:spPr>
                    <a:xfrm rot="15300000">
                      <a:off x="1971933" y="5462520"/>
                      <a:ext cx="247521" cy="247524"/>
                    </a:xfrm>
                    <a:prstGeom prst="ellipse">
                      <a:avLst/>
                    </a:prstGeom>
                    <a:solidFill>
                      <a:srgbClr val="FD8831">
                        <a:lumMod val="60000"/>
                        <a:lumOff val="40000"/>
                      </a:srgbClr>
                    </a:solidFill>
                    <a:ln w="9525" cap="flat" cmpd="sng" algn="ctr">
                      <a:solidFill>
                        <a:srgbClr val="FD8831">
                          <a:lumMod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766">
                        <a:defRPr/>
                      </a:pPr>
                      <a:endParaRPr lang="en-US" sz="1050" kern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1323" name="Group 1322">
                      <a:extLst>
                        <a:ext uri="{FF2B5EF4-FFF2-40B4-BE49-F238E27FC236}">
                          <a16:creationId xmlns:a16="http://schemas.microsoft.com/office/drawing/2014/main" id="{44B17FDA-4680-F495-207A-74D596986F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59582" y="5752343"/>
                      <a:ext cx="2670894" cy="405529"/>
                      <a:chOff x="759582" y="5752343"/>
                      <a:chExt cx="2670894" cy="405529"/>
                    </a:xfrm>
                  </p:grpSpPr>
                  <p:pic>
                    <p:nvPicPr>
                      <p:cNvPr id="1324" name="Picture 1323">
                        <a:extLst>
                          <a:ext uri="{FF2B5EF4-FFF2-40B4-BE49-F238E27FC236}">
                            <a16:creationId xmlns:a16="http://schemas.microsoft.com/office/drawing/2014/main" id="{8292F33A-76D8-E4BB-D0DE-5A81EA7E37D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 cstate="screen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 r="-1"/>
                      <a:stretch/>
                    </p:blipFill>
                    <p:spPr>
                      <a:xfrm rot="16200000">
                        <a:off x="1911921" y="4857508"/>
                        <a:ext cx="225204" cy="2014880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325" name="Group 1324">
                        <a:extLst>
                          <a:ext uri="{FF2B5EF4-FFF2-40B4-BE49-F238E27FC236}">
                            <a16:creationId xmlns:a16="http://schemas.microsoft.com/office/drawing/2014/main" id="{232EA916-3569-8F7D-F3CC-73DC6FB6AF0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41844" y="5752343"/>
                        <a:ext cx="745935" cy="225207"/>
                        <a:chOff x="1341844" y="5752343"/>
                        <a:chExt cx="745935" cy="225207"/>
                      </a:xfrm>
                    </p:grpSpPr>
                    <p:pic>
                      <p:nvPicPr>
                        <p:cNvPr id="1333" name="Picture 1332" descr="Icon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A33F0162-411E-4210-AFE9-8C7F770C175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4" cstate="screen">
                          <a:duotone>
                            <a:srgbClr val="DA2520">
                              <a:shade val="45000"/>
                              <a:satMod val="135000"/>
                            </a:srgbClr>
                            <a:prstClr val="white"/>
                          </a:duotone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 rot="5400000">
                          <a:off x="1602208" y="5491981"/>
                          <a:ext cx="225205" cy="74593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34" name="Picture 1333" descr="Icon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77ECAC1F-C97C-6600-FA3E-A085C06935B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5" cstate="screen">
                          <a:duotone>
                            <a:srgbClr val="DA2520">
                              <a:shade val="45000"/>
                              <a:satMod val="135000"/>
                            </a:srgbClr>
                            <a:prstClr val="white"/>
                          </a:duotone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 rot="5400000" flipH="1" flipV="1">
                          <a:off x="1651272" y="5541042"/>
                          <a:ext cx="225205" cy="647808"/>
                        </a:xfrm>
                        <a:prstGeom prst="rect">
                          <a:avLst/>
                        </a:prstGeom>
                      </p:spPr>
                    </p:pic>
                  </p:grpSp>
                  <p:cxnSp>
                    <p:nvCxnSpPr>
                      <p:cNvPr id="1326" name="Straight Connector 1325">
                        <a:extLst>
                          <a:ext uri="{FF2B5EF4-FFF2-40B4-BE49-F238E27FC236}">
                            <a16:creationId xmlns:a16="http://schemas.microsoft.com/office/drawing/2014/main" id="{C936930E-71D1-DFFB-87C8-5982ECB3F0E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384852" y="5961293"/>
                        <a:ext cx="0" cy="18288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7" name="Straight Connector 1326">
                        <a:extLst>
                          <a:ext uri="{FF2B5EF4-FFF2-40B4-BE49-F238E27FC236}">
                            <a16:creationId xmlns:a16="http://schemas.microsoft.com/office/drawing/2014/main" id="{F7CBB0F0-DE2F-F360-6AA8-59F9F52C07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384852" y="6135394"/>
                        <a:ext cx="468733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tailEnd type="triangle" w="lg" len="lg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28" name="TextBox 1327">
                        <a:extLst>
                          <a:ext uri="{FF2B5EF4-FFF2-40B4-BE49-F238E27FC236}">
                            <a16:creationId xmlns:a16="http://schemas.microsoft.com/office/drawing/2014/main" id="{B57A998B-8D1D-EF8D-5F56-D31EF8D8AEE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002712" y="5779481"/>
                        <a:ext cx="427764" cy="37839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defTabSz="342884">
                          <a:defRPr/>
                        </a:pPr>
                        <a:r>
                          <a:rPr lang="en-US" sz="1050" dirty="0">
                            <a:solidFill>
                              <a:srgbClr val="47484F"/>
                            </a:solidFill>
                            <a:latin typeface="Proxima Nova Rg"/>
                            <a:ea typeface="ＭＳ Ｐゴシック" charset="0"/>
                            <a:cs typeface="Arial"/>
                            <a:sym typeface="Arial"/>
                          </a:rPr>
                          <a:t>3’</a:t>
                        </a:r>
                      </a:p>
                    </p:txBody>
                  </p:sp>
                  <p:sp>
                    <p:nvSpPr>
                      <p:cNvPr id="1329" name="TextBox 1328">
                        <a:extLst>
                          <a:ext uri="{FF2B5EF4-FFF2-40B4-BE49-F238E27FC236}">
                            <a16:creationId xmlns:a16="http://schemas.microsoft.com/office/drawing/2014/main" id="{3901B33D-DDA2-6CAA-5E76-EFBF5737E3A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59582" y="5779481"/>
                        <a:ext cx="427764" cy="37839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defTabSz="342884">
                          <a:defRPr/>
                        </a:pPr>
                        <a:r>
                          <a:rPr lang="en-US" sz="1050" dirty="0">
                            <a:solidFill>
                              <a:srgbClr val="47484F"/>
                            </a:solidFill>
                            <a:latin typeface="Proxima Nova Rg"/>
                            <a:ea typeface="ＭＳ Ｐゴシック" charset="0"/>
                            <a:cs typeface="Arial"/>
                            <a:sym typeface="Arial"/>
                          </a:rPr>
                          <a:t>5’</a:t>
                        </a:r>
                      </a:p>
                    </p:txBody>
                  </p:sp>
                  <p:grpSp>
                    <p:nvGrpSpPr>
                      <p:cNvPr id="1330" name="Group 1329">
                        <a:extLst>
                          <a:ext uri="{FF2B5EF4-FFF2-40B4-BE49-F238E27FC236}">
                            <a16:creationId xmlns:a16="http://schemas.microsoft.com/office/drawing/2014/main" id="{9F1C13F6-640A-D8AE-CD77-F6295BAD31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35877" y="5752346"/>
                        <a:ext cx="642996" cy="227247"/>
                        <a:chOff x="1698102" y="5752346"/>
                        <a:chExt cx="642996" cy="227247"/>
                      </a:xfrm>
                    </p:grpSpPr>
                    <p:pic>
                      <p:nvPicPr>
                        <p:cNvPr id="1331" name="Picture 1330" descr="Icon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B8F3AA51-FC89-A8A0-4354-3A3C2D61B83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6" cstate="screen">
                          <a:duotone>
                            <a:schemeClr val="accent6">
                              <a:shade val="45000"/>
                              <a:satMod val="135000"/>
                            </a:schemeClr>
                            <a:prstClr val="white"/>
                          </a:duotone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 rot="5400000">
                          <a:off x="1906997" y="5543451"/>
                          <a:ext cx="225205" cy="64299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32" name="Picture 1331" descr="Icon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ACB562F8-2140-C6C2-CC6A-7386B18B6EA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7" cstate="screen">
                          <a:duotone>
                            <a:schemeClr val="accent6">
                              <a:shade val="45000"/>
                              <a:satMod val="135000"/>
                            </a:schemeClr>
                            <a:prstClr val="white"/>
                          </a:duotone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 r="-4"/>
                        <a:stretch/>
                      </p:blipFill>
                      <p:spPr>
                        <a:xfrm rot="5400000" flipH="1" flipV="1">
                          <a:off x="1910829" y="5553165"/>
                          <a:ext cx="225205" cy="627652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</p:grpSp>
            </p:grpSp>
            <p:grpSp>
              <p:nvGrpSpPr>
                <p:cNvPr id="1289" name="Group 1288">
                  <a:extLst>
                    <a:ext uri="{FF2B5EF4-FFF2-40B4-BE49-F238E27FC236}">
                      <a16:creationId xmlns:a16="http://schemas.microsoft.com/office/drawing/2014/main" id="{152A80DE-2B89-AF3C-288B-92D27A0D794A}"/>
                    </a:ext>
                  </a:extLst>
                </p:cNvPr>
                <p:cNvGrpSpPr/>
                <p:nvPr/>
              </p:nvGrpSpPr>
              <p:grpSpPr>
                <a:xfrm>
                  <a:off x="3819477" y="5172806"/>
                  <a:ext cx="3003017" cy="1150631"/>
                  <a:chOff x="3639416" y="5418156"/>
                  <a:chExt cx="3003017" cy="1150631"/>
                </a:xfrm>
              </p:grpSpPr>
              <p:sp>
                <p:nvSpPr>
                  <p:cNvPr id="1298" name="TextBox 1297">
                    <a:extLst>
                      <a:ext uri="{FF2B5EF4-FFF2-40B4-BE49-F238E27FC236}">
                        <a16:creationId xmlns:a16="http://schemas.microsoft.com/office/drawing/2014/main" id="{366C9CD5-4D1E-EBF5-789C-0C6F88C572D1}"/>
                      </a:ext>
                    </a:extLst>
                  </p:cNvPr>
                  <p:cNvSpPr txBox="1"/>
                  <p:nvPr/>
                </p:nvSpPr>
                <p:spPr>
                  <a:xfrm>
                    <a:off x="5250999" y="5997761"/>
                    <a:ext cx="1391434" cy="5710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342884">
                      <a:lnSpc>
                        <a:spcPct val="90000"/>
                      </a:lnSpc>
                      <a:defRPr/>
                    </a:pPr>
                    <a:r>
                      <a:rPr lang="en-US" sz="1050" dirty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ER</a:t>
                    </a:r>
                    <a:r>
                      <a:rPr lang="el-GR" sz="1050" dirty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α</a:t>
                    </a:r>
                    <a:r>
                      <a:rPr lang="en-US" sz="1050" dirty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 antagonism</a:t>
                    </a:r>
                  </a:p>
                </p:txBody>
              </p:sp>
              <p:grpSp>
                <p:nvGrpSpPr>
                  <p:cNvPr id="1299" name="Group 1298">
                    <a:extLst>
                      <a:ext uri="{FF2B5EF4-FFF2-40B4-BE49-F238E27FC236}">
                        <a16:creationId xmlns:a16="http://schemas.microsoft.com/office/drawing/2014/main" id="{6263B18F-E7AB-4BCE-3631-CF33FB3BFBC9}"/>
                      </a:ext>
                    </a:extLst>
                  </p:cNvPr>
                  <p:cNvGrpSpPr/>
                  <p:nvPr/>
                </p:nvGrpSpPr>
                <p:grpSpPr>
                  <a:xfrm>
                    <a:off x="4133488" y="5418156"/>
                    <a:ext cx="1068906" cy="365354"/>
                    <a:chOff x="4133488" y="5418156"/>
                    <a:chExt cx="1068906" cy="365354"/>
                  </a:xfrm>
                </p:grpSpPr>
                <p:sp>
                  <p:nvSpPr>
                    <p:cNvPr id="1313" name="Freeform: Shape 903">
                      <a:extLst>
                        <a:ext uri="{FF2B5EF4-FFF2-40B4-BE49-F238E27FC236}">
                          <a16:creationId xmlns:a16="http://schemas.microsoft.com/office/drawing/2014/main" id="{8C91B650-EBFF-1D20-2AF6-8A37EDC53DC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133488" y="5538228"/>
                      <a:ext cx="534453" cy="245282"/>
                    </a:xfrm>
                    <a:custGeom>
                      <a:avLst/>
                      <a:gdLst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1629046 h 1629046"/>
                        <a:gd name="connsiteX9" fmla="*/ 368757 w 639851"/>
                        <a:gd name="connsiteY9" fmla="*/ 250357 h 1629046"/>
                        <a:gd name="connsiteX10" fmla="*/ 314541 w 639851"/>
                        <a:gd name="connsiteY10" fmla="*/ 258177 h 1629046"/>
                        <a:gd name="connsiteX11" fmla="*/ 270176 w 639851"/>
                        <a:gd name="connsiteY11" fmla="*/ 250382 h 1629046"/>
                        <a:gd name="connsiteX12" fmla="*/ 270176 w 639851"/>
                        <a:gd name="connsiteY12" fmla="*/ 1629046 h 1629046"/>
                        <a:gd name="connsiteX13" fmla="*/ 213074 w 639851"/>
                        <a:gd name="connsiteY13" fmla="*/ 1629046 h 1629046"/>
                        <a:gd name="connsiteX14" fmla="*/ 213074 w 639851"/>
                        <a:gd name="connsiteY14" fmla="*/ 240350 h 1629046"/>
                        <a:gd name="connsiteX15" fmla="*/ 191734 w 639851"/>
                        <a:gd name="connsiteY15" fmla="*/ 236601 h 1629046"/>
                        <a:gd name="connsiteX16" fmla="*/ 0 w 639851"/>
                        <a:gd name="connsiteY16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250357 h 1629046"/>
                        <a:gd name="connsiteX9" fmla="*/ 314541 w 639851"/>
                        <a:gd name="connsiteY9" fmla="*/ 258177 h 1629046"/>
                        <a:gd name="connsiteX10" fmla="*/ 270176 w 639851"/>
                        <a:gd name="connsiteY10" fmla="*/ 250382 h 1629046"/>
                        <a:gd name="connsiteX11" fmla="*/ 270176 w 639851"/>
                        <a:gd name="connsiteY11" fmla="*/ 1629046 h 1629046"/>
                        <a:gd name="connsiteX12" fmla="*/ 213074 w 639851"/>
                        <a:gd name="connsiteY12" fmla="*/ 1629046 h 1629046"/>
                        <a:gd name="connsiteX13" fmla="*/ 213074 w 639851"/>
                        <a:gd name="connsiteY13" fmla="*/ 240350 h 1629046"/>
                        <a:gd name="connsiteX14" fmla="*/ 191734 w 639851"/>
                        <a:gd name="connsiteY14" fmla="*/ 236601 h 1629046"/>
                        <a:gd name="connsiteX15" fmla="*/ 0 w 639851"/>
                        <a:gd name="connsiteY15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70176 w 639851"/>
                        <a:gd name="connsiteY10" fmla="*/ 1629046 h 1629046"/>
                        <a:gd name="connsiteX11" fmla="*/ 213074 w 639851"/>
                        <a:gd name="connsiteY11" fmla="*/ 1629046 h 1629046"/>
                        <a:gd name="connsiteX12" fmla="*/ 213074 w 639851"/>
                        <a:gd name="connsiteY12" fmla="*/ 240350 h 1629046"/>
                        <a:gd name="connsiteX13" fmla="*/ 191734 w 639851"/>
                        <a:gd name="connsiteY13" fmla="*/ 236601 h 1629046"/>
                        <a:gd name="connsiteX14" fmla="*/ 0 w 639851"/>
                        <a:gd name="connsiteY14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13074 w 639851"/>
                        <a:gd name="connsiteY10" fmla="*/ 1629046 h 1629046"/>
                        <a:gd name="connsiteX11" fmla="*/ 213074 w 639851"/>
                        <a:gd name="connsiteY11" fmla="*/ 240350 h 1629046"/>
                        <a:gd name="connsiteX12" fmla="*/ 191734 w 639851"/>
                        <a:gd name="connsiteY12" fmla="*/ 236601 h 1629046"/>
                        <a:gd name="connsiteX13" fmla="*/ 0 w 639851"/>
                        <a:gd name="connsiteY13" fmla="*/ 0 h 1629046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70176 w 639851"/>
                        <a:gd name="connsiteY8" fmla="*/ 250382 h 258177"/>
                        <a:gd name="connsiteX9" fmla="*/ 213074 w 639851"/>
                        <a:gd name="connsiteY9" fmla="*/ 240350 h 258177"/>
                        <a:gd name="connsiteX10" fmla="*/ 191734 w 639851"/>
                        <a:gd name="connsiteY10" fmla="*/ 236601 h 258177"/>
                        <a:gd name="connsiteX11" fmla="*/ 0 w 639851"/>
                        <a:gd name="connsiteY11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426740 w 639851"/>
                        <a:gd name="connsiteY6" fmla="*/ 241994 h 263189"/>
                        <a:gd name="connsiteX7" fmla="*/ 314541 w 639851"/>
                        <a:gd name="connsiteY7" fmla="*/ 258177 h 263189"/>
                        <a:gd name="connsiteX8" fmla="*/ 191734 w 639851"/>
                        <a:gd name="connsiteY8" fmla="*/ 236601 h 263189"/>
                        <a:gd name="connsiteX9" fmla="*/ 0 w 639851"/>
                        <a:gd name="connsiteY9" fmla="*/ 0 h 263189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314541 w 639851"/>
                        <a:gd name="connsiteY6" fmla="*/ 258177 h 263189"/>
                        <a:gd name="connsiteX7" fmla="*/ 191734 w 639851"/>
                        <a:gd name="connsiteY7" fmla="*/ 236601 h 263189"/>
                        <a:gd name="connsiteX8" fmla="*/ 0 w 639851"/>
                        <a:gd name="connsiteY8" fmla="*/ 0 h 263189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228"/>
                        <a:gd name="connsiteX1" fmla="*/ 75714 w 639851"/>
                        <a:gd name="connsiteY1" fmla="*/ 0 h 258228"/>
                        <a:gd name="connsiteX2" fmla="*/ 316187 w 639851"/>
                        <a:gd name="connsiteY2" fmla="*/ 182478 h 258228"/>
                        <a:gd name="connsiteX3" fmla="*/ 564186 w 639851"/>
                        <a:gd name="connsiteY3" fmla="*/ 10624 h 258228"/>
                        <a:gd name="connsiteX4" fmla="*/ 639851 w 639851"/>
                        <a:gd name="connsiteY4" fmla="*/ 13917 h 258228"/>
                        <a:gd name="connsiteX5" fmla="*/ 436737 w 639851"/>
                        <a:gd name="connsiteY5" fmla="*/ 240552 h 258228"/>
                        <a:gd name="connsiteX6" fmla="*/ 314541 w 639851"/>
                        <a:gd name="connsiteY6" fmla="*/ 258177 h 258228"/>
                        <a:gd name="connsiteX7" fmla="*/ 191734 w 639851"/>
                        <a:gd name="connsiteY7" fmla="*/ 236601 h 258228"/>
                        <a:gd name="connsiteX8" fmla="*/ 0 w 639851"/>
                        <a:gd name="connsiteY8" fmla="*/ 0 h 2582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9851" h="258228">
                          <a:moveTo>
                            <a:pt x="0" y="0"/>
                          </a:moveTo>
                          <a:lnTo>
                            <a:pt x="75714" y="0"/>
                          </a:lnTo>
                          <a:cubicBezTo>
                            <a:pt x="75714" y="99637"/>
                            <a:pt x="182750" y="180860"/>
                            <a:pt x="316187" y="182478"/>
                          </a:cubicBezTo>
                          <a:cubicBezTo>
                            <a:pt x="447180" y="184067"/>
                            <a:pt x="556560" y="108271"/>
                            <a:pt x="564186" y="10624"/>
                          </a:cubicBezTo>
                          <a:lnTo>
                            <a:pt x="639851" y="13917"/>
                          </a:lnTo>
                          <a:cubicBezTo>
                            <a:pt x="632886" y="117982"/>
                            <a:pt x="550278" y="204717"/>
                            <a:pt x="436737" y="240552"/>
                          </a:cubicBezTo>
                          <a:cubicBezTo>
                            <a:pt x="408050" y="250442"/>
                            <a:pt x="357950" y="257655"/>
                            <a:pt x="314541" y="258177"/>
                          </a:cubicBezTo>
                          <a:cubicBezTo>
                            <a:pt x="271132" y="258699"/>
                            <a:pt x="233452" y="255542"/>
                            <a:pt x="191734" y="236601"/>
                          </a:cubicBezTo>
                          <a:cubicBezTo>
                            <a:pt x="78715" y="196651"/>
                            <a:pt x="0" y="10563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491166"/>
                    </a:solidFill>
                    <a:ln w="12700" cap="flat" cmpd="sng" algn="ctr">
                      <a:solidFill>
                        <a:srgbClr val="141414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defRPr/>
                      </a:pPr>
                      <a:endParaRPr lang="en-US" sz="1050" kern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14" name="Freeform: Shape 903">
                      <a:extLst>
                        <a:ext uri="{FF2B5EF4-FFF2-40B4-BE49-F238E27FC236}">
                          <a16:creationId xmlns:a16="http://schemas.microsoft.com/office/drawing/2014/main" id="{B9B73D49-9AF6-446A-BB30-0B321041DEA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667941" y="5538228"/>
                      <a:ext cx="534453" cy="245282"/>
                    </a:xfrm>
                    <a:custGeom>
                      <a:avLst/>
                      <a:gdLst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1629046 h 1629046"/>
                        <a:gd name="connsiteX9" fmla="*/ 368757 w 639851"/>
                        <a:gd name="connsiteY9" fmla="*/ 250357 h 1629046"/>
                        <a:gd name="connsiteX10" fmla="*/ 314541 w 639851"/>
                        <a:gd name="connsiteY10" fmla="*/ 258177 h 1629046"/>
                        <a:gd name="connsiteX11" fmla="*/ 270176 w 639851"/>
                        <a:gd name="connsiteY11" fmla="*/ 250382 h 1629046"/>
                        <a:gd name="connsiteX12" fmla="*/ 270176 w 639851"/>
                        <a:gd name="connsiteY12" fmla="*/ 1629046 h 1629046"/>
                        <a:gd name="connsiteX13" fmla="*/ 213074 w 639851"/>
                        <a:gd name="connsiteY13" fmla="*/ 1629046 h 1629046"/>
                        <a:gd name="connsiteX14" fmla="*/ 213074 w 639851"/>
                        <a:gd name="connsiteY14" fmla="*/ 240350 h 1629046"/>
                        <a:gd name="connsiteX15" fmla="*/ 191734 w 639851"/>
                        <a:gd name="connsiteY15" fmla="*/ 236601 h 1629046"/>
                        <a:gd name="connsiteX16" fmla="*/ 0 w 639851"/>
                        <a:gd name="connsiteY16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250357 h 1629046"/>
                        <a:gd name="connsiteX9" fmla="*/ 314541 w 639851"/>
                        <a:gd name="connsiteY9" fmla="*/ 258177 h 1629046"/>
                        <a:gd name="connsiteX10" fmla="*/ 270176 w 639851"/>
                        <a:gd name="connsiteY10" fmla="*/ 250382 h 1629046"/>
                        <a:gd name="connsiteX11" fmla="*/ 270176 w 639851"/>
                        <a:gd name="connsiteY11" fmla="*/ 1629046 h 1629046"/>
                        <a:gd name="connsiteX12" fmla="*/ 213074 w 639851"/>
                        <a:gd name="connsiteY12" fmla="*/ 1629046 h 1629046"/>
                        <a:gd name="connsiteX13" fmla="*/ 213074 w 639851"/>
                        <a:gd name="connsiteY13" fmla="*/ 240350 h 1629046"/>
                        <a:gd name="connsiteX14" fmla="*/ 191734 w 639851"/>
                        <a:gd name="connsiteY14" fmla="*/ 236601 h 1629046"/>
                        <a:gd name="connsiteX15" fmla="*/ 0 w 639851"/>
                        <a:gd name="connsiteY15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70176 w 639851"/>
                        <a:gd name="connsiteY10" fmla="*/ 1629046 h 1629046"/>
                        <a:gd name="connsiteX11" fmla="*/ 213074 w 639851"/>
                        <a:gd name="connsiteY11" fmla="*/ 1629046 h 1629046"/>
                        <a:gd name="connsiteX12" fmla="*/ 213074 w 639851"/>
                        <a:gd name="connsiteY12" fmla="*/ 240350 h 1629046"/>
                        <a:gd name="connsiteX13" fmla="*/ 191734 w 639851"/>
                        <a:gd name="connsiteY13" fmla="*/ 236601 h 1629046"/>
                        <a:gd name="connsiteX14" fmla="*/ 0 w 639851"/>
                        <a:gd name="connsiteY14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13074 w 639851"/>
                        <a:gd name="connsiteY10" fmla="*/ 1629046 h 1629046"/>
                        <a:gd name="connsiteX11" fmla="*/ 213074 w 639851"/>
                        <a:gd name="connsiteY11" fmla="*/ 240350 h 1629046"/>
                        <a:gd name="connsiteX12" fmla="*/ 191734 w 639851"/>
                        <a:gd name="connsiteY12" fmla="*/ 236601 h 1629046"/>
                        <a:gd name="connsiteX13" fmla="*/ 0 w 639851"/>
                        <a:gd name="connsiteY13" fmla="*/ 0 h 1629046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70176 w 639851"/>
                        <a:gd name="connsiteY8" fmla="*/ 250382 h 258177"/>
                        <a:gd name="connsiteX9" fmla="*/ 213074 w 639851"/>
                        <a:gd name="connsiteY9" fmla="*/ 240350 h 258177"/>
                        <a:gd name="connsiteX10" fmla="*/ 191734 w 639851"/>
                        <a:gd name="connsiteY10" fmla="*/ 236601 h 258177"/>
                        <a:gd name="connsiteX11" fmla="*/ 0 w 639851"/>
                        <a:gd name="connsiteY11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426740 w 639851"/>
                        <a:gd name="connsiteY6" fmla="*/ 241994 h 263189"/>
                        <a:gd name="connsiteX7" fmla="*/ 314541 w 639851"/>
                        <a:gd name="connsiteY7" fmla="*/ 258177 h 263189"/>
                        <a:gd name="connsiteX8" fmla="*/ 191734 w 639851"/>
                        <a:gd name="connsiteY8" fmla="*/ 236601 h 263189"/>
                        <a:gd name="connsiteX9" fmla="*/ 0 w 639851"/>
                        <a:gd name="connsiteY9" fmla="*/ 0 h 263189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314541 w 639851"/>
                        <a:gd name="connsiteY6" fmla="*/ 258177 h 263189"/>
                        <a:gd name="connsiteX7" fmla="*/ 191734 w 639851"/>
                        <a:gd name="connsiteY7" fmla="*/ 236601 h 263189"/>
                        <a:gd name="connsiteX8" fmla="*/ 0 w 639851"/>
                        <a:gd name="connsiteY8" fmla="*/ 0 h 263189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228"/>
                        <a:gd name="connsiteX1" fmla="*/ 75714 w 639851"/>
                        <a:gd name="connsiteY1" fmla="*/ 0 h 258228"/>
                        <a:gd name="connsiteX2" fmla="*/ 316187 w 639851"/>
                        <a:gd name="connsiteY2" fmla="*/ 182478 h 258228"/>
                        <a:gd name="connsiteX3" fmla="*/ 564186 w 639851"/>
                        <a:gd name="connsiteY3" fmla="*/ 10624 h 258228"/>
                        <a:gd name="connsiteX4" fmla="*/ 639851 w 639851"/>
                        <a:gd name="connsiteY4" fmla="*/ 13917 h 258228"/>
                        <a:gd name="connsiteX5" fmla="*/ 436737 w 639851"/>
                        <a:gd name="connsiteY5" fmla="*/ 240552 h 258228"/>
                        <a:gd name="connsiteX6" fmla="*/ 314541 w 639851"/>
                        <a:gd name="connsiteY6" fmla="*/ 258177 h 258228"/>
                        <a:gd name="connsiteX7" fmla="*/ 191734 w 639851"/>
                        <a:gd name="connsiteY7" fmla="*/ 236601 h 258228"/>
                        <a:gd name="connsiteX8" fmla="*/ 0 w 639851"/>
                        <a:gd name="connsiteY8" fmla="*/ 0 h 2582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9851" h="258228">
                          <a:moveTo>
                            <a:pt x="0" y="0"/>
                          </a:moveTo>
                          <a:lnTo>
                            <a:pt x="75714" y="0"/>
                          </a:lnTo>
                          <a:cubicBezTo>
                            <a:pt x="75714" y="99637"/>
                            <a:pt x="182750" y="180860"/>
                            <a:pt x="316187" y="182478"/>
                          </a:cubicBezTo>
                          <a:cubicBezTo>
                            <a:pt x="447180" y="184067"/>
                            <a:pt x="556560" y="108271"/>
                            <a:pt x="564186" y="10624"/>
                          </a:cubicBezTo>
                          <a:lnTo>
                            <a:pt x="639851" y="13917"/>
                          </a:lnTo>
                          <a:cubicBezTo>
                            <a:pt x="632886" y="117982"/>
                            <a:pt x="550278" y="204717"/>
                            <a:pt x="436737" y="240552"/>
                          </a:cubicBezTo>
                          <a:cubicBezTo>
                            <a:pt x="408050" y="250442"/>
                            <a:pt x="357950" y="257655"/>
                            <a:pt x="314541" y="258177"/>
                          </a:cubicBezTo>
                          <a:cubicBezTo>
                            <a:pt x="271132" y="258699"/>
                            <a:pt x="233452" y="255542"/>
                            <a:pt x="191734" y="236601"/>
                          </a:cubicBezTo>
                          <a:cubicBezTo>
                            <a:pt x="78715" y="196651"/>
                            <a:pt x="0" y="10563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491166"/>
                    </a:solidFill>
                    <a:ln w="12700" cap="flat" cmpd="sng" algn="ctr">
                      <a:solidFill>
                        <a:srgbClr val="141414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342884">
                        <a:defRPr/>
                      </a:pPr>
                      <a:endParaRPr lang="en-US" sz="1050" kern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15" name="Hexagon 1314">
                      <a:extLst>
                        <a:ext uri="{FF2B5EF4-FFF2-40B4-BE49-F238E27FC236}">
                          <a16:creationId xmlns:a16="http://schemas.microsoft.com/office/drawing/2014/main" id="{2069D09D-491C-4FB4-3791-F75C101F9EBE}"/>
                        </a:ext>
                      </a:extLst>
                    </p:cNvPr>
                    <p:cNvSpPr/>
                    <p:nvPr/>
                  </p:nvSpPr>
                  <p:spPr>
                    <a:xfrm rot="15300000">
                      <a:off x="4270644" y="5417797"/>
                      <a:ext cx="278681" cy="279399"/>
                    </a:xfrm>
                    <a:prstGeom prst="hexagon">
                      <a:avLst/>
                    </a:prstGeom>
                    <a:solidFill>
                      <a:srgbClr val="58A392"/>
                    </a:solidFill>
                    <a:ln w="9525" cap="flat" cmpd="sng" algn="ctr">
                      <a:solidFill>
                        <a:srgbClr val="0E4F4B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766">
                        <a:defRPr/>
                      </a:pPr>
                      <a:endParaRPr lang="en-US" sz="1050" kern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16" name="Hexagon 1315">
                      <a:extLst>
                        <a:ext uri="{FF2B5EF4-FFF2-40B4-BE49-F238E27FC236}">
                          <a16:creationId xmlns:a16="http://schemas.microsoft.com/office/drawing/2014/main" id="{E5736C0B-5CBD-0711-2223-BAD8CC6CF32D}"/>
                        </a:ext>
                      </a:extLst>
                    </p:cNvPr>
                    <p:cNvSpPr/>
                    <p:nvPr/>
                  </p:nvSpPr>
                  <p:spPr>
                    <a:xfrm rot="15300000">
                      <a:off x="4786032" y="5417797"/>
                      <a:ext cx="278681" cy="279399"/>
                    </a:xfrm>
                    <a:prstGeom prst="hexagon">
                      <a:avLst/>
                    </a:prstGeom>
                    <a:solidFill>
                      <a:srgbClr val="58A392"/>
                    </a:solidFill>
                    <a:ln w="9525" cap="flat" cmpd="sng" algn="ctr">
                      <a:solidFill>
                        <a:srgbClr val="0E4F4B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766">
                        <a:defRPr/>
                      </a:pPr>
                      <a:endParaRPr lang="en-US" sz="1050" kern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00" name="Group 1299">
                    <a:extLst>
                      <a:ext uri="{FF2B5EF4-FFF2-40B4-BE49-F238E27FC236}">
                        <a16:creationId xmlns:a16="http://schemas.microsoft.com/office/drawing/2014/main" id="{AFFA5D36-5B06-C953-E408-DBDD26739846}"/>
                      </a:ext>
                    </a:extLst>
                  </p:cNvPr>
                  <p:cNvGrpSpPr/>
                  <p:nvPr/>
                </p:nvGrpSpPr>
                <p:grpSpPr>
                  <a:xfrm>
                    <a:off x="3639416" y="5752343"/>
                    <a:ext cx="2670888" cy="408085"/>
                    <a:chOff x="759582" y="5752343"/>
                    <a:chExt cx="2670888" cy="408085"/>
                  </a:xfrm>
                </p:grpSpPr>
                <p:pic>
                  <p:nvPicPr>
                    <p:cNvPr id="1302" name="Picture 1301">
                      <a:extLst>
                        <a:ext uri="{FF2B5EF4-FFF2-40B4-BE49-F238E27FC236}">
                          <a16:creationId xmlns:a16="http://schemas.microsoft.com/office/drawing/2014/main" id="{F5329F21-EDBC-DE91-B0E5-CC86CD67CE1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r="-1"/>
                    <a:stretch/>
                  </p:blipFill>
                  <p:spPr>
                    <a:xfrm rot="16200000">
                      <a:off x="1911921" y="4857508"/>
                      <a:ext cx="225204" cy="201488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303" name="Group 1302">
                      <a:extLst>
                        <a:ext uri="{FF2B5EF4-FFF2-40B4-BE49-F238E27FC236}">
                          <a16:creationId xmlns:a16="http://schemas.microsoft.com/office/drawing/2014/main" id="{44B77F3C-D8A3-E360-29D3-3A0D7F7BE9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844" y="5752343"/>
                      <a:ext cx="745935" cy="225207"/>
                      <a:chOff x="1341844" y="5752343"/>
                      <a:chExt cx="745935" cy="225207"/>
                    </a:xfrm>
                  </p:grpSpPr>
                  <p:pic>
                    <p:nvPicPr>
                      <p:cNvPr id="1311" name="Picture 1310" descr="Icon&#10;&#10;Description automatically generated">
                        <a:extLst>
                          <a:ext uri="{FF2B5EF4-FFF2-40B4-BE49-F238E27FC236}">
                            <a16:creationId xmlns:a16="http://schemas.microsoft.com/office/drawing/2014/main" id="{D133663D-2ED7-5AA9-5A39-7ACA06ECF9A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 cstate="screen">
                        <a:duotone>
                          <a:srgbClr val="DA2520">
                            <a:shade val="45000"/>
                            <a:satMod val="135000"/>
                          </a:srgbClr>
                          <a:prstClr val="white"/>
                        </a:duoton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 rot="5400000">
                        <a:off x="1602208" y="5491981"/>
                        <a:ext cx="225205" cy="74593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12" name="Picture 1311" descr="Icon&#10;&#10;Description automatically generated">
                        <a:extLst>
                          <a:ext uri="{FF2B5EF4-FFF2-40B4-BE49-F238E27FC236}">
                            <a16:creationId xmlns:a16="http://schemas.microsoft.com/office/drawing/2014/main" id="{76BB80F9-90A4-180B-2FF6-A8AB91C80A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screen">
                        <a:duotone>
                          <a:srgbClr val="DA2520">
                            <a:shade val="45000"/>
                            <a:satMod val="135000"/>
                          </a:srgbClr>
                          <a:prstClr val="white"/>
                        </a:duoton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 rot="5400000" flipH="1" flipV="1">
                        <a:off x="1651272" y="5541042"/>
                        <a:ext cx="225205" cy="647808"/>
                      </a:xfrm>
                      <a:prstGeom prst="rect">
                        <a:avLst/>
                      </a:prstGeom>
                    </p:spPr>
                  </p:pic>
                </p:grpSp>
                <p:cxnSp>
                  <p:nvCxnSpPr>
                    <p:cNvPr id="1304" name="Straight Connector 1303">
                      <a:extLst>
                        <a:ext uri="{FF2B5EF4-FFF2-40B4-BE49-F238E27FC236}">
                          <a16:creationId xmlns:a16="http://schemas.microsoft.com/office/drawing/2014/main" id="{556D4EFC-C1A9-EB75-F687-C99DF21DA6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84852" y="5977548"/>
                      <a:ext cx="0" cy="18288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5" name="Straight Connector 1304">
                      <a:extLst>
                        <a:ext uri="{FF2B5EF4-FFF2-40B4-BE49-F238E27FC236}">
                          <a16:creationId xmlns:a16="http://schemas.microsoft.com/office/drawing/2014/main" id="{CCE750C3-0F75-C435-7989-1693AB67FF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84852" y="6151649"/>
                      <a:ext cx="468733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06" name="TextBox 1305">
                      <a:extLst>
                        <a:ext uri="{FF2B5EF4-FFF2-40B4-BE49-F238E27FC236}">
                          <a16:creationId xmlns:a16="http://schemas.microsoft.com/office/drawing/2014/main" id="{C0EB77E9-EA5C-F2AD-EE60-8693CAB2B8C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02706" y="5779481"/>
                      <a:ext cx="427764" cy="37839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342884">
                        <a:defRPr/>
                      </a:pPr>
                      <a:r>
                        <a:rPr lang="en-US" sz="1050" dirty="0">
                          <a:solidFill>
                            <a:srgbClr val="47484F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rPr>
                        <a:t>3’</a:t>
                      </a:r>
                    </a:p>
                  </p:txBody>
                </p:sp>
                <p:sp>
                  <p:nvSpPr>
                    <p:cNvPr id="1307" name="TextBox 1306">
                      <a:extLst>
                        <a:ext uri="{FF2B5EF4-FFF2-40B4-BE49-F238E27FC236}">
                          <a16:creationId xmlns:a16="http://schemas.microsoft.com/office/drawing/2014/main" id="{7E986587-5F08-3FBF-EFDB-F59E5615DF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9582" y="5779481"/>
                      <a:ext cx="427764" cy="37839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342884">
                        <a:defRPr/>
                      </a:pPr>
                      <a:r>
                        <a:rPr lang="en-US" sz="1050" dirty="0">
                          <a:solidFill>
                            <a:srgbClr val="47484F"/>
                          </a:solidFill>
                          <a:latin typeface="Proxima Nova Rg"/>
                          <a:ea typeface="ＭＳ Ｐゴシック" charset="0"/>
                          <a:cs typeface="Arial"/>
                          <a:sym typeface="Arial"/>
                        </a:rPr>
                        <a:t>5’</a:t>
                      </a:r>
                    </a:p>
                  </p:txBody>
                </p:sp>
                <p:grpSp>
                  <p:nvGrpSpPr>
                    <p:cNvPr id="1308" name="Group 1307">
                      <a:extLst>
                        <a:ext uri="{FF2B5EF4-FFF2-40B4-BE49-F238E27FC236}">
                          <a16:creationId xmlns:a16="http://schemas.microsoft.com/office/drawing/2014/main" id="{3D630296-6C94-0CEE-9950-2E279A2790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35877" y="5752346"/>
                      <a:ext cx="642996" cy="227247"/>
                      <a:chOff x="1698102" y="5752346"/>
                      <a:chExt cx="642996" cy="227247"/>
                    </a:xfrm>
                  </p:grpSpPr>
                  <p:pic>
                    <p:nvPicPr>
                      <p:cNvPr id="1309" name="Picture 1308" descr="Icon&#10;&#10;Description automatically generated">
                        <a:extLst>
                          <a:ext uri="{FF2B5EF4-FFF2-40B4-BE49-F238E27FC236}">
                            <a16:creationId xmlns:a16="http://schemas.microsoft.com/office/drawing/2014/main" id="{3F1A0CAC-0C6B-7E7D-1928-46637A7EDA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 cstate="screen">
                        <a:duotone>
                          <a:schemeClr val="accent6">
                            <a:shade val="45000"/>
                            <a:satMod val="135000"/>
                          </a:schemeClr>
                          <a:prstClr val="white"/>
                        </a:duoton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 rot="5400000">
                        <a:off x="1906997" y="5543451"/>
                        <a:ext cx="225205" cy="64299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10" name="Picture 1309" descr="Icon&#10;&#10;Description automatically generated">
                        <a:extLst>
                          <a:ext uri="{FF2B5EF4-FFF2-40B4-BE49-F238E27FC236}">
                            <a16:creationId xmlns:a16="http://schemas.microsoft.com/office/drawing/2014/main" id="{63C713BF-5843-90D2-0D67-21AAA054008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 cstate="screen">
                        <a:duotone>
                          <a:schemeClr val="accent6">
                            <a:shade val="45000"/>
                            <a:satMod val="135000"/>
                          </a:schemeClr>
                          <a:prstClr val="white"/>
                        </a:duoton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 r="-4"/>
                      <a:stretch/>
                    </p:blipFill>
                    <p:spPr>
                      <a:xfrm rot="5400000" flipH="1" flipV="1">
                        <a:off x="1910829" y="5553165"/>
                        <a:ext cx="225205" cy="627652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sp>
                <p:nvSpPr>
                  <p:cNvPr id="1301" name="Cross 1300">
                    <a:extLst>
                      <a:ext uri="{FF2B5EF4-FFF2-40B4-BE49-F238E27FC236}">
                        <a16:creationId xmlns:a16="http://schemas.microsoft.com/office/drawing/2014/main" id="{87E1FCB4-E09E-1BF9-12CC-7F3413A3D612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5296847" y="6007187"/>
                    <a:ext cx="288925" cy="288925"/>
                  </a:xfrm>
                  <a:prstGeom prst="plus">
                    <a:avLst>
                      <a:gd name="adj" fmla="val 42914"/>
                    </a:avLst>
                  </a:prstGeom>
                  <a:solidFill>
                    <a:srgbClr val="DA251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1050">
                      <a:solidFill>
                        <a:prstClr val="white"/>
                      </a:solidFill>
                      <a:latin typeface="Proxima Nova Rg"/>
                      <a:sym typeface="Arial"/>
                    </a:endParaRPr>
                  </a:p>
                </p:txBody>
              </p:sp>
            </p:grpSp>
            <p:sp>
              <p:nvSpPr>
                <p:cNvPr id="1290" name="TextBox 1289">
                  <a:extLst>
                    <a:ext uri="{FF2B5EF4-FFF2-40B4-BE49-F238E27FC236}">
                      <a16:creationId xmlns:a16="http://schemas.microsoft.com/office/drawing/2014/main" id="{F4DD41F6-6DE3-ED08-054B-2D6D4FBB1FD9}"/>
                    </a:ext>
                  </a:extLst>
                </p:cNvPr>
                <p:cNvSpPr txBox="1"/>
                <p:nvPr/>
              </p:nvSpPr>
              <p:spPr>
                <a:xfrm>
                  <a:off x="2512692" y="4840193"/>
                  <a:ext cx="2068083" cy="5710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342884">
                    <a:lnSpc>
                      <a:spcPct val="90000"/>
                    </a:lnSpc>
                    <a:defRPr/>
                  </a:pPr>
                  <a:r>
                    <a:rPr lang="en-US" sz="1050" dirty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Estrogen response element ERE</a:t>
                  </a:r>
                </a:p>
              </p:txBody>
            </p:sp>
            <p:sp>
              <p:nvSpPr>
                <p:cNvPr id="1291" name="TextBox 1290">
                  <a:extLst>
                    <a:ext uri="{FF2B5EF4-FFF2-40B4-BE49-F238E27FC236}">
                      <a16:creationId xmlns:a16="http://schemas.microsoft.com/office/drawing/2014/main" id="{93F3AB3C-1AD7-E2C4-ED1A-266992BF90ED}"/>
                    </a:ext>
                  </a:extLst>
                </p:cNvPr>
                <p:cNvSpPr txBox="1"/>
                <p:nvPr/>
              </p:nvSpPr>
              <p:spPr>
                <a:xfrm>
                  <a:off x="976281" y="5783558"/>
                  <a:ext cx="1822760" cy="5710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342884">
                    <a:lnSpc>
                      <a:spcPct val="90000"/>
                    </a:lnSpc>
                    <a:defRPr/>
                  </a:pPr>
                  <a:r>
                    <a:rPr lang="en-US" sz="1050" dirty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Estrogen responsive gene</a:t>
                  </a:r>
                </a:p>
              </p:txBody>
            </p:sp>
            <p:sp>
              <p:nvSpPr>
                <p:cNvPr id="1292" name="TextBox 1291">
                  <a:extLst>
                    <a:ext uri="{FF2B5EF4-FFF2-40B4-BE49-F238E27FC236}">
                      <a16:creationId xmlns:a16="http://schemas.microsoft.com/office/drawing/2014/main" id="{DB4CFB33-95BD-527D-A70F-4BDAE93A138D}"/>
                    </a:ext>
                  </a:extLst>
                </p:cNvPr>
                <p:cNvSpPr txBox="1"/>
                <p:nvPr/>
              </p:nvSpPr>
              <p:spPr>
                <a:xfrm>
                  <a:off x="1660190" y="2303836"/>
                  <a:ext cx="1569206" cy="619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342884">
                    <a:defRPr/>
                  </a:pPr>
                  <a:r>
                    <a:rPr lang="en-US" sz="1050" dirty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Competitive binding to ER</a:t>
                  </a:r>
                  <a:r>
                    <a:rPr lang="el-GR" sz="1050" dirty="0">
                      <a:solidFill>
                        <a:srgbClr val="47484F"/>
                      </a:solidFill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α</a:t>
                  </a:r>
                  <a:endParaRPr lang="en-US" sz="1050" dirty="0">
                    <a:solidFill>
                      <a:srgbClr val="47484F"/>
                    </a:solidFill>
                    <a:latin typeface="Proxima Nova Rg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  <p:cxnSp>
              <p:nvCxnSpPr>
                <p:cNvPr id="1293" name="Straight Connector 1292">
                  <a:extLst>
                    <a:ext uri="{FF2B5EF4-FFF2-40B4-BE49-F238E27FC236}">
                      <a16:creationId xmlns:a16="http://schemas.microsoft.com/office/drawing/2014/main" id="{7963C12B-48EE-C6D1-80D3-BEBC0DA1B7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17737" y="5249266"/>
                  <a:ext cx="188287" cy="3292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4" name="Straight Connector 1293">
                  <a:extLst>
                    <a:ext uri="{FF2B5EF4-FFF2-40B4-BE49-F238E27FC236}">
                      <a16:creationId xmlns:a16="http://schemas.microsoft.com/office/drawing/2014/main" id="{66B45CB9-A2F1-4185-30D3-69144FFA72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59535" y="5717630"/>
                  <a:ext cx="0" cy="10789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5" name="Straight Connector 1294">
                  <a:extLst>
                    <a:ext uri="{FF2B5EF4-FFF2-40B4-BE49-F238E27FC236}">
                      <a16:creationId xmlns:a16="http://schemas.microsoft.com/office/drawing/2014/main" id="{F5857F3D-948C-2590-8F30-63B4AFA82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6741" y="3720444"/>
                  <a:ext cx="233758" cy="43215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6" name="Straight Connector 1295">
                  <a:extLst>
                    <a:ext uri="{FF2B5EF4-FFF2-40B4-BE49-F238E27FC236}">
                      <a16:creationId xmlns:a16="http://schemas.microsoft.com/office/drawing/2014/main" id="{BE1B6FDF-3566-8CF4-F6BF-8797404188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50977" y="4504444"/>
                  <a:ext cx="376517" cy="71269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7" name="Straight Connector 1296">
                  <a:extLst>
                    <a:ext uri="{FF2B5EF4-FFF2-40B4-BE49-F238E27FC236}">
                      <a16:creationId xmlns:a16="http://schemas.microsoft.com/office/drawing/2014/main" id="{44036867-F398-B42B-3714-C30485272C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61128" y="2342810"/>
                  <a:ext cx="299332" cy="7932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2281204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C7A09B-088C-50F4-0D7D-EA36B94FA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80529"/>
            <a:ext cx="7886700" cy="47682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Novel Oral Endocrine Therapies: SERD, CERAN, PROTAC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05F80D9-36D9-0C0E-7977-B5D80D2958B1}"/>
              </a:ext>
            </a:extLst>
          </p:cNvPr>
          <p:cNvGraphicFramePr>
            <a:graphicFrameLocks noGrp="1"/>
          </p:cNvGraphicFramePr>
          <p:nvPr/>
        </p:nvGraphicFramePr>
        <p:xfrm>
          <a:off x="577986" y="657358"/>
          <a:ext cx="7988026" cy="4192112"/>
        </p:xfrm>
        <a:graphic>
          <a:graphicData uri="http://schemas.openxmlformats.org/drawingml/2006/table">
            <a:tbl>
              <a:tblPr/>
              <a:tblGrid>
                <a:gridCol w="1957188">
                  <a:extLst>
                    <a:ext uri="{9D8B030D-6E8A-4147-A177-3AD203B41FA5}">
                      <a16:colId xmlns:a16="http://schemas.microsoft.com/office/drawing/2014/main" val="3717199327"/>
                    </a:ext>
                  </a:extLst>
                </a:gridCol>
                <a:gridCol w="1220612">
                  <a:extLst>
                    <a:ext uri="{9D8B030D-6E8A-4147-A177-3AD203B41FA5}">
                      <a16:colId xmlns:a16="http://schemas.microsoft.com/office/drawing/2014/main" val="1408528793"/>
                    </a:ext>
                  </a:extLst>
                </a:gridCol>
                <a:gridCol w="2262743">
                  <a:extLst>
                    <a:ext uri="{9D8B030D-6E8A-4147-A177-3AD203B41FA5}">
                      <a16:colId xmlns:a16="http://schemas.microsoft.com/office/drawing/2014/main" val="1429937810"/>
                    </a:ext>
                  </a:extLst>
                </a:gridCol>
                <a:gridCol w="2547483">
                  <a:extLst>
                    <a:ext uri="{9D8B030D-6E8A-4147-A177-3AD203B41FA5}">
                      <a16:colId xmlns:a16="http://schemas.microsoft.com/office/drawing/2014/main" val="1590345434"/>
                    </a:ext>
                  </a:extLst>
                </a:gridCol>
              </a:tblGrid>
              <a:tr h="244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Agent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Disease setting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Select ongoing trials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909182"/>
                  </a:ext>
                </a:extLst>
              </a:tr>
              <a:tr h="2444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ORAL SERDs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088065"/>
                  </a:ext>
                </a:extLst>
              </a:tr>
              <a:tr h="218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Elacestrant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(RAD1901)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Radius Health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Advanced/Metastatic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EMERALD 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709271"/>
                  </a:ext>
                </a:extLst>
              </a:tr>
              <a:tr h="63779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Giredestrant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(GDC-9545)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Genentech/Roche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Advanced/Metastatic                             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preservERA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acelERA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evERA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498547"/>
                  </a:ext>
                </a:extLst>
              </a:tr>
              <a:tr h="218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Neoadjuvant 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coopERA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023449"/>
                  </a:ext>
                </a:extLst>
              </a:tr>
              <a:tr h="218090">
                <a:tc v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5" marR="8225" marT="8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5" marR="8225" marT="8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Adjuvant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lidERA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904437"/>
                  </a:ext>
                </a:extLst>
              </a:tr>
              <a:tr h="64003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Camizestrant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(AZD9833)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Astra Zeneca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Advanced/Metastatic                               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SERENA-1,-2,-4, -6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090137"/>
                  </a:ext>
                </a:extLst>
              </a:tr>
              <a:tr h="218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Neoadjuvant 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SERENA-3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655761"/>
                  </a:ext>
                </a:extLst>
              </a:tr>
              <a:tr h="218090">
                <a:tc v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5" marR="8225" marT="8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5" marR="8225" marT="8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Adjuvant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CAMBRIA, CAMBRIA-2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974407"/>
                  </a:ext>
                </a:extLst>
              </a:tr>
              <a:tr h="21809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Imlunestrant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(LY3484356)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 Lilly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Advanced/Metastatic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EMBER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050449"/>
                  </a:ext>
                </a:extLst>
              </a:tr>
              <a:tr h="218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Neoadjuvant 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EMBER-2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817676"/>
                  </a:ext>
                </a:extLst>
              </a:tr>
              <a:tr h="218090">
                <a:tc v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5" marR="8225" marT="8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5" marR="8225" marT="8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Adjuvant 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EMBER-4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895823"/>
                  </a:ext>
                </a:extLst>
              </a:tr>
              <a:tr h="24446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Other novel agents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00782"/>
                  </a:ext>
                </a:extLst>
              </a:tr>
              <a:tr h="218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ARV-471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Arvinas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Advanced/Metastatic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NCT04072952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538915"/>
                  </a:ext>
                </a:extLst>
              </a:tr>
              <a:tr h="218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OP-1250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Olema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Oncology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Advanced/Metastatic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NCT04505826</a:t>
                      </a:r>
                    </a:p>
                  </a:txBody>
                  <a:tcPr marL="6169" marR="6169" marT="61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922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24165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546831A-73CD-4F8E-9FF8-D93136486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EMERALD: Elacestrant vs Investigator’s Choice SoC ET in ER+/HER2- MBC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7EA53-DB1F-204D-BC82-15C189F73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50" dirty="0"/>
              <a:t>Randomized, open-label, active-controlled phase III trial</a:t>
            </a:r>
          </a:p>
        </p:txBody>
      </p:sp>
      <p:sp>
        <p:nvSpPr>
          <p:cNvPr id="9221" name="Text Box 11">
            <a:extLst>
              <a:ext uri="{FF2B5EF4-FFF2-40B4-BE49-F238E27FC236}">
                <a16:creationId xmlns:a16="http://schemas.microsoft.com/office/drawing/2014/main" id="{0B865CED-4EF9-403A-B72A-0302F40DC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55" y="4760032"/>
            <a:ext cx="600789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8578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90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Bidard. JCO. 2022;40:3246. Bardia. SABCS 2022. Abstr GS3-01.</a:t>
            </a:r>
          </a:p>
        </p:txBody>
      </p:sp>
      <p:sp>
        <p:nvSpPr>
          <p:cNvPr id="12" name="Text Box 45">
            <a:extLst>
              <a:ext uri="{FF2B5EF4-FFF2-40B4-BE49-F238E27FC236}">
                <a16:creationId xmlns:a16="http://schemas.microsoft.com/office/drawing/2014/main" id="{A7103A4E-6D64-6B47-8991-0680B4194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90" y="2057137"/>
            <a:ext cx="2465780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 Men and postmenopausal women with ER+/HER2- MBC; relapse/PD after 1-2 lines of ET (1 line with CDK4/6 inhibitor); </a:t>
            </a:r>
            <a:br>
              <a:rPr lang="en-US" alt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</a:br>
            <a:r>
              <a:rPr lang="en-US" alt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≤1 line of CT for advanced disease; ECOG PS 0/1</a:t>
            </a:r>
          </a:p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GB" alt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(N = 478)</a:t>
            </a:r>
            <a:endParaRPr lang="en-US" altLang="en-US" sz="13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A2C7DCEC-B0BE-B34F-948A-FF32F2EF0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8848" y="2401708"/>
            <a:ext cx="1830064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i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Until progression, unacceptable toxicity, or withdrawal</a:t>
            </a:r>
          </a:p>
        </p:txBody>
      </p:sp>
      <p:sp>
        <p:nvSpPr>
          <p:cNvPr id="14" name="Rectangle 49">
            <a:extLst>
              <a:ext uri="{FF2B5EF4-FFF2-40B4-BE49-F238E27FC236}">
                <a16:creationId xmlns:a16="http://schemas.microsoft.com/office/drawing/2014/main" id="{55C60873-1BA6-8F49-A46A-B0FC021FC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204" y="1884735"/>
            <a:ext cx="3013010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13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Elacestrant </a:t>
            </a:r>
            <a:r>
              <a:rPr lang="en-US" altLang="en-US" sz="1313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400 mg QD</a:t>
            </a:r>
          </a:p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13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(n = 239)</a:t>
            </a:r>
          </a:p>
        </p:txBody>
      </p:sp>
      <p:sp>
        <p:nvSpPr>
          <p:cNvPr id="15" name="Rectangle 50">
            <a:extLst>
              <a:ext uri="{FF2B5EF4-FFF2-40B4-BE49-F238E27FC236}">
                <a16:creationId xmlns:a16="http://schemas.microsoft.com/office/drawing/2014/main" id="{FE1EAA55-33A6-2846-8F26-A9FFEF1C3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439" y="2775635"/>
            <a:ext cx="3013010" cy="822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SoC</a:t>
            </a:r>
            <a:r>
              <a:rPr lang="en-US" alt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br>
              <a:rPr lang="en-US" alt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</a:br>
            <a:r>
              <a:rPr lang="en-US" alt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(investigator’s choice of fulvestrant, </a:t>
            </a:r>
            <a:br>
              <a:rPr lang="en-US" alt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</a:br>
            <a:r>
              <a:rPr lang="en-US" alt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anastrozole, letrozole, exemestane)</a:t>
            </a:r>
          </a:p>
          <a:p>
            <a:pPr algn="ctr" defTabSz="68578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(n = 239)</a:t>
            </a:r>
          </a:p>
        </p:txBody>
      </p:sp>
      <p:sp>
        <p:nvSpPr>
          <p:cNvPr id="16" name="Line 52">
            <a:extLst>
              <a:ext uri="{FF2B5EF4-FFF2-40B4-BE49-F238E27FC236}">
                <a16:creationId xmlns:a16="http://schemas.microsoft.com/office/drawing/2014/main" id="{4F971239-B5CB-3C40-BAB3-705AEFA982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9280" y="2708911"/>
            <a:ext cx="359569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Line 53">
            <a:extLst>
              <a:ext uri="{FF2B5EF4-FFF2-40B4-BE49-F238E27FC236}">
                <a16:creationId xmlns:a16="http://schemas.microsoft.com/office/drawing/2014/main" id="{0BEA2433-B12E-2E46-8126-D73E1B360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790" y="2862160"/>
            <a:ext cx="466725" cy="19762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Line 54">
            <a:extLst>
              <a:ext uri="{FF2B5EF4-FFF2-40B4-BE49-F238E27FC236}">
                <a16:creationId xmlns:a16="http://schemas.microsoft.com/office/drawing/2014/main" id="{D32014B8-DEE8-3B4E-B19B-A58A727E2F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36790" y="2527781"/>
            <a:ext cx="466725" cy="26074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4FA4B56-5D6F-C247-9135-76161017466C}"/>
              </a:ext>
            </a:extLst>
          </p:cNvPr>
          <p:cNvCxnSpPr>
            <a:cxnSpLocks/>
          </p:cNvCxnSpPr>
          <p:nvPr/>
        </p:nvCxnSpPr>
        <p:spPr bwMode="auto">
          <a:xfrm>
            <a:off x="3053626" y="2026773"/>
            <a:ext cx="0" cy="425636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1494705-2AB9-D04B-94C0-2429C0458B24}"/>
              </a:ext>
            </a:extLst>
          </p:cNvPr>
          <p:cNvSpPr txBox="1"/>
          <p:nvPr/>
        </p:nvSpPr>
        <p:spPr bwMode="auto">
          <a:xfrm>
            <a:off x="1451963" y="1521066"/>
            <a:ext cx="340791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i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Stratified by mESR1 status (Y vs N), prior fulvestrant (Y vs N), presence of visceral metastases (Y vs N)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96A2DF81-3E46-7344-A481-D84D0E6A45DB}"/>
              </a:ext>
            </a:extLst>
          </p:cNvPr>
          <p:cNvSpPr txBox="1">
            <a:spLocks/>
          </p:cNvSpPr>
          <p:nvPr/>
        </p:nvSpPr>
        <p:spPr bwMode="auto">
          <a:xfrm>
            <a:off x="533242" y="3675379"/>
            <a:ext cx="8157252" cy="1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57168" indent="-257168" defTabSz="685783">
              <a:buClr>
                <a:srgbClr val="000000"/>
              </a:buClr>
              <a:defRPr/>
            </a:pPr>
            <a:r>
              <a:rPr lang="en-US" sz="1650" b="1" kern="0" dirty="0">
                <a:solidFill>
                  <a:srgbClr val="000000"/>
                </a:solidFill>
                <a:sym typeface="Arial"/>
              </a:rPr>
              <a:t>Coprimary endpoints: </a:t>
            </a:r>
            <a:r>
              <a:rPr lang="en-US" sz="1650" kern="0" dirty="0">
                <a:solidFill>
                  <a:srgbClr val="000000"/>
                </a:solidFill>
                <a:sym typeface="Arial"/>
              </a:rPr>
              <a:t>PFS in all patients, PFS in patients with </a:t>
            </a:r>
            <a:r>
              <a:rPr lang="en-US" sz="1650" i="1" kern="0" dirty="0">
                <a:solidFill>
                  <a:srgbClr val="000000"/>
                </a:solidFill>
                <a:sym typeface="Arial"/>
              </a:rPr>
              <a:t>ESR1 </a:t>
            </a:r>
            <a:r>
              <a:rPr lang="en-US" sz="1650" kern="0" dirty="0">
                <a:solidFill>
                  <a:srgbClr val="000000"/>
                </a:solidFill>
                <a:sym typeface="Arial"/>
              </a:rPr>
              <a:t>mutation, both by BICR</a:t>
            </a:r>
          </a:p>
          <a:p>
            <a:pPr marL="257168" indent="-257168" defTabSz="685783">
              <a:buClr>
                <a:srgbClr val="000000"/>
              </a:buClr>
              <a:defRPr/>
            </a:pPr>
            <a:r>
              <a:rPr lang="en-US" sz="1650" b="1" kern="0" dirty="0">
                <a:solidFill>
                  <a:srgbClr val="000000"/>
                </a:solidFill>
                <a:sym typeface="Arial"/>
              </a:rPr>
              <a:t>Key secondary endpoint: </a:t>
            </a:r>
            <a:r>
              <a:rPr lang="en-US" sz="1650" kern="0" dirty="0">
                <a:solidFill>
                  <a:srgbClr val="000000"/>
                </a:solidFill>
                <a:sym typeface="Arial"/>
              </a:rPr>
              <a:t>OS</a:t>
            </a:r>
          </a:p>
          <a:p>
            <a:pPr marL="257168" indent="-257168" defTabSz="685783">
              <a:buClr>
                <a:srgbClr val="000000"/>
              </a:buClr>
              <a:defRPr/>
            </a:pPr>
            <a:r>
              <a:rPr lang="en-US" sz="1650" kern="0" dirty="0">
                <a:solidFill>
                  <a:srgbClr val="000000"/>
                </a:solidFill>
                <a:sym typeface="Arial"/>
              </a:rPr>
              <a:t>Current analysis examined impact of prior CDK4/6i duration on PFS</a:t>
            </a:r>
          </a:p>
        </p:txBody>
      </p:sp>
    </p:spTree>
    <p:extLst>
      <p:ext uri="{BB962C8B-B14F-4D97-AF65-F5344CB8AC3E}">
        <p14:creationId xmlns:p14="http://schemas.microsoft.com/office/powerpoint/2010/main" val="27274723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72E10D9-D695-40A3-A6C6-7889D871A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75" y="270137"/>
            <a:ext cx="8673186" cy="615670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cs typeface="Calibri" panose="020F0502020204030204" pitchFamily="34" charset="0"/>
              </a:rPr>
              <a:t>EMERALD: PFS With </a:t>
            </a:r>
            <a:r>
              <a:rPr lang="en-US" sz="2400" dirty="0" err="1">
                <a:cs typeface="Calibri" panose="020F0502020204030204" pitchFamily="34" charset="0"/>
              </a:rPr>
              <a:t>Elacestrant</a:t>
            </a:r>
            <a:r>
              <a:rPr lang="en-US" sz="2400" dirty="0">
                <a:cs typeface="Calibri" panose="020F0502020204030204" pitchFamily="34" charset="0"/>
              </a:rPr>
              <a:t> vs Physician Choice ET After Previous ET + CDK 4/6 Inhibitors </a:t>
            </a:r>
            <a:endParaRPr lang="en-US" sz="2399" dirty="0"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6B768-DBB8-479A-8277-E03D251B04B1}"/>
              </a:ext>
            </a:extLst>
          </p:cNvPr>
          <p:cNvSpPr txBox="1"/>
          <p:nvPr/>
        </p:nvSpPr>
        <p:spPr>
          <a:xfrm>
            <a:off x="656512" y="1175243"/>
            <a:ext cx="3727658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40">
              <a:defRPr/>
            </a:pPr>
            <a:r>
              <a:rPr lang="en-US" sz="1349" b="1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All Patients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0FE3F49E-A6D3-7E43-9F0C-11C28C0120F3}"/>
              </a:ext>
            </a:extLst>
          </p:cNvPr>
          <p:cNvSpPr txBox="1"/>
          <p:nvPr/>
        </p:nvSpPr>
        <p:spPr>
          <a:xfrm>
            <a:off x="5187836" y="1170183"/>
            <a:ext cx="3954755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40">
              <a:defRPr/>
            </a:pPr>
            <a:r>
              <a:rPr lang="en-US" sz="1349" b="1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Patients With </a:t>
            </a:r>
            <a:r>
              <a:rPr lang="en-US" sz="1349" b="1" dirty="0" err="1">
                <a:solidFill>
                  <a:prstClr val="black"/>
                </a:solidFill>
                <a:latin typeface="Tahoma"/>
                <a:cs typeface="Arial"/>
                <a:sym typeface="Arial"/>
              </a:rPr>
              <a:t>Tumours</a:t>
            </a:r>
            <a:r>
              <a:rPr lang="en-US" sz="1349" b="1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 Harboring </a:t>
            </a:r>
            <a:r>
              <a:rPr lang="en-US" sz="1349" b="1" i="1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mESR1</a:t>
            </a:r>
            <a:endParaRPr lang="en-US" sz="1349" b="1" dirty="0">
              <a:solidFill>
                <a:prstClr val="black"/>
              </a:solidFill>
              <a:latin typeface="Tahoma"/>
              <a:cs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1051BC0-2710-6841-8B3B-EF8692E165D2}"/>
              </a:ext>
            </a:extLst>
          </p:cNvPr>
          <p:cNvGrpSpPr/>
          <p:nvPr/>
        </p:nvGrpSpPr>
        <p:grpSpPr>
          <a:xfrm>
            <a:off x="182354" y="1488617"/>
            <a:ext cx="4287318" cy="2286849"/>
            <a:chOff x="241329" y="1983439"/>
            <a:chExt cx="5718189" cy="3050076"/>
          </a:xfrm>
        </p:grpSpPr>
        <p:sp>
          <p:nvSpPr>
            <p:cNvPr id="979" name="Rectangle 978">
              <a:extLst>
                <a:ext uri="{FF2B5EF4-FFF2-40B4-BE49-F238E27FC236}">
                  <a16:creationId xmlns:a16="http://schemas.microsoft.com/office/drawing/2014/main" id="{4DBCE105-008F-1641-B5EC-D07690B81264}"/>
                </a:ext>
              </a:extLst>
            </p:cNvPr>
            <p:cNvSpPr/>
            <p:nvPr/>
          </p:nvSpPr>
          <p:spPr>
            <a:xfrm>
              <a:off x="824750" y="1983439"/>
              <a:ext cx="5111719" cy="25358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40">
                <a:defRPr/>
              </a:pPr>
              <a:endParaRPr lang="en-US" sz="1349">
                <a:solidFill>
                  <a:srgbClr val="FFFFFF"/>
                </a:solidFill>
                <a:latin typeface="Tahoma"/>
                <a:sym typeface="Arial"/>
              </a:endParaRPr>
            </a:p>
          </p:txBody>
        </p:sp>
        <p:sp>
          <p:nvSpPr>
            <p:cNvPr id="1147" name="TextBox 1146">
              <a:extLst>
                <a:ext uri="{FF2B5EF4-FFF2-40B4-BE49-F238E27FC236}">
                  <a16:creationId xmlns:a16="http://schemas.microsoft.com/office/drawing/2014/main" id="{233D084E-5532-1C40-A89E-253FF08081D2}"/>
                </a:ext>
              </a:extLst>
            </p:cNvPr>
            <p:cNvSpPr txBox="1"/>
            <p:nvPr/>
          </p:nvSpPr>
          <p:spPr>
            <a:xfrm>
              <a:off x="501583" y="2035328"/>
              <a:ext cx="250147" cy="1847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100</a:t>
              </a:r>
            </a:p>
          </p:txBody>
        </p:sp>
        <p:cxnSp>
          <p:nvCxnSpPr>
            <p:cNvPr id="1148" name="Straight Connector 1147">
              <a:extLst>
                <a:ext uri="{FF2B5EF4-FFF2-40B4-BE49-F238E27FC236}">
                  <a16:creationId xmlns:a16="http://schemas.microsoft.com/office/drawing/2014/main" id="{BA4C928D-2591-4749-ACC8-EA6A6CD30E74}"/>
                </a:ext>
              </a:extLst>
            </p:cNvPr>
            <p:cNvCxnSpPr/>
            <p:nvPr/>
          </p:nvCxnSpPr>
          <p:spPr>
            <a:xfrm>
              <a:off x="761889" y="2138155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1" name="TextBox 1150">
              <a:extLst>
                <a:ext uri="{FF2B5EF4-FFF2-40B4-BE49-F238E27FC236}">
                  <a16:creationId xmlns:a16="http://schemas.microsoft.com/office/drawing/2014/main" id="{8D48B1B5-5693-3D4E-9629-8E6E2EBC859F}"/>
                </a:ext>
              </a:extLst>
            </p:cNvPr>
            <p:cNvSpPr txBox="1"/>
            <p:nvPr/>
          </p:nvSpPr>
          <p:spPr>
            <a:xfrm>
              <a:off x="584966" y="2505678"/>
              <a:ext cx="166765" cy="1847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80</a:t>
              </a:r>
            </a:p>
          </p:txBody>
        </p:sp>
        <p:cxnSp>
          <p:nvCxnSpPr>
            <p:cNvPr id="1152" name="Straight Connector 1151">
              <a:extLst>
                <a:ext uri="{FF2B5EF4-FFF2-40B4-BE49-F238E27FC236}">
                  <a16:creationId xmlns:a16="http://schemas.microsoft.com/office/drawing/2014/main" id="{4A6A23E6-F836-C644-9B62-C1A1F567B5B0}"/>
                </a:ext>
              </a:extLst>
            </p:cNvPr>
            <p:cNvCxnSpPr/>
            <p:nvPr/>
          </p:nvCxnSpPr>
          <p:spPr>
            <a:xfrm>
              <a:off x="761889" y="2608504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5" name="TextBox 1154">
              <a:extLst>
                <a:ext uri="{FF2B5EF4-FFF2-40B4-BE49-F238E27FC236}">
                  <a16:creationId xmlns:a16="http://schemas.microsoft.com/office/drawing/2014/main" id="{00AA0349-2BB5-4E48-9AF2-1FAAC9E67D96}"/>
                </a:ext>
              </a:extLst>
            </p:cNvPr>
            <p:cNvSpPr txBox="1"/>
            <p:nvPr/>
          </p:nvSpPr>
          <p:spPr>
            <a:xfrm>
              <a:off x="584966" y="2961743"/>
              <a:ext cx="166765" cy="1847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60</a:t>
              </a:r>
            </a:p>
          </p:txBody>
        </p:sp>
        <p:cxnSp>
          <p:nvCxnSpPr>
            <p:cNvPr id="1156" name="Straight Connector 1155">
              <a:extLst>
                <a:ext uri="{FF2B5EF4-FFF2-40B4-BE49-F238E27FC236}">
                  <a16:creationId xmlns:a16="http://schemas.microsoft.com/office/drawing/2014/main" id="{CADD09BA-A44B-3244-B64C-B3DB37297B4E}"/>
                </a:ext>
              </a:extLst>
            </p:cNvPr>
            <p:cNvCxnSpPr/>
            <p:nvPr/>
          </p:nvCxnSpPr>
          <p:spPr>
            <a:xfrm>
              <a:off x="761889" y="3064569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9" name="TextBox 1158">
              <a:extLst>
                <a:ext uri="{FF2B5EF4-FFF2-40B4-BE49-F238E27FC236}">
                  <a16:creationId xmlns:a16="http://schemas.microsoft.com/office/drawing/2014/main" id="{F5450A27-487D-014F-B199-399F78801608}"/>
                </a:ext>
              </a:extLst>
            </p:cNvPr>
            <p:cNvSpPr txBox="1"/>
            <p:nvPr/>
          </p:nvSpPr>
          <p:spPr>
            <a:xfrm>
              <a:off x="584966" y="3428003"/>
              <a:ext cx="166765" cy="1847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40</a:t>
              </a:r>
            </a:p>
          </p:txBody>
        </p:sp>
        <p:cxnSp>
          <p:nvCxnSpPr>
            <p:cNvPr id="1160" name="Straight Connector 1159">
              <a:extLst>
                <a:ext uri="{FF2B5EF4-FFF2-40B4-BE49-F238E27FC236}">
                  <a16:creationId xmlns:a16="http://schemas.microsoft.com/office/drawing/2014/main" id="{48C2A67C-CC5F-EC4E-B9A7-EE6AD322CE3E}"/>
                </a:ext>
              </a:extLst>
            </p:cNvPr>
            <p:cNvCxnSpPr/>
            <p:nvPr/>
          </p:nvCxnSpPr>
          <p:spPr>
            <a:xfrm>
              <a:off x="761889" y="3530830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3" name="TextBox 1162">
              <a:extLst>
                <a:ext uri="{FF2B5EF4-FFF2-40B4-BE49-F238E27FC236}">
                  <a16:creationId xmlns:a16="http://schemas.microsoft.com/office/drawing/2014/main" id="{76B8D4EF-26BE-7943-AF47-5E122A55427E}"/>
                </a:ext>
              </a:extLst>
            </p:cNvPr>
            <p:cNvSpPr txBox="1"/>
            <p:nvPr/>
          </p:nvSpPr>
          <p:spPr>
            <a:xfrm>
              <a:off x="584966" y="3898462"/>
              <a:ext cx="166765" cy="1847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20</a:t>
              </a:r>
            </a:p>
          </p:txBody>
        </p:sp>
        <p:cxnSp>
          <p:nvCxnSpPr>
            <p:cNvPr id="1164" name="Straight Connector 1163">
              <a:extLst>
                <a:ext uri="{FF2B5EF4-FFF2-40B4-BE49-F238E27FC236}">
                  <a16:creationId xmlns:a16="http://schemas.microsoft.com/office/drawing/2014/main" id="{B0173C5A-3B8D-254F-A179-16E966D36ACC}"/>
                </a:ext>
              </a:extLst>
            </p:cNvPr>
            <p:cNvCxnSpPr/>
            <p:nvPr/>
          </p:nvCxnSpPr>
          <p:spPr>
            <a:xfrm>
              <a:off x="761889" y="4001288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7" name="TextBox 1166">
              <a:extLst>
                <a:ext uri="{FF2B5EF4-FFF2-40B4-BE49-F238E27FC236}">
                  <a16:creationId xmlns:a16="http://schemas.microsoft.com/office/drawing/2014/main" id="{FA545A2C-909A-0E4B-A8A0-F2726D65FAC6}"/>
                </a:ext>
              </a:extLst>
            </p:cNvPr>
            <p:cNvSpPr txBox="1"/>
            <p:nvPr/>
          </p:nvSpPr>
          <p:spPr>
            <a:xfrm>
              <a:off x="668345" y="4358837"/>
              <a:ext cx="83383" cy="1847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1168" name="Straight Connector 1167">
              <a:extLst>
                <a:ext uri="{FF2B5EF4-FFF2-40B4-BE49-F238E27FC236}">
                  <a16:creationId xmlns:a16="http://schemas.microsoft.com/office/drawing/2014/main" id="{EEC2E12B-EECA-0640-AE5B-34376E968783}"/>
                </a:ext>
              </a:extLst>
            </p:cNvPr>
            <p:cNvCxnSpPr/>
            <p:nvPr/>
          </p:nvCxnSpPr>
          <p:spPr>
            <a:xfrm>
              <a:off x="761889" y="4461662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9" name="TextBox 1168">
              <a:extLst>
                <a:ext uri="{FF2B5EF4-FFF2-40B4-BE49-F238E27FC236}">
                  <a16:creationId xmlns:a16="http://schemas.microsoft.com/office/drawing/2014/main" id="{BD57574F-C3A6-F34F-B4F7-7DAF8345D028}"/>
                </a:ext>
              </a:extLst>
            </p:cNvPr>
            <p:cNvSpPr txBox="1"/>
            <p:nvPr/>
          </p:nvSpPr>
          <p:spPr>
            <a:xfrm rot="16200000">
              <a:off x="-536476" y="3230936"/>
              <a:ext cx="1740332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b="1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Probability of PFS (%)</a:t>
              </a:r>
              <a:endParaRPr lang="en-US" sz="900" b="1" dirty="0">
                <a:solidFill>
                  <a:prstClr val="black"/>
                </a:solidFill>
                <a:latin typeface="Tahoma"/>
                <a:cs typeface="Arial"/>
                <a:sym typeface="Arial"/>
              </a:endParaRPr>
            </a:p>
          </p:txBody>
        </p:sp>
        <p:sp>
          <p:nvSpPr>
            <p:cNvPr id="1085" name="TextBox 1084">
              <a:extLst>
                <a:ext uri="{FF2B5EF4-FFF2-40B4-BE49-F238E27FC236}">
                  <a16:creationId xmlns:a16="http://schemas.microsoft.com/office/drawing/2014/main" id="{398ECEBA-6DA4-0745-B8AF-09D4C00F7FB9}"/>
                </a:ext>
              </a:extLst>
            </p:cNvPr>
            <p:cNvSpPr txBox="1"/>
            <p:nvPr/>
          </p:nvSpPr>
          <p:spPr>
            <a:xfrm>
              <a:off x="1042064" y="4621423"/>
              <a:ext cx="83383" cy="1847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1086" name="Straight Connector 1085">
              <a:extLst>
                <a:ext uri="{FF2B5EF4-FFF2-40B4-BE49-F238E27FC236}">
                  <a16:creationId xmlns:a16="http://schemas.microsoft.com/office/drawing/2014/main" id="{D73CD685-4E74-7740-8080-C0FA0324898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45953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5" name="TextBox 1094">
              <a:extLst>
                <a:ext uri="{FF2B5EF4-FFF2-40B4-BE49-F238E27FC236}">
                  <a16:creationId xmlns:a16="http://schemas.microsoft.com/office/drawing/2014/main" id="{3F18CD96-7CAA-FD4C-88D4-2785D7110FAC}"/>
                </a:ext>
              </a:extLst>
            </p:cNvPr>
            <p:cNvSpPr txBox="1"/>
            <p:nvPr/>
          </p:nvSpPr>
          <p:spPr>
            <a:xfrm>
              <a:off x="2003842" y="4621423"/>
              <a:ext cx="83383" cy="1847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5</a:t>
              </a:r>
            </a:p>
          </p:txBody>
        </p:sp>
        <p:cxnSp>
          <p:nvCxnSpPr>
            <p:cNvPr id="1096" name="Straight Connector 1095">
              <a:extLst>
                <a:ext uri="{FF2B5EF4-FFF2-40B4-BE49-F238E27FC236}">
                  <a16:creationId xmlns:a16="http://schemas.microsoft.com/office/drawing/2014/main" id="{5D513317-2CAA-A34D-A9B5-DE8FE24072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007731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5" name="TextBox 1104">
              <a:extLst>
                <a:ext uri="{FF2B5EF4-FFF2-40B4-BE49-F238E27FC236}">
                  <a16:creationId xmlns:a16="http://schemas.microsoft.com/office/drawing/2014/main" id="{2F6D4E8E-44DB-EB4A-A849-2D1A4C777F57}"/>
                </a:ext>
              </a:extLst>
            </p:cNvPr>
            <p:cNvSpPr txBox="1"/>
            <p:nvPr/>
          </p:nvSpPr>
          <p:spPr>
            <a:xfrm>
              <a:off x="2900388" y="4632439"/>
              <a:ext cx="166765" cy="1847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10</a:t>
              </a:r>
            </a:p>
          </p:txBody>
        </p:sp>
        <p:cxnSp>
          <p:nvCxnSpPr>
            <p:cNvPr id="1106" name="Straight Connector 1105">
              <a:extLst>
                <a:ext uri="{FF2B5EF4-FFF2-40B4-BE49-F238E27FC236}">
                  <a16:creationId xmlns:a16="http://schemas.microsoft.com/office/drawing/2014/main" id="{E9F1B4E9-3FE1-2E49-A89C-7137FBB49D7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955519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6" name="TextBox 1115">
              <a:extLst>
                <a:ext uri="{FF2B5EF4-FFF2-40B4-BE49-F238E27FC236}">
                  <a16:creationId xmlns:a16="http://schemas.microsoft.com/office/drawing/2014/main" id="{F7E72D18-A261-F34F-8956-4696E31B26AB}"/>
                </a:ext>
              </a:extLst>
            </p:cNvPr>
            <p:cNvSpPr txBox="1"/>
            <p:nvPr/>
          </p:nvSpPr>
          <p:spPr>
            <a:xfrm>
              <a:off x="3868462" y="4628147"/>
              <a:ext cx="166765" cy="1847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15</a:t>
              </a:r>
            </a:p>
          </p:txBody>
        </p:sp>
        <p:cxnSp>
          <p:nvCxnSpPr>
            <p:cNvPr id="1117" name="Straight Connector 1116">
              <a:extLst>
                <a:ext uri="{FF2B5EF4-FFF2-40B4-BE49-F238E27FC236}">
                  <a16:creationId xmlns:a16="http://schemas.microsoft.com/office/drawing/2014/main" id="{215E61E5-B2A4-DC4A-82D2-5B37A597BF2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914037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6" name="TextBox 1125">
              <a:extLst>
                <a:ext uri="{FF2B5EF4-FFF2-40B4-BE49-F238E27FC236}">
                  <a16:creationId xmlns:a16="http://schemas.microsoft.com/office/drawing/2014/main" id="{1438D708-8C76-D14D-9103-79A38172592F}"/>
                </a:ext>
              </a:extLst>
            </p:cNvPr>
            <p:cNvSpPr txBox="1"/>
            <p:nvPr/>
          </p:nvSpPr>
          <p:spPr>
            <a:xfrm>
              <a:off x="4830428" y="4628147"/>
              <a:ext cx="166765" cy="1847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20</a:t>
              </a:r>
            </a:p>
          </p:txBody>
        </p:sp>
        <p:cxnSp>
          <p:nvCxnSpPr>
            <p:cNvPr id="1127" name="Straight Connector 1126">
              <a:extLst>
                <a:ext uri="{FF2B5EF4-FFF2-40B4-BE49-F238E27FC236}">
                  <a16:creationId xmlns:a16="http://schemas.microsoft.com/office/drawing/2014/main" id="{F43C2F51-111E-A54A-9F3A-FAB83F8FAAB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870924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6" name="TextBox 1135">
              <a:extLst>
                <a:ext uri="{FF2B5EF4-FFF2-40B4-BE49-F238E27FC236}">
                  <a16:creationId xmlns:a16="http://schemas.microsoft.com/office/drawing/2014/main" id="{0A8FDDC6-1CDB-4243-8CEF-8E417FB23E07}"/>
                </a:ext>
              </a:extLst>
            </p:cNvPr>
            <p:cNvSpPr txBox="1"/>
            <p:nvPr/>
          </p:nvSpPr>
          <p:spPr>
            <a:xfrm>
              <a:off x="5792807" y="4625715"/>
              <a:ext cx="166711" cy="1847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25</a:t>
              </a:r>
            </a:p>
          </p:txBody>
        </p:sp>
        <p:cxnSp>
          <p:nvCxnSpPr>
            <p:cNvPr id="1137" name="Straight Connector 1136">
              <a:extLst>
                <a:ext uri="{FF2B5EF4-FFF2-40B4-BE49-F238E27FC236}">
                  <a16:creationId xmlns:a16="http://schemas.microsoft.com/office/drawing/2014/main" id="{30759888-D408-2547-B785-9FABE3D7B9F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28198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8" name="TextBox 1137">
              <a:extLst>
                <a:ext uri="{FF2B5EF4-FFF2-40B4-BE49-F238E27FC236}">
                  <a16:creationId xmlns:a16="http://schemas.microsoft.com/office/drawing/2014/main" id="{E04E6795-F9CE-7648-8F23-6802FAAF47E0}"/>
                </a:ext>
              </a:extLst>
            </p:cNvPr>
            <p:cNvSpPr txBox="1"/>
            <p:nvPr/>
          </p:nvSpPr>
          <p:spPr>
            <a:xfrm>
              <a:off x="2815498" y="4848792"/>
              <a:ext cx="1148105" cy="1847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Time (months)</a:t>
              </a:r>
            </a:p>
          </p:txBody>
        </p:sp>
        <p:cxnSp>
          <p:nvCxnSpPr>
            <p:cNvPr id="982" name="Straight Connector 981">
              <a:extLst>
                <a:ext uri="{FF2B5EF4-FFF2-40B4-BE49-F238E27FC236}">
                  <a16:creationId xmlns:a16="http://schemas.microsoft.com/office/drawing/2014/main" id="{C278DF41-DF76-054E-97A8-4FDB75B4EF4C}"/>
                </a:ext>
              </a:extLst>
            </p:cNvPr>
            <p:cNvCxnSpPr>
              <a:cxnSpLocks/>
            </p:cNvCxnSpPr>
            <p:nvPr/>
          </p:nvCxnSpPr>
          <p:spPr>
            <a:xfrm>
              <a:off x="920200" y="4188025"/>
              <a:ext cx="257686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4" name="TextBox 983">
              <a:extLst>
                <a:ext uri="{FF2B5EF4-FFF2-40B4-BE49-F238E27FC236}">
                  <a16:creationId xmlns:a16="http://schemas.microsoft.com/office/drawing/2014/main" id="{19867989-985E-D14A-B571-A403712B74F2}"/>
                </a:ext>
              </a:extLst>
            </p:cNvPr>
            <p:cNvSpPr txBox="1"/>
            <p:nvPr/>
          </p:nvSpPr>
          <p:spPr>
            <a:xfrm>
              <a:off x="1241663" y="4095691"/>
              <a:ext cx="746162" cy="1847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457040">
                <a:spcAft>
                  <a:spcPts val="225"/>
                </a:spcAft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Elacestrant</a:t>
              </a:r>
            </a:p>
          </p:txBody>
        </p:sp>
        <p:cxnSp>
          <p:nvCxnSpPr>
            <p:cNvPr id="985" name="Straight Connector 984">
              <a:extLst>
                <a:ext uri="{FF2B5EF4-FFF2-40B4-BE49-F238E27FC236}">
                  <a16:creationId xmlns:a16="http://schemas.microsoft.com/office/drawing/2014/main" id="{868B49CF-F297-5B4C-B051-E2C18ABBC22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00" y="4372691"/>
              <a:ext cx="257686" cy="0"/>
            </a:xfrm>
            <a:prstGeom prst="line">
              <a:avLst/>
            </a:prstGeom>
            <a:ln w="19050">
              <a:solidFill>
                <a:srgbClr val="A7DBF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5" name="TextBox 564">
              <a:extLst>
                <a:ext uri="{FF2B5EF4-FFF2-40B4-BE49-F238E27FC236}">
                  <a16:creationId xmlns:a16="http://schemas.microsoft.com/office/drawing/2014/main" id="{04D1282B-1DA8-CA41-B60B-D23104E1E6DD}"/>
                </a:ext>
              </a:extLst>
            </p:cNvPr>
            <p:cNvSpPr txBox="1"/>
            <p:nvPr/>
          </p:nvSpPr>
          <p:spPr>
            <a:xfrm>
              <a:off x="1241663" y="4280357"/>
              <a:ext cx="752575" cy="1847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457040">
                <a:spcAft>
                  <a:spcPts val="225"/>
                </a:spcAft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Fulvestrant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E51E911-98C8-704A-9392-30EDEF02E214}"/>
                </a:ext>
              </a:extLst>
            </p:cNvPr>
            <p:cNvGrpSpPr/>
            <p:nvPr/>
          </p:nvGrpSpPr>
          <p:grpSpPr>
            <a:xfrm>
              <a:off x="1223736" y="2101018"/>
              <a:ext cx="4475756" cy="2105499"/>
              <a:chOff x="1223736" y="2101018"/>
              <a:chExt cx="4475756" cy="2105499"/>
            </a:xfrm>
          </p:grpSpPr>
          <p:grpSp>
            <p:nvGrpSpPr>
              <p:cNvPr id="621" name="Group 620">
                <a:extLst>
                  <a:ext uri="{FF2B5EF4-FFF2-40B4-BE49-F238E27FC236}">
                    <a16:creationId xmlns:a16="http://schemas.microsoft.com/office/drawing/2014/main" id="{1BC2E2C4-C287-3A48-8665-53BD5E2C0BFA}"/>
                  </a:ext>
                </a:extLst>
              </p:cNvPr>
              <p:cNvGrpSpPr/>
              <p:nvPr/>
            </p:nvGrpSpPr>
            <p:grpSpPr>
              <a:xfrm>
                <a:off x="5621128" y="412815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22" name="Straight Connector 621">
                  <a:extLst>
                    <a:ext uri="{FF2B5EF4-FFF2-40B4-BE49-F238E27FC236}">
                      <a16:creationId xmlns:a16="http://schemas.microsoft.com/office/drawing/2014/main" id="{9352049D-46FC-E54D-B1CE-5557651230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3" name="Straight Connector 622">
                  <a:extLst>
                    <a:ext uri="{FF2B5EF4-FFF2-40B4-BE49-F238E27FC236}">
                      <a16:creationId xmlns:a16="http://schemas.microsoft.com/office/drawing/2014/main" id="{E464CA79-3749-1E4D-A80D-F7DAF8E158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7D90BC2E-B3AB-3547-9FEE-51B0D83A992F}"/>
                  </a:ext>
                </a:extLst>
              </p:cNvPr>
              <p:cNvGrpSpPr/>
              <p:nvPr/>
            </p:nvGrpSpPr>
            <p:grpSpPr>
              <a:xfrm>
                <a:off x="5310811" y="412815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25" name="Straight Connector 624">
                  <a:extLst>
                    <a:ext uri="{FF2B5EF4-FFF2-40B4-BE49-F238E27FC236}">
                      <a16:creationId xmlns:a16="http://schemas.microsoft.com/office/drawing/2014/main" id="{86709944-A4CA-A84F-B336-DBF0F0EF1D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AA7B166A-EC46-AA4A-8C83-0D5B356E21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7" name="Group 626">
                <a:extLst>
                  <a:ext uri="{FF2B5EF4-FFF2-40B4-BE49-F238E27FC236}">
                    <a16:creationId xmlns:a16="http://schemas.microsoft.com/office/drawing/2014/main" id="{CC9CE03C-5B5E-A841-AF92-C750404A2B78}"/>
                  </a:ext>
                </a:extLst>
              </p:cNvPr>
              <p:cNvGrpSpPr/>
              <p:nvPr/>
            </p:nvGrpSpPr>
            <p:grpSpPr>
              <a:xfrm>
                <a:off x="4590876" y="412815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28" name="Straight Connector 627">
                  <a:extLst>
                    <a:ext uri="{FF2B5EF4-FFF2-40B4-BE49-F238E27FC236}">
                      <a16:creationId xmlns:a16="http://schemas.microsoft.com/office/drawing/2014/main" id="{8C873A83-5330-754B-B511-6B0EDD6DA5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9" name="Straight Connector 628">
                  <a:extLst>
                    <a:ext uri="{FF2B5EF4-FFF2-40B4-BE49-F238E27FC236}">
                      <a16:creationId xmlns:a16="http://schemas.microsoft.com/office/drawing/2014/main" id="{926EEB37-A605-EE46-95F2-24BC4F8C79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0" name="Group 629">
                <a:extLst>
                  <a:ext uri="{FF2B5EF4-FFF2-40B4-BE49-F238E27FC236}">
                    <a16:creationId xmlns:a16="http://schemas.microsoft.com/office/drawing/2014/main" id="{473014F1-856D-2B41-AA61-B3F79AF43558}"/>
                  </a:ext>
                </a:extLst>
              </p:cNvPr>
              <p:cNvGrpSpPr/>
              <p:nvPr/>
            </p:nvGrpSpPr>
            <p:grpSpPr>
              <a:xfrm>
                <a:off x="4557776" y="4024714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31" name="Straight Connector 630">
                  <a:extLst>
                    <a:ext uri="{FF2B5EF4-FFF2-40B4-BE49-F238E27FC236}">
                      <a16:creationId xmlns:a16="http://schemas.microsoft.com/office/drawing/2014/main" id="{6F2CF87E-0D0E-094F-AC9B-C383CAAD8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2" name="Straight Connector 631">
                  <a:extLst>
                    <a:ext uri="{FF2B5EF4-FFF2-40B4-BE49-F238E27FC236}">
                      <a16:creationId xmlns:a16="http://schemas.microsoft.com/office/drawing/2014/main" id="{52C66616-267C-174C-B5B1-20EEA1E397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3" name="Group 632">
                <a:extLst>
                  <a:ext uri="{FF2B5EF4-FFF2-40B4-BE49-F238E27FC236}">
                    <a16:creationId xmlns:a16="http://schemas.microsoft.com/office/drawing/2014/main" id="{4B26DF14-C5B2-984D-B805-086662F2E8B8}"/>
                  </a:ext>
                </a:extLst>
              </p:cNvPr>
              <p:cNvGrpSpPr/>
              <p:nvPr/>
            </p:nvGrpSpPr>
            <p:grpSpPr>
              <a:xfrm>
                <a:off x="4222634" y="4024714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34" name="Straight Connector 633">
                  <a:extLst>
                    <a:ext uri="{FF2B5EF4-FFF2-40B4-BE49-F238E27FC236}">
                      <a16:creationId xmlns:a16="http://schemas.microsoft.com/office/drawing/2014/main" id="{8DB407A9-2D3C-F546-B974-7C158B6F2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5" name="Straight Connector 634">
                  <a:extLst>
                    <a:ext uri="{FF2B5EF4-FFF2-40B4-BE49-F238E27FC236}">
                      <a16:creationId xmlns:a16="http://schemas.microsoft.com/office/drawing/2014/main" id="{1045A762-1CC7-8D45-B0B6-8EBEB86A0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6" name="Group 635">
                <a:extLst>
                  <a:ext uri="{FF2B5EF4-FFF2-40B4-BE49-F238E27FC236}">
                    <a16:creationId xmlns:a16="http://schemas.microsoft.com/office/drawing/2014/main" id="{66A973D7-9BC9-BA4E-B045-BF6A43E9CDF5}"/>
                  </a:ext>
                </a:extLst>
              </p:cNvPr>
              <p:cNvGrpSpPr/>
              <p:nvPr/>
            </p:nvGrpSpPr>
            <p:grpSpPr>
              <a:xfrm>
                <a:off x="3870942" y="3970925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37" name="Straight Connector 636">
                  <a:extLst>
                    <a:ext uri="{FF2B5EF4-FFF2-40B4-BE49-F238E27FC236}">
                      <a16:creationId xmlns:a16="http://schemas.microsoft.com/office/drawing/2014/main" id="{FC28557F-510D-5B41-8C8E-C2BDF6D010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6C9ABDA6-ECD2-9140-BC6F-A796C926D4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9" name="Group 638">
                <a:extLst>
                  <a:ext uri="{FF2B5EF4-FFF2-40B4-BE49-F238E27FC236}">
                    <a16:creationId xmlns:a16="http://schemas.microsoft.com/office/drawing/2014/main" id="{62EE91DB-A632-B345-AEB8-CC36DFADB147}"/>
                  </a:ext>
                </a:extLst>
              </p:cNvPr>
              <p:cNvGrpSpPr/>
              <p:nvPr/>
            </p:nvGrpSpPr>
            <p:grpSpPr>
              <a:xfrm>
                <a:off x="3585451" y="393368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40" name="Straight Connector 639">
                  <a:extLst>
                    <a:ext uri="{FF2B5EF4-FFF2-40B4-BE49-F238E27FC236}">
                      <a16:creationId xmlns:a16="http://schemas.microsoft.com/office/drawing/2014/main" id="{E9D3F143-166F-2949-9849-4E0BEE925C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1" name="Straight Connector 640">
                  <a:extLst>
                    <a:ext uri="{FF2B5EF4-FFF2-40B4-BE49-F238E27FC236}">
                      <a16:creationId xmlns:a16="http://schemas.microsoft.com/office/drawing/2014/main" id="{4823C656-716B-F340-A38F-51F708F561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2" name="Group 641">
                <a:extLst>
                  <a:ext uri="{FF2B5EF4-FFF2-40B4-BE49-F238E27FC236}">
                    <a16:creationId xmlns:a16="http://schemas.microsoft.com/office/drawing/2014/main" id="{9150712F-1457-FB49-BEF6-23B0720311E6}"/>
                  </a:ext>
                </a:extLst>
              </p:cNvPr>
              <p:cNvGrpSpPr/>
              <p:nvPr/>
            </p:nvGrpSpPr>
            <p:grpSpPr>
              <a:xfrm>
                <a:off x="3548213" y="393368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43" name="Straight Connector 642">
                  <a:extLst>
                    <a:ext uri="{FF2B5EF4-FFF2-40B4-BE49-F238E27FC236}">
                      <a16:creationId xmlns:a16="http://schemas.microsoft.com/office/drawing/2014/main" id="{D5F3BFD6-617E-4C42-9465-D6A1B4361F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8A5E652A-7255-2646-ABC3-1DC0DB0274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5" name="Group 644">
                <a:extLst>
                  <a:ext uri="{FF2B5EF4-FFF2-40B4-BE49-F238E27FC236}">
                    <a16:creationId xmlns:a16="http://schemas.microsoft.com/office/drawing/2014/main" id="{C68412EC-B739-7F42-87E1-D7D9C83A1054}"/>
                  </a:ext>
                </a:extLst>
              </p:cNvPr>
              <p:cNvGrpSpPr/>
              <p:nvPr/>
            </p:nvGrpSpPr>
            <p:grpSpPr>
              <a:xfrm>
                <a:off x="3519250" y="393368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46" name="Straight Connector 645">
                  <a:extLst>
                    <a:ext uri="{FF2B5EF4-FFF2-40B4-BE49-F238E27FC236}">
                      <a16:creationId xmlns:a16="http://schemas.microsoft.com/office/drawing/2014/main" id="{8DAE7F7C-0C11-174F-B8FA-F812CDA96F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7" name="Straight Connector 646">
                  <a:extLst>
                    <a:ext uri="{FF2B5EF4-FFF2-40B4-BE49-F238E27FC236}">
                      <a16:creationId xmlns:a16="http://schemas.microsoft.com/office/drawing/2014/main" id="{F97FBB3F-207A-D44F-ACCF-5B2F35762F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8" name="Group 647">
                <a:extLst>
                  <a:ext uri="{FF2B5EF4-FFF2-40B4-BE49-F238E27FC236}">
                    <a16:creationId xmlns:a16="http://schemas.microsoft.com/office/drawing/2014/main" id="{2FD6B871-2B23-6243-BFF0-7F095B572E5A}"/>
                  </a:ext>
                </a:extLst>
              </p:cNvPr>
              <p:cNvGrpSpPr/>
              <p:nvPr/>
            </p:nvGrpSpPr>
            <p:grpSpPr>
              <a:xfrm>
                <a:off x="3506837" y="393368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49" name="Straight Connector 648">
                  <a:extLst>
                    <a:ext uri="{FF2B5EF4-FFF2-40B4-BE49-F238E27FC236}">
                      <a16:creationId xmlns:a16="http://schemas.microsoft.com/office/drawing/2014/main" id="{CF472E3E-A37A-5C4B-A08F-44BBCA5A77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Straight Connector 649">
                  <a:extLst>
                    <a:ext uri="{FF2B5EF4-FFF2-40B4-BE49-F238E27FC236}">
                      <a16:creationId xmlns:a16="http://schemas.microsoft.com/office/drawing/2014/main" id="{55E2A437-D9EE-BE48-9ABB-86E70B1C7E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1" name="Group 650">
                <a:extLst>
                  <a:ext uri="{FF2B5EF4-FFF2-40B4-BE49-F238E27FC236}">
                    <a16:creationId xmlns:a16="http://schemas.microsoft.com/office/drawing/2014/main" id="{BAB17A9E-27B2-D140-97C8-690913EC4670}"/>
                  </a:ext>
                </a:extLst>
              </p:cNvPr>
              <p:cNvGrpSpPr/>
              <p:nvPr/>
            </p:nvGrpSpPr>
            <p:grpSpPr>
              <a:xfrm>
                <a:off x="3490287" y="393368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52" name="Straight Connector 651">
                  <a:extLst>
                    <a:ext uri="{FF2B5EF4-FFF2-40B4-BE49-F238E27FC236}">
                      <a16:creationId xmlns:a16="http://schemas.microsoft.com/office/drawing/2014/main" id="{1D3EE617-B0FD-C643-B869-08C3C31538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3" name="Straight Connector 652">
                  <a:extLst>
                    <a:ext uri="{FF2B5EF4-FFF2-40B4-BE49-F238E27FC236}">
                      <a16:creationId xmlns:a16="http://schemas.microsoft.com/office/drawing/2014/main" id="{A221B5A8-5371-D146-BA30-59D20CD343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AF4118A2-6674-D341-9B68-A1096E16599F}"/>
                  </a:ext>
                </a:extLst>
              </p:cNvPr>
              <p:cNvGrpSpPr/>
              <p:nvPr/>
            </p:nvGrpSpPr>
            <p:grpSpPr>
              <a:xfrm>
                <a:off x="3457187" y="393368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55" name="Straight Connector 654">
                  <a:extLst>
                    <a:ext uri="{FF2B5EF4-FFF2-40B4-BE49-F238E27FC236}">
                      <a16:creationId xmlns:a16="http://schemas.microsoft.com/office/drawing/2014/main" id="{BD35558A-196F-AC4B-BB1D-B26E4D82B0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6" name="Straight Connector 655">
                  <a:extLst>
                    <a:ext uri="{FF2B5EF4-FFF2-40B4-BE49-F238E27FC236}">
                      <a16:creationId xmlns:a16="http://schemas.microsoft.com/office/drawing/2014/main" id="{C7C8B252-7F00-7F4C-8190-E75F03AD8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7" name="Group 656">
                <a:extLst>
                  <a:ext uri="{FF2B5EF4-FFF2-40B4-BE49-F238E27FC236}">
                    <a16:creationId xmlns:a16="http://schemas.microsoft.com/office/drawing/2014/main" id="{8FDF13DB-13DC-9C48-B3D3-9608E6E16C31}"/>
                  </a:ext>
                </a:extLst>
              </p:cNvPr>
              <p:cNvGrpSpPr/>
              <p:nvPr/>
            </p:nvGrpSpPr>
            <p:grpSpPr>
              <a:xfrm>
                <a:off x="3324785" y="390886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58" name="Straight Connector 657">
                  <a:extLst>
                    <a:ext uri="{FF2B5EF4-FFF2-40B4-BE49-F238E27FC236}">
                      <a16:creationId xmlns:a16="http://schemas.microsoft.com/office/drawing/2014/main" id="{FA3A4302-AE4A-5749-826D-C51F28B837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5B7A0E57-A69F-0A4B-BC89-47B3270D80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0" name="Group 659">
                <a:extLst>
                  <a:ext uri="{FF2B5EF4-FFF2-40B4-BE49-F238E27FC236}">
                    <a16:creationId xmlns:a16="http://schemas.microsoft.com/office/drawing/2014/main" id="{9933632D-A325-E141-B10E-0D58D8B98449}"/>
                  </a:ext>
                </a:extLst>
              </p:cNvPr>
              <p:cNvGrpSpPr/>
              <p:nvPr/>
            </p:nvGrpSpPr>
            <p:grpSpPr>
              <a:xfrm>
                <a:off x="3204796" y="390886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E990D91D-316F-5D41-9710-272BC27E7A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2" name="Straight Connector 661">
                  <a:extLst>
                    <a:ext uri="{FF2B5EF4-FFF2-40B4-BE49-F238E27FC236}">
                      <a16:creationId xmlns:a16="http://schemas.microsoft.com/office/drawing/2014/main" id="{163B659B-D7B1-D04C-896B-DD88B64A93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3" name="Group 662">
                <a:extLst>
                  <a:ext uri="{FF2B5EF4-FFF2-40B4-BE49-F238E27FC236}">
                    <a16:creationId xmlns:a16="http://schemas.microsoft.com/office/drawing/2014/main" id="{FA8E55E8-7114-E54D-B38F-56F523579AA3}"/>
                  </a:ext>
                </a:extLst>
              </p:cNvPr>
              <p:cNvGrpSpPr/>
              <p:nvPr/>
            </p:nvGrpSpPr>
            <p:grpSpPr>
              <a:xfrm>
                <a:off x="3155145" y="387576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64" name="Straight Connector 663">
                  <a:extLst>
                    <a:ext uri="{FF2B5EF4-FFF2-40B4-BE49-F238E27FC236}">
                      <a16:creationId xmlns:a16="http://schemas.microsoft.com/office/drawing/2014/main" id="{7621F476-8704-2E4D-A42D-3E066A531D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47D5E543-4FE4-FE44-B13E-F6768A006A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6" name="Group 665">
                <a:extLst>
                  <a:ext uri="{FF2B5EF4-FFF2-40B4-BE49-F238E27FC236}">
                    <a16:creationId xmlns:a16="http://schemas.microsoft.com/office/drawing/2014/main" id="{EBA55DBD-073F-1D44-A75C-85AA496D9D58}"/>
                  </a:ext>
                </a:extLst>
              </p:cNvPr>
              <p:cNvGrpSpPr/>
              <p:nvPr/>
            </p:nvGrpSpPr>
            <p:grpSpPr>
              <a:xfrm>
                <a:off x="3031019" y="382611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070EE49F-AE42-324C-B8D2-E85C4EA2E6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8" name="Straight Connector 667">
                  <a:extLst>
                    <a:ext uri="{FF2B5EF4-FFF2-40B4-BE49-F238E27FC236}">
                      <a16:creationId xmlns:a16="http://schemas.microsoft.com/office/drawing/2014/main" id="{70859120-7ACB-1542-AB72-956B2723C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9" name="Group 668">
                <a:extLst>
                  <a:ext uri="{FF2B5EF4-FFF2-40B4-BE49-F238E27FC236}">
                    <a16:creationId xmlns:a16="http://schemas.microsoft.com/office/drawing/2014/main" id="{446D3D8F-6BE8-CD42-98FB-5A0B3F78420E}"/>
                  </a:ext>
                </a:extLst>
              </p:cNvPr>
              <p:cNvGrpSpPr/>
              <p:nvPr/>
            </p:nvGrpSpPr>
            <p:grpSpPr>
              <a:xfrm>
                <a:off x="2795179" y="377232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70" name="Straight Connector 669">
                  <a:extLst>
                    <a:ext uri="{FF2B5EF4-FFF2-40B4-BE49-F238E27FC236}">
                      <a16:creationId xmlns:a16="http://schemas.microsoft.com/office/drawing/2014/main" id="{5283B47F-4E57-3F49-AD2B-C4BA9E23D6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41AD79AD-2A12-8F44-9A9A-79A4831C4C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2" name="Group 671">
                <a:extLst>
                  <a:ext uri="{FF2B5EF4-FFF2-40B4-BE49-F238E27FC236}">
                    <a16:creationId xmlns:a16="http://schemas.microsoft.com/office/drawing/2014/main" id="{E89AC004-41C9-AF48-B392-6CDEB1E1A636}"/>
                  </a:ext>
                </a:extLst>
              </p:cNvPr>
              <p:cNvGrpSpPr/>
              <p:nvPr/>
            </p:nvGrpSpPr>
            <p:grpSpPr>
              <a:xfrm>
                <a:off x="2782766" y="375991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647F18E5-1FBC-0949-96DE-60D7D978E8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4" name="Straight Connector 673">
                  <a:extLst>
                    <a:ext uri="{FF2B5EF4-FFF2-40B4-BE49-F238E27FC236}">
                      <a16:creationId xmlns:a16="http://schemas.microsoft.com/office/drawing/2014/main" id="{5E035C7C-1282-3C4C-926D-3484B272B1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5" name="Group 674">
                <a:extLst>
                  <a:ext uri="{FF2B5EF4-FFF2-40B4-BE49-F238E27FC236}">
                    <a16:creationId xmlns:a16="http://schemas.microsoft.com/office/drawing/2014/main" id="{779C64F7-D8AD-6144-82C8-8DB27D14B65E}"/>
                  </a:ext>
                </a:extLst>
              </p:cNvPr>
              <p:cNvGrpSpPr/>
              <p:nvPr/>
            </p:nvGrpSpPr>
            <p:grpSpPr>
              <a:xfrm>
                <a:off x="2472449" y="370612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76" name="Straight Connector 675">
                  <a:extLst>
                    <a:ext uri="{FF2B5EF4-FFF2-40B4-BE49-F238E27FC236}">
                      <a16:creationId xmlns:a16="http://schemas.microsoft.com/office/drawing/2014/main" id="{7A6F9008-42DE-4845-9315-9FD0AF734E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Straight Connector 676">
                  <a:extLst>
                    <a:ext uri="{FF2B5EF4-FFF2-40B4-BE49-F238E27FC236}">
                      <a16:creationId xmlns:a16="http://schemas.microsoft.com/office/drawing/2014/main" id="{31DB45AA-7A7E-8C44-A549-CE57B68746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8" name="Group 677">
                <a:extLst>
                  <a:ext uri="{FF2B5EF4-FFF2-40B4-BE49-F238E27FC236}">
                    <a16:creationId xmlns:a16="http://schemas.microsoft.com/office/drawing/2014/main" id="{A094C03D-8D98-EB48-BF25-AB71EA911C05}"/>
                  </a:ext>
                </a:extLst>
              </p:cNvPr>
              <p:cNvGrpSpPr/>
              <p:nvPr/>
            </p:nvGrpSpPr>
            <p:grpSpPr>
              <a:xfrm>
                <a:off x="2455899" y="370612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79" name="Straight Connector 678">
                  <a:extLst>
                    <a:ext uri="{FF2B5EF4-FFF2-40B4-BE49-F238E27FC236}">
                      <a16:creationId xmlns:a16="http://schemas.microsoft.com/office/drawing/2014/main" id="{B5094FBF-C28F-A34E-9837-1BE6DA283E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0" name="Straight Connector 679">
                  <a:extLst>
                    <a:ext uri="{FF2B5EF4-FFF2-40B4-BE49-F238E27FC236}">
                      <a16:creationId xmlns:a16="http://schemas.microsoft.com/office/drawing/2014/main" id="{881050DD-D2F3-3349-AD68-DB77FDA37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5675EFD3-B9A4-E748-8643-EA4A552099AF}"/>
                  </a:ext>
                </a:extLst>
              </p:cNvPr>
              <p:cNvGrpSpPr/>
              <p:nvPr/>
            </p:nvGrpSpPr>
            <p:grpSpPr>
              <a:xfrm>
                <a:off x="2195233" y="3619235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82" name="Straight Connector 681">
                  <a:extLst>
                    <a:ext uri="{FF2B5EF4-FFF2-40B4-BE49-F238E27FC236}">
                      <a16:creationId xmlns:a16="http://schemas.microsoft.com/office/drawing/2014/main" id="{28E92564-6082-F840-97C1-BBD2FB78A2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3" name="Straight Connector 682">
                  <a:extLst>
                    <a:ext uri="{FF2B5EF4-FFF2-40B4-BE49-F238E27FC236}">
                      <a16:creationId xmlns:a16="http://schemas.microsoft.com/office/drawing/2014/main" id="{C1F4254B-A713-9E45-B62D-2B07B28821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8073CA02-CBBD-7D42-A77F-0FC489F5FF0C}"/>
                  </a:ext>
                </a:extLst>
              </p:cNvPr>
              <p:cNvGrpSpPr/>
              <p:nvPr/>
            </p:nvGrpSpPr>
            <p:grpSpPr>
              <a:xfrm>
                <a:off x="2107504" y="3592242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85" name="Straight Connector 684">
                  <a:extLst>
                    <a:ext uri="{FF2B5EF4-FFF2-40B4-BE49-F238E27FC236}">
                      <a16:creationId xmlns:a16="http://schemas.microsoft.com/office/drawing/2014/main" id="{3B7EAEA1-5DCC-3B4C-96D5-7B926D1092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6" name="Straight Connector 685">
                  <a:extLst>
                    <a:ext uri="{FF2B5EF4-FFF2-40B4-BE49-F238E27FC236}">
                      <a16:creationId xmlns:a16="http://schemas.microsoft.com/office/drawing/2014/main" id="{7440A0E4-8F65-E547-A065-DCE16BA027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7" name="Group 686">
                <a:extLst>
                  <a:ext uri="{FF2B5EF4-FFF2-40B4-BE49-F238E27FC236}">
                    <a16:creationId xmlns:a16="http://schemas.microsoft.com/office/drawing/2014/main" id="{7F9D1431-424C-DE4E-9E4E-F4F3A4A864DD}"/>
                  </a:ext>
                </a:extLst>
              </p:cNvPr>
              <p:cNvGrpSpPr/>
              <p:nvPr/>
            </p:nvGrpSpPr>
            <p:grpSpPr>
              <a:xfrm>
                <a:off x="2104130" y="357199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DBDE4B52-F815-B443-9FA4-FC70133DF3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9" name="Straight Connector 688">
                  <a:extLst>
                    <a:ext uri="{FF2B5EF4-FFF2-40B4-BE49-F238E27FC236}">
                      <a16:creationId xmlns:a16="http://schemas.microsoft.com/office/drawing/2014/main" id="{D10D5034-12A1-084C-8F88-61C993F8BB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0" name="Group 689">
                <a:extLst>
                  <a:ext uri="{FF2B5EF4-FFF2-40B4-BE49-F238E27FC236}">
                    <a16:creationId xmlns:a16="http://schemas.microsoft.com/office/drawing/2014/main" id="{5C61E5E6-8457-C144-890A-BAA2A3CFD5E4}"/>
                  </a:ext>
                </a:extLst>
              </p:cNvPr>
              <p:cNvGrpSpPr/>
              <p:nvPr/>
            </p:nvGrpSpPr>
            <p:grpSpPr>
              <a:xfrm>
                <a:off x="2067014" y="3514636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91" name="Straight Connector 690">
                  <a:extLst>
                    <a:ext uri="{FF2B5EF4-FFF2-40B4-BE49-F238E27FC236}">
                      <a16:creationId xmlns:a16="http://schemas.microsoft.com/office/drawing/2014/main" id="{213C2128-7940-0949-A4E8-DDA5488F13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2" name="Straight Connector 691">
                  <a:extLst>
                    <a:ext uri="{FF2B5EF4-FFF2-40B4-BE49-F238E27FC236}">
                      <a16:creationId xmlns:a16="http://schemas.microsoft.com/office/drawing/2014/main" id="{B10A5DE0-1B1F-3141-A783-CE803EE20B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3" name="Group 692">
                <a:extLst>
                  <a:ext uri="{FF2B5EF4-FFF2-40B4-BE49-F238E27FC236}">
                    <a16:creationId xmlns:a16="http://schemas.microsoft.com/office/drawing/2014/main" id="{144263F9-F778-0B4A-A43B-362187BD5361}"/>
                  </a:ext>
                </a:extLst>
              </p:cNvPr>
              <p:cNvGrpSpPr/>
              <p:nvPr/>
            </p:nvGrpSpPr>
            <p:grpSpPr>
              <a:xfrm>
                <a:off x="1813951" y="345390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94" name="Straight Connector 693">
                  <a:extLst>
                    <a:ext uri="{FF2B5EF4-FFF2-40B4-BE49-F238E27FC236}">
                      <a16:creationId xmlns:a16="http://schemas.microsoft.com/office/drawing/2014/main" id="{409F8C95-545E-8145-9EF8-EF90F2D12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5" name="Straight Connector 694">
                  <a:extLst>
                    <a:ext uri="{FF2B5EF4-FFF2-40B4-BE49-F238E27FC236}">
                      <a16:creationId xmlns:a16="http://schemas.microsoft.com/office/drawing/2014/main" id="{646C0FC0-BA89-B741-96E1-11F6882819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6" name="Group 695">
                <a:extLst>
                  <a:ext uri="{FF2B5EF4-FFF2-40B4-BE49-F238E27FC236}">
                    <a16:creationId xmlns:a16="http://schemas.microsoft.com/office/drawing/2014/main" id="{04C228FD-613E-EF40-BEB7-F7D56D0CE2E2}"/>
                  </a:ext>
                </a:extLst>
              </p:cNvPr>
              <p:cNvGrpSpPr/>
              <p:nvPr/>
            </p:nvGrpSpPr>
            <p:grpSpPr>
              <a:xfrm>
                <a:off x="1790332" y="345390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97" name="Straight Connector 696">
                  <a:extLst>
                    <a:ext uri="{FF2B5EF4-FFF2-40B4-BE49-F238E27FC236}">
                      <a16:creationId xmlns:a16="http://schemas.microsoft.com/office/drawing/2014/main" id="{084E715F-3DDD-B64B-9E48-15B1D92CB6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87B48F2E-D6E1-BB4B-A770-6B7F63472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9" name="Group 698">
                <a:extLst>
                  <a:ext uri="{FF2B5EF4-FFF2-40B4-BE49-F238E27FC236}">
                    <a16:creationId xmlns:a16="http://schemas.microsoft.com/office/drawing/2014/main" id="{42BF5DF7-00D5-024F-A445-EBC0FA7B1E4E}"/>
                  </a:ext>
                </a:extLst>
              </p:cNvPr>
              <p:cNvGrpSpPr/>
              <p:nvPr/>
            </p:nvGrpSpPr>
            <p:grpSpPr>
              <a:xfrm>
                <a:off x="1773461" y="345390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00" name="Straight Connector 699">
                  <a:extLst>
                    <a:ext uri="{FF2B5EF4-FFF2-40B4-BE49-F238E27FC236}">
                      <a16:creationId xmlns:a16="http://schemas.microsoft.com/office/drawing/2014/main" id="{FE725E70-7277-564A-93C8-4CE0647840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1" name="Straight Connector 700">
                  <a:extLst>
                    <a:ext uri="{FF2B5EF4-FFF2-40B4-BE49-F238E27FC236}">
                      <a16:creationId xmlns:a16="http://schemas.microsoft.com/office/drawing/2014/main" id="{4721A024-858B-6549-9E4D-7488DD3198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2" name="Group 701">
                <a:extLst>
                  <a:ext uri="{FF2B5EF4-FFF2-40B4-BE49-F238E27FC236}">
                    <a16:creationId xmlns:a16="http://schemas.microsoft.com/office/drawing/2014/main" id="{43BFCE24-706E-AC41-B4CC-245940DDF90E}"/>
                  </a:ext>
                </a:extLst>
              </p:cNvPr>
              <p:cNvGrpSpPr/>
              <p:nvPr/>
            </p:nvGrpSpPr>
            <p:grpSpPr>
              <a:xfrm>
                <a:off x="1756590" y="340666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03" name="Straight Connector 702">
                  <a:extLst>
                    <a:ext uri="{FF2B5EF4-FFF2-40B4-BE49-F238E27FC236}">
                      <a16:creationId xmlns:a16="http://schemas.microsoft.com/office/drawing/2014/main" id="{E943373C-AD45-9345-80B5-E94FACD63B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4" name="Straight Connector 703">
                  <a:extLst>
                    <a:ext uri="{FF2B5EF4-FFF2-40B4-BE49-F238E27FC236}">
                      <a16:creationId xmlns:a16="http://schemas.microsoft.com/office/drawing/2014/main" id="{983EEDDD-7380-E447-871A-ECDEE1F042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5" name="Group 704">
                <a:extLst>
                  <a:ext uri="{FF2B5EF4-FFF2-40B4-BE49-F238E27FC236}">
                    <a16:creationId xmlns:a16="http://schemas.microsoft.com/office/drawing/2014/main" id="{DB289AEE-578A-0149-8B70-B5649ECAF852}"/>
                  </a:ext>
                </a:extLst>
              </p:cNvPr>
              <p:cNvGrpSpPr/>
              <p:nvPr/>
            </p:nvGrpSpPr>
            <p:grpSpPr>
              <a:xfrm>
                <a:off x="1743094" y="337292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06" name="Straight Connector 705">
                  <a:extLst>
                    <a:ext uri="{FF2B5EF4-FFF2-40B4-BE49-F238E27FC236}">
                      <a16:creationId xmlns:a16="http://schemas.microsoft.com/office/drawing/2014/main" id="{98748567-DCC8-4145-B186-77050D33FE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7" name="Straight Connector 706">
                  <a:extLst>
                    <a:ext uri="{FF2B5EF4-FFF2-40B4-BE49-F238E27FC236}">
                      <a16:creationId xmlns:a16="http://schemas.microsoft.com/office/drawing/2014/main" id="{6513ADF8-31B7-2C42-92D6-847D95080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CF8580B8-8EDC-DD41-9CA1-7A2FD9DF44C8}"/>
                  </a:ext>
                </a:extLst>
              </p:cNvPr>
              <p:cNvGrpSpPr/>
              <p:nvPr/>
            </p:nvGrpSpPr>
            <p:grpSpPr>
              <a:xfrm>
                <a:off x="1746468" y="334255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09" name="Straight Connector 708">
                  <a:extLst>
                    <a:ext uri="{FF2B5EF4-FFF2-40B4-BE49-F238E27FC236}">
                      <a16:creationId xmlns:a16="http://schemas.microsoft.com/office/drawing/2014/main" id="{0A5C3AB5-FF38-1545-9589-4138A2C9E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0" name="Straight Connector 709">
                  <a:extLst>
                    <a:ext uri="{FF2B5EF4-FFF2-40B4-BE49-F238E27FC236}">
                      <a16:creationId xmlns:a16="http://schemas.microsoft.com/office/drawing/2014/main" id="{7708355B-B2BB-4B4D-8CB6-24EC2A83A8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CAB86B6-08E9-7B4E-9C7D-5840E3BCA494}"/>
                  </a:ext>
                </a:extLst>
              </p:cNvPr>
              <p:cNvGrpSpPr/>
              <p:nvPr/>
            </p:nvGrpSpPr>
            <p:grpSpPr>
              <a:xfrm>
                <a:off x="1736346" y="333243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12" name="Straight Connector 711">
                  <a:extLst>
                    <a:ext uri="{FF2B5EF4-FFF2-40B4-BE49-F238E27FC236}">
                      <a16:creationId xmlns:a16="http://schemas.microsoft.com/office/drawing/2014/main" id="{DEE4BB5B-D3D2-694B-B216-97DC9487C9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3" name="Straight Connector 712">
                  <a:extLst>
                    <a:ext uri="{FF2B5EF4-FFF2-40B4-BE49-F238E27FC236}">
                      <a16:creationId xmlns:a16="http://schemas.microsoft.com/office/drawing/2014/main" id="{0C110266-B91E-F449-BC0A-5ADF2484D8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4" name="Group 713">
                <a:extLst>
                  <a:ext uri="{FF2B5EF4-FFF2-40B4-BE49-F238E27FC236}">
                    <a16:creationId xmlns:a16="http://schemas.microsoft.com/office/drawing/2014/main" id="{6516E970-398E-6E4C-9DE1-1DF563C9A3C0}"/>
                  </a:ext>
                </a:extLst>
              </p:cNvPr>
              <p:cNvGrpSpPr/>
              <p:nvPr/>
            </p:nvGrpSpPr>
            <p:grpSpPr>
              <a:xfrm>
                <a:off x="1699230" y="329194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15" name="Straight Connector 714">
                  <a:extLst>
                    <a:ext uri="{FF2B5EF4-FFF2-40B4-BE49-F238E27FC236}">
                      <a16:creationId xmlns:a16="http://schemas.microsoft.com/office/drawing/2014/main" id="{52A5AE1C-6B27-8742-97DC-4041C1C56D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6" name="Straight Connector 715">
                  <a:extLst>
                    <a:ext uri="{FF2B5EF4-FFF2-40B4-BE49-F238E27FC236}">
                      <a16:creationId xmlns:a16="http://schemas.microsoft.com/office/drawing/2014/main" id="{AEA0C86C-94ED-5F45-9255-576D77F89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7" name="Group 716">
                <a:extLst>
                  <a:ext uri="{FF2B5EF4-FFF2-40B4-BE49-F238E27FC236}">
                    <a16:creationId xmlns:a16="http://schemas.microsoft.com/office/drawing/2014/main" id="{137AEF7B-54E8-A547-94C8-4A130C6D6EA4}"/>
                  </a:ext>
                </a:extLst>
              </p:cNvPr>
              <p:cNvGrpSpPr/>
              <p:nvPr/>
            </p:nvGrpSpPr>
            <p:grpSpPr>
              <a:xfrm>
                <a:off x="1618250" y="326157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18" name="Straight Connector 717">
                  <a:extLst>
                    <a:ext uri="{FF2B5EF4-FFF2-40B4-BE49-F238E27FC236}">
                      <a16:creationId xmlns:a16="http://schemas.microsoft.com/office/drawing/2014/main" id="{643C95D7-C0EB-D84C-A5F6-5ABDCBF297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9" name="Straight Connector 718">
                  <a:extLst>
                    <a:ext uri="{FF2B5EF4-FFF2-40B4-BE49-F238E27FC236}">
                      <a16:creationId xmlns:a16="http://schemas.microsoft.com/office/drawing/2014/main" id="{36E6D556-52B6-AC49-B0EB-E10F02AAB9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0" name="Group 719">
                <a:extLst>
                  <a:ext uri="{FF2B5EF4-FFF2-40B4-BE49-F238E27FC236}">
                    <a16:creationId xmlns:a16="http://schemas.microsoft.com/office/drawing/2014/main" id="{9C7D29A2-FB69-4040-BE11-22705FE36B85}"/>
                  </a:ext>
                </a:extLst>
              </p:cNvPr>
              <p:cNvGrpSpPr/>
              <p:nvPr/>
            </p:nvGrpSpPr>
            <p:grpSpPr>
              <a:xfrm>
                <a:off x="1594631" y="326157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21" name="Straight Connector 720">
                  <a:extLst>
                    <a:ext uri="{FF2B5EF4-FFF2-40B4-BE49-F238E27FC236}">
                      <a16:creationId xmlns:a16="http://schemas.microsoft.com/office/drawing/2014/main" id="{58E41883-1B85-AD47-95BA-4A9712F2E8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2" name="Straight Connector 721">
                  <a:extLst>
                    <a:ext uri="{FF2B5EF4-FFF2-40B4-BE49-F238E27FC236}">
                      <a16:creationId xmlns:a16="http://schemas.microsoft.com/office/drawing/2014/main" id="{5835720E-BC93-5A4E-939C-6D07AD4CD0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3" name="Group 722">
                <a:extLst>
                  <a:ext uri="{FF2B5EF4-FFF2-40B4-BE49-F238E27FC236}">
                    <a16:creationId xmlns:a16="http://schemas.microsoft.com/office/drawing/2014/main" id="{421C1B96-09FD-AC40-B5B6-9B4E6224651D}"/>
                  </a:ext>
                </a:extLst>
              </p:cNvPr>
              <p:cNvGrpSpPr/>
              <p:nvPr/>
            </p:nvGrpSpPr>
            <p:grpSpPr>
              <a:xfrm>
                <a:off x="1571012" y="326157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24" name="Straight Connector 723">
                  <a:extLst>
                    <a:ext uri="{FF2B5EF4-FFF2-40B4-BE49-F238E27FC236}">
                      <a16:creationId xmlns:a16="http://schemas.microsoft.com/office/drawing/2014/main" id="{9C0954D4-D73D-1D40-BE5B-C4A67C2FD8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5" name="Straight Connector 724">
                  <a:extLst>
                    <a:ext uri="{FF2B5EF4-FFF2-40B4-BE49-F238E27FC236}">
                      <a16:creationId xmlns:a16="http://schemas.microsoft.com/office/drawing/2014/main" id="{DCBAF1AF-19B0-9642-8625-F3B1E27A8A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6" name="Group 725">
                <a:extLst>
                  <a:ext uri="{FF2B5EF4-FFF2-40B4-BE49-F238E27FC236}">
                    <a16:creationId xmlns:a16="http://schemas.microsoft.com/office/drawing/2014/main" id="{7660F54B-74D6-DE47-92FB-6D9AE20D9DA6}"/>
                  </a:ext>
                </a:extLst>
              </p:cNvPr>
              <p:cNvGrpSpPr/>
              <p:nvPr/>
            </p:nvGrpSpPr>
            <p:grpSpPr>
              <a:xfrm>
                <a:off x="1456290" y="3190715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27" name="Straight Connector 726">
                  <a:extLst>
                    <a:ext uri="{FF2B5EF4-FFF2-40B4-BE49-F238E27FC236}">
                      <a16:creationId xmlns:a16="http://schemas.microsoft.com/office/drawing/2014/main" id="{8E57FEB9-E170-FB4D-B623-E87F1D9F56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8" name="Straight Connector 727">
                  <a:extLst>
                    <a:ext uri="{FF2B5EF4-FFF2-40B4-BE49-F238E27FC236}">
                      <a16:creationId xmlns:a16="http://schemas.microsoft.com/office/drawing/2014/main" id="{B0B1FC94-BAAC-5C4A-8EE2-0CB3F6514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9" name="Group 728">
                <a:extLst>
                  <a:ext uri="{FF2B5EF4-FFF2-40B4-BE49-F238E27FC236}">
                    <a16:creationId xmlns:a16="http://schemas.microsoft.com/office/drawing/2014/main" id="{94E8961E-6002-5345-92CD-80C002B9CD42}"/>
                  </a:ext>
                </a:extLst>
              </p:cNvPr>
              <p:cNvGrpSpPr/>
              <p:nvPr/>
            </p:nvGrpSpPr>
            <p:grpSpPr>
              <a:xfrm>
                <a:off x="1439420" y="316372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30" name="Straight Connector 729">
                  <a:extLst>
                    <a:ext uri="{FF2B5EF4-FFF2-40B4-BE49-F238E27FC236}">
                      <a16:creationId xmlns:a16="http://schemas.microsoft.com/office/drawing/2014/main" id="{748E8284-3CF8-FA46-BE1A-A325C5199A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1" name="Straight Connector 730">
                  <a:extLst>
                    <a:ext uri="{FF2B5EF4-FFF2-40B4-BE49-F238E27FC236}">
                      <a16:creationId xmlns:a16="http://schemas.microsoft.com/office/drawing/2014/main" id="{5B887078-C582-1C4B-9E7E-C8FAE7AE5E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2" name="Group 731">
                <a:extLst>
                  <a:ext uri="{FF2B5EF4-FFF2-40B4-BE49-F238E27FC236}">
                    <a16:creationId xmlns:a16="http://schemas.microsoft.com/office/drawing/2014/main" id="{FB5BA786-47FB-2947-B58B-58270C983B55}"/>
                  </a:ext>
                </a:extLst>
              </p:cNvPr>
              <p:cNvGrpSpPr/>
              <p:nvPr/>
            </p:nvGrpSpPr>
            <p:grpSpPr>
              <a:xfrm>
                <a:off x="1422549" y="3143476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33" name="Straight Connector 732">
                  <a:extLst>
                    <a:ext uri="{FF2B5EF4-FFF2-40B4-BE49-F238E27FC236}">
                      <a16:creationId xmlns:a16="http://schemas.microsoft.com/office/drawing/2014/main" id="{B3462DCD-9277-7D43-AFE1-F1D8C9C89B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4" name="Straight Connector 733">
                  <a:extLst>
                    <a:ext uri="{FF2B5EF4-FFF2-40B4-BE49-F238E27FC236}">
                      <a16:creationId xmlns:a16="http://schemas.microsoft.com/office/drawing/2014/main" id="{33842AAA-DD77-5341-9398-A50F7C064A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>
                <a:extLst>
                  <a:ext uri="{FF2B5EF4-FFF2-40B4-BE49-F238E27FC236}">
                    <a16:creationId xmlns:a16="http://schemas.microsoft.com/office/drawing/2014/main" id="{CCE2B00E-4554-CF4D-8B1C-B5D682C70E56}"/>
                  </a:ext>
                </a:extLst>
              </p:cNvPr>
              <p:cNvGrpSpPr/>
              <p:nvPr/>
            </p:nvGrpSpPr>
            <p:grpSpPr>
              <a:xfrm>
                <a:off x="1425923" y="3123232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36" name="Straight Connector 735">
                  <a:extLst>
                    <a:ext uri="{FF2B5EF4-FFF2-40B4-BE49-F238E27FC236}">
                      <a16:creationId xmlns:a16="http://schemas.microsoft.com/office/drawing/2014/main" id="{819ED2D2-71A3-8B49-AA1D-DC0D525631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A62C1DCF-C3CB-9B45-8180-3365C1BB70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8" name="Group 737">
                <a:extLst>
                  <a:ext uri="{FF2B5EF4-FFF2-40B4-BE49-F238E27FC236}">
                    <a16:creationId xmlns:a16="http://schemas.microsoft.com/office/drawing/2014/main" id="{35048110-1720-754A-B6F3-A8CEAC608858}"/>
                  </a:ext>
                </a:extLst>
              </p:cNvPr>
              <p:cNvGrpSpPr/>
              <p:nvPr/>
            </p:nvGrpSpPr>
            <p:grpSpPr>
              <a:xfrm>
                <a:off x="1419174" y="3109735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39" name="Straight Connector 738">
                  <a:extLst>
                    <a:ext uri="{FF2B5EF4-FFF2-40B4-BE49-F238E27FC236}">
                      <a16:creationId xmlns:a16="http://schemas.microsoft.com/office/drawing/2014/main" id="{71A143D8-AF1A-3C44-AE0B-6073FEAAB0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0" name="Straight Connector 739">
                  <a:extLst>
                    <a:ext uri="{FF2B5EF4-FFF2-40B4-BE49-F238E27FC236}">
                      <a16:creationId xmlns:a16="http://schemas.microsoft.com/office/drawing/2014/main" id="{6AD99152-314E-DF46-BE11-FF21E3999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66CD2DB2-1922-F54E-8B6C-C6259E99FC32}"/>
                  </a:ext>
                </a:extLst>
              </p:cNvPr>
              <p:cNvGrpSpPr/>
              <p:nvPr/>
            </p:nvGrpSpPr>
            <p:grpSpPr>
              <a:xfrm>
                <a:off x="1409051" y="3055749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42" name="Straight Connector 741">
                  <a:extLst>
                    <a:ext uri="{FF2B5EF4-FFF2-40B4-BE49-F238E27FC236}">
                      <a16:creationId xmlns:a16="http://schemas.microsoft.com/office/drawing/2014/main" id="{A43ABA2F-4425-0246-83B0-C8535DDB10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3" name="Straight Connector 742">
                  <a:extLst>
                    <a:ext uri="{FF2B5EF4-FFF2-40B4-BE49-F238E27FC236}">
                      <a16:creationId xmlns:a16="http://schemas.microsoft.com/office/drawing/2014/main" id="{E58BA935-A628-1C4D-B5D5-8023B7F45D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DD2F8DC4-B500-414A-90A6-FE47D6E17503}"/>
                  </a:ext>
                </a:extLst>
              </p:cNvPr>
              <p:cNvGrpSpPr/>
              <p:nvPr/>
            </p:nvGrpSpPr>
            <p:grpSpPr>
              <a:xfrm>
                <a:off x="1402302" y="2957898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45" name="Straight Connector 744">
                  <a:extLst>
                    <a:ext uri="{FF2B5EF4-FFF2-40B4-BE49-F238E27FC236}">
                      <a16:creationId xmlns:a16="http://schemas.microsoft.com/office/drawing/2014/main" id="{2F623920-DEC1-4248-A9F9-937E4977F1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6" name="Straight Connector 745">
                  <a:extLst>
                    <a:ext uri="{FF2B5EF4-FFF2-40B4-BE49-F238E27FC236}">
                      <a16:creationId xmlns:a16="http://schemas.microsoft.com/office/drawing/2014/main" id="{AD8CDA71-D18E-C640-BC25-0D4761A5F7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56A25491-2534-2146-97E7-8D80496E0E1F}"/>
                  </a:ext>
                </a:extLst>
              </p:cNvPr>
              <p:cNvGrpSpPr/>
              <p:nvPr/>
            </p:nvGrpSpPr>
            <p:grpSpPr>
              <a:xfrm>
                <a:off x="1402302" y="2637352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48" name="Straight Connector 747">
                  <a:extLst>
                    <a:ext uri="{FF2B5EF4-FFF2-40B4-BE49-F238E27FC236}">
                      <a16:creationId xmlns:a16="http://schemas.microsoft.com/office/drawing/2014/main" id="{FEB9C879-245F-3B41-8166-E44E4269BA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9" name="Straight Connector 748">
                  <a:extLst>
                    <a:ext uri="{FF2B5EF4-FFF2-40B4-BE49-F238E27FC236}">
                      <a16:creationId xmlns:a16="http://schemas.microsoft.com/office/drawing/2014/main" id="{5DDA3E11-200E-234A-BA77-4775DD5C0D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A17B5FF8-E158-D94A-AB2A-B41B4A0FB421}"/>
                  </a:ext>
                </a:extLst>
              </p:cNvPr>
              <p:cNvGrpSpPr/>
              <p:nvPr/>
            </p:nvGrpSpPr>
            <p:grpSpPr>
              <a:xfrm>
                <a:off x="1328070" y="214163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51" name="Straight Connector 750">
                  <a:extLst>
                    <a:ext uri="{FF2B5EF4-FFF2-40B4-BE49-F238E27FC236}">
                      <a16:creationId xmlns:a16="http://schemas.microsoft.com/office/drawing/2014/main" id="{D9F3F5A4-C268-9F43-8CB7-B477E3C215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BDB9C099-7644-4F41-B41A-7692A5FA3B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3" name="Group 752">
                <a:extLst>
                  <a:ext uri="{FF2B5EF4-FFF2-40B4-BE49-F238E27FC236}">
                    <a16:creationId xmlns:a16="http://schemas.microsoft.com/office/drawing/2014/main" id="{316355F4-6073-A341-9B18-C352C78556E0}"/>
                  </a:ext>
                </a:extLst>
              </p:cNvPr>
              <p:cNvGrpSpPr/>
              <p:nvPr/>
            </p:nvGrpSpPr>
            <p:grpSpPr>
              <a:xfrm>
                <a:off x="1302100" y="214163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983CF81E-E071-E040-B994-5136752A24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5" name="Straight Connector 754">
                  <a:extLst>
                    <a:ext uri="{FF2B5EF4-FFF2-40B4-BE49-F238E27FC236}">
                      <a16:creationId xmlns:a16="http://schemas.microsoft.com/office/drawing/2014/main" id="{43662A34-FACF-D44F-86BB-64C9BA9506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6" name="Group 755">
                <a:extLst>
                  <a:ext uri="{FF2B5EF4-FFF2-40B4-BE49-F238E27FC236}">
                    <a16:creationId xmlns:a16="http://schemas.microsoft.com/office/drawing/2014/main" id="{79E1754B-52A6-4A44-A5DE-DBEB0CBE71C0}"/>
                  </a:ext>
                </a:extLst>
              </p:cNvPr>
              <p:cNvGrpSpPr/>
              <p:nvPr/>
            </p:nvGrpSpPr>
            <p:grpSpPr>
              <a:xfrm>
                <a:off x="1223736" y="2101018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57" name="Straight Connector 756">
                  <a:extLst>
                    <a:ext uri="{FF2B5EF4-FFF2-40B4-BE49-F238E27FC236}">
                      <a16:creationId xmlns:a16="http://schemas.microsoft.com/office/drawing/2014/main" id="{000680D8-E9AF-564F-AF52-2B42FF0B2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2A32318E-D894-DF4B-B34B-616E3FC3A7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9" name="Group 758">
                <a:extLst>
                  <a:ext uri="{FF2B5EF4-FFF2-40B4-BE49-F238E27FC236}">
                    <a16:creationId xmlns:a16="http://schemas.microsoft.com/office/drawing/2014/main" id="{83A298FD-7AAE-E24D-BC99-364481C72E72}"/>
                  </a:ext>
                </a:extLst>
              </p:cNvPr>
              <p:cNvGrpSpPr/>
              <p:nvPr/>
            </p:nvGrpSpPr>
            <p:grpSpPr>
              <a:xfrm>
                <a:off x="1398928" y="2502385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60" name="Straight Connector 759">
                  <a:extLst>
                    <a:ext uri="{FF2B5EF4-FFF2-40B4-BE49-F238E27FC236}">
                      <a16:creationId xmlns:a16="http://schemas.microsoft.com/office/drawing/2014/main" id="{F26ACB94-63BA-E749-87FE-842157CB22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1" name="Straight Connector 760">
                  <a:extLst>
                    <a:ext uri="{FF2B5EF4-FFF2-40B4-BE49-F238E27FC236}">
                      <a16:creationId xmlns:a16="http://schemas.microsoft.com/office/drawing/2014/main" id="{EF7E5880-F58D-6947-816D-3705C503F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2" name="Group 761">
                <a:extLst>
                  <a:ext uri="{FF2B5EF4-FFF2-40B4-BE49-F238E27FC236}">
                    <a16:creationId xmlns:a16="http://schemas.microsoft.com/office/drawing/2014/main" id="{ABCA9DE5-5033-394B-B0DA-3FCF8973EDE5}"/>
                  </a:ext>
                </a:extLst>
              </p:cNvPr>
              <p:cNvGrpSpPr/>
              <p:nvPr/>
            </p:nvGrpSpPr>
            <p:grpSpPr>
              <a:xfrm>
                <a:off x="1371935" y="238766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63" name="Straight Connector 762">
                  <a:extLst>
                    <a:ext uri="{FF2B5EF4-FFF2-40B4-BE49-F238E27FC236}">
                      <a16:creationId xmlns:a16="http://schemas.microsoft.com/office/drawing/2014/main" id="{8A9D8519-E8B9-7D44-9B60-BA717BC6F8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4" name="Straight Connector 763">
                  <a:extLst>
                    <a:ext uri="{FF2B5EF4-FFF2-40B4-BE49-F238E27FC236}">
                      <a16:creationId xmlns:a16="http://schemas.microsoft.com/office/drawing/2014/main" id="{E49FAE98-4E26-8249-9AE4-B7BBF16293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5" name="Group 764">
                <a:extLst>
                  <a:ext uri="{FF2B5EF4-FFF2-40B4-BE49-F238E27FC236}">
                    <a16:creationId xmlns:a16="http://schemas.microsoft.com/office/drawing/2014/main" id="{68BD8577-F3BE-BC46-BD01-A2CC3FC600C7}"/>
                  </a:ext>
                </a:extLst>
              </p:cNvPr>
              <p:cNvGrpSpPr/>
              <p:nvPr/>
            </p:nvGrpSpPr>
            <p:grpSpPr>
              <a:xfrm>
                <a:off x="1365187" y="231005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66" name="Straight Connector 765">
                  <a:extLst>
                    <a:ext uri="{FF2B5EF4-FFF2-40B4-BE49-F238E27FC236}">
                      <a16:creationId xmlns:a16="http://schemas.microsoft.com/office/drawing/2014/main" id="{57AA657D-38D6-4C41-9D09-0D9A77F74F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7" name="Straight Connector 766">
                  <a:extLst>
                    <a:ext uri="{FF2B5EF4-FFF2-40B4-BE49-F238E27FC236}">
                      <a16:creationId xmlns:a16="http://schemas.microsoft.com/office/drawing/2014/main" id="{FAF1CF49-8C9B-6843-9912-43E4809808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8" name="Group 767">
                <a:extLst>
                  <a:ext uri="{FF2B5EF4-FFF2-40B4-BE49-F238E27FC236}">
                    <a16:creationId xmlns:a16="http://schemas.microsoft.com/office/drawing/2014/main" id="{A53BFB50-B78E-9847-9D4E-DC58CE1CDA8E}"/>
                  </a:ext>
                </a:extLst>
              </p:cNvPr>
              <p:cNvGrpSpPr/>
              <p:nvPr/>
            </p:nvGrpSpPr>
            <p:grpSpPr>
              <a:xfrm>
                <a:off x="1365187" y="2262819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69" name="Straight Connector 768">
                  <a:extLst>
                    <a:ext uri="{FF2B5EF4-FFF2-40B4-BE49-F238E27FC236}">
                      <a16:creationId xmlns:a16="http://schemas.microsoft.com/office/drawing/2014/main" id="{57AE2BDC-F0C9-5643-80E8-C32BD163F4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0" name="Straight Connector 769">
                  <a:extLst>
                    <a:ext uri="{FF2B5EF4-FFF2-40B4-BE49-F238E27FC236}">
                      <a16:creationId xmlns:a16="http://schemas.microsoft.com/office/drawing/2014/main" id="{24FDBBB7-5BE3-B449-844D-71D6101AE8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990E737-346F-CC4C-AE41-6282A4A59359}"/>
                </a:ext>
              </a:extLst>
            </p:cNvPr>
            <p:cNvGrpSpPr/>
            <p:nvPr/>
          </p:nvGrpSpPr>
          <p:grpSpPr>
            <a:xfrm>
              <a:off x="1052758" y="2100646"/>
              <a:ext cx="2948476" cy="2165743"/>
              <a:chOff x="1052758" y="2100646"/>
              <a:chExt cx="2948476" cy="216574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1515807-9E04-CA46-8F28-4B23B2A9A0A8}"/>
                  </a:ext>
                </a:extLst>
              </p:cNvPr>
              <p:cNvGrpSpPr/>
              <p:nvPr/>
            </p:nvGrpSpPr>
            <p:grpSpPr>
              <a:xfrm>
                <a:off x="3922870" y="41880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77" name="Straight Connector 776">
                  <a:extLst>
                    <a:ext uri="{FF2B5EF4-FFF2-40B4-BE49-F238E27FC236}">
                      <a16:creationId xmlns:a16="http://schemas.microsoft.com/office/drawing/2014/main" id="{C5643DF4-98F0-0C4F-95BF-7BB878DD7E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8" name="Straight Connector 777">
                  <a:extLst>
                    <a:ext uri="{FF2B5EF4-FFF2-40B4-BE49-F238E27FC236}">
                      <a16:creationId xmlns:a16="http://schemas.microsoft.com/office/drawing/2014/main" id="{20AD4BBC-9D0A-8440-9966-4049D4C0AC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9" name="Group 778">
                <a:extLst>
                  <a:ext uri="{FF2B5EF4-FFF2-40B4-BE49-F238E27FC236}">
                    <a16:creationId xmlns:a16="http://schemas.microsoft.com/office/drawing/2014/main" id="{3D543D6B-F966-2643-AA35-58F0EF676BC6}"/>
                  </a:ext>
                </a:extLst>
              </p:cNvPr>
              <p:cNvGrpSpPr/>
              <p:nvPr/>
            </p:nvGrpSpPr>
            <p:grpSpPr>
              <a:xfrm>
                <a:off x="3561833" y="41880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80" name="Straight Connector 779">
                  <a:extLst>
                    <a:ext uri="{FF2B5EF4-FFF2-40B4-BE49-F238E27FC236}">
                      <a16:creationId xmlns:a16="http://schemas.microsoft.com/office/drawing/2014/main" id="{145559BD-9E6E-F749-8679-E46A9C930E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47212795-EAC4-1840-9BF2-0485C891A4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2" name="Group 781">
                <a:extLst>
                  <a:ext uri="{FF2B5EF4-FFF2-40B4-BE49-F238E27FC236}">
                    <a16:creationId xmlns:a16="http://schemas.microsoft.com/office/drawing/2014/main" id="{89E3A330-DF9A-5F4E-B498-E4451E37F877}"/>
                  </a:ext>
                </a:extLst>
              </p:cNvPr>
              <p:cNvGrpSpPr/>
              <p:nvPr/>
            </p:nvGrpSpPr>
            <p:grpSpPr>
              <a:xfrm>
                <a:off x="3150185" y="41880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83" name="Straight Connector 782">
                  <a:extLst>
                    <a:ext uri="{FF2B5EF4-FFF2-40B4-BE49-F238E27FC236}">
                      <a16:creationId xmlns:a16="http://schemas.microsoft.com/office/drawing/2014/main" id="{15BBA99A-DD1F-FD47-95D9-18F8A91BFC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4" name="Straight Connector 783">
                  <a:extLst>
                    <a:ext uri="{FF2B5EF4-FFF2-40B4-BE49-F238E27FC236}">
                      <a16:creationId xmlns:a16="http://schemas.microsoft.com/office/drawing/2014/main" id="{6EA80191-70E8-4646-AF2D-28C426CE2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5" name="Group 784">
                <a:extLst>
                  <a:ext uri="{FF2B5EF4-FFF2-40B4-BE49-F238E27FC236}">
                    <a16:creationId xmlns:a16="http://schemas.microsoft.com/office/drawing/2014/main" id="{257F4F20-AD83-CB47-861F-B4A902B37163}"/>
                  </a:ext>
                </a:extLst>
              </p:cNvPr>
              <p:cNvGrpSpPr/>
              <p:nvPr/>
            </p:nvGrpSpPr>
            <p:grpSpPr>
              <a:xfrm>
                <a:off x="3126566" y="41880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86" name="Straight Connector 785">
                  <a:extLst>
                    <a:ext uri="{FF2B5EF4-FFF2-40B4-BE49-F238E27FC236}">
                      <a16:creationId xmlns:a16="http://schemas.microsoft.com/office/drawing/2014/main" id="{B61582F1-C3C6-8744-B951-3A45E67416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A0DEACF3-9CF9-4B46-8AA0-57B0FA40D3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8" name="Group 787">
                <a:extLst>
                  <a:ext uri="{FF2B5EF4-FFF2-40B4-BE49-F238E27FC236}">
                    <a16:creationId xmlns:a16="http://schemas.microsoft.com/office/drawing/2014/main" id="{076D9491-51A9-9B41-A2C9-0AF7B8440DEE}"/>
                  </a:ext>
                </a:extLst>
              </p:cNvPr>
              <p:cNvGrpSpPr/>
              <p:nvPr/>
            </p:nvGrpSpPr>
            <p:grpSpPr>
              <a:xfrm>
                <a:off x="3106321" y="41880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9CD3DF44-E26A-7A42-9546-8C9B64C353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Straight Connector 789">
                  <a:extLst>
                    <a:ext uri="{FF2B5EF4-FFF2-40B4-BE49-F238E27FC236}">
                      <a16:creationId xmlns:a16="http://schemas.microsoft.com/office/drawing/2014/main" id="{926163F6-2F34-1C40-892B-089404DE4E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1" name="Group 790">
                <a:extLst>
                  <a:ext uri="{FF2B5EF4-FFF2-40B4-BE49-F238E27FC236}">
                    <a16:creationId xmlns:a16="http://schemas.microsoft.com/office/drawing/2014/main" id="{F4B53236-CC7E-9A40-A46E-9CD118D95CBB}"/>
                  </a:ext>
                </a:extLst>
              </p:cNvPr>
              <p:cNvGrpSpPr/>
              <p:nvPr/>
            </p:nvGrpSpPr>
            <p:grpSpPr>
              <a:xfrm>
                <a:off x="2947735" y="41880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92" name="Straight Connector 791">
                  <a:extLst>
                    <a:ext uri="{FF2B5EF4-FFF2-40B4-BE49-F238E27FC236}">
                      <a16:creationId xmlns:a16="http://schemas.microsoft.com/office/drawing/2014/main" id="{E7AA6095-0247-6545-8732-F6C88BECD6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3" name="Straight Connector 792">
                  <a:extLst>
                    <a:ext uri="{FF2B5EF4-FFF2-40B4-BE49-F238E27FC236}">
                      <a16:creationId xmlns:a16="http://schemas.microsoft.com/office/drawing/2014/main" id="{7069719B-71C8-E847-A776-0D3A3D616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4" name="Group 793">
                <a:extLst>
                  <a:ext uri="{FF2B5EF4-FFF2-40B4-BE49-F238E27FC236}">
                    <a16:creationId xmlns:a16="http://schemas.microsoft.com/office/drawing/2014/main" id="{468A2E29-EA88-CC41-99B9-0E9CC1FE0A44}"/>
                  </a:ext>
                </a:extLst>
              </p:cNvPr>
              <p:cNvGrpSpPr/>
              <p:nvPr/>
            </p:nvGrpSpPr>
            <p:grpSpPr>
              <a:xfrm>
                <a:off x="2779026" y="406655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95" name="Straight Connector 794">
                  <a:extLst>
                    <a:ext uri="{FF2B5EF4-FFF2-40B4-BE49-F238E27FC236}">
                      <a16:creationId xmlns:a16="http://schemas.microsoft.com/office/drawing/2014/main" id="{D1105839-3DE2-5841-8F81-128C88582E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6" name="Straight Connector 795">
                  <a:extLst>
                    <a:ext uri="{FF2B5EF4-FFF2-40B4-BE49-F238E27FC236}">
                      <a16:creationId xmlns:a16="http://schemas.microsoft.com/office/drawing/2014/main" id="{263DC060-623E-DA4B-AD60-9189464132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7" name="Group 796">
                <a:extLst>
                  <a:ext uri="{FF2B5EF4-FFF2-40B4-BE49-F238E27FC236}">
                    <a16:creationId xmlns:a16="http://schemas.microsoft.com/office/drawing/2014/main" id="{EFBF06F7-84F1-364F-8262-4F0B968EC55E}"/>
                  </a:ext>
                </a:extLst>
              </p:cNvPr>
              <p:cNvGrpSpPr/>
              <p:nvPr/>
            </p:nvGrpSpPr>
            <p:grpSpPr>
              <a:xfrm>
                <a:off x="2677801" y="399907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98" name="Straight Connector 797">
                  <a:extLst>
                    <a:ext uri="{FF2B5EF4-FFF2-40B4-BE49-F238E27FC236}">
                      <a16:creationId xmlns:a16="http://schemas.microsoft.com/office/drawing/2014/main" id="{7445E075-CEC1-EA45-8272-0BD6140C8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9" name="Straight Connector 798">
                  <a:extLst>
                    <a:ext uri="{FF2B5EF4-FFF2-40B4-BE49-F238E27FC236}">
                      <a16:creationId xmlns:a16="http://schemas.microsoft.com/office/drawing/2014/main" id="{75D37834-11CE-1244-89FE-6F1D21A8D6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B2CDBCB3-A6E2-3642-BD6F-272BECA120DC}"/>
                  </a:ext>
                </a:extLst>
              </p:cNvPr>
              <p:cNvGrpSpPr/>
              <p:nvPr/>
            </p:nvGrpSpPr>
            <p:grpSpPr>
              <a:xfrm>
                <a:off x="2451731" y="394845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01" name="Straight Connector 800">
                  <a:extLst>
                    <a:ext uri="{FF2B5EF4-FFF2-40B4-BE49-F238E27FC236}">
                      <a16:creationId xmlns:a16="http://schemas.microsoft.com/office/drawing/2014/main" id="{F4DF0A6E-C1A4-2346-B201-91636EEDEA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Straight Connector 801">
                  <a:extLst>
                    <a:ext uri="{FF2B5EF4-FFF2-40B4-BE49-F238E27FC236}">
                      <a16:creationId xmlns:a16="http://schemas.microsoft.com/office/drawing/2014/main" id="{64644A96-1294-1049-9070-C0DD75A77B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78956238-5F8A-B244-AE69-10F769D7AD0A}"/>
                  </a:ext>
                </a:extLst>
              </p:cNvPr>
              <p:cNvGrpSpPr/>
              <p:nvPr/>
            </p:nvGrpSpPr>
            <p:grpSpPr>
              <a:xfrm>
                <a:off x="2424738" y="390796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04" name="Straight Connector 803">
                  <a:extLst>
                    <a:ext uri="{FF2B5EF4-FFF2-40B4-BE49-F238E27FC236}">
                      <a16:creationId xmlns:a16="http://schemas.microsoft.com/office/drawing/2014/main" id="{F40706E8-99DA-5249-9DCD-906DE76C94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5" name="Straight Connector 804">
                  <a:extLst>
                    <a:ext uri="{FF2B5EF4-FFF2-40B4-BE49-F238E27FC236}">
                      <a16:creationId xmlns:a16="http://schemas.microsoft.com/office/drawing/2014/main" id="{079539BD-B54C-A448-B130-F98A3A2F75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F8475F5B-25BC-1541-9C7C-194BFBD1187F}"/>
                  </a:ext>
                </a:extLst>
              </p:cNvPr>
              <p:cNvGrpSpPr/>
              <p:nvPr/>
            </p:nvGrpSpPr>
            <p:grpSpPr>
              <a:xfrm>
                <a:off x="2100817" y="384048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07" name="Straight Connector 806">
                  <a:extLst>
                    <a:ext uri="{FF2B5EF4-FFF2-40B4-BE49-F238E27FC236}">
                      <a16:creationId xmlns:a16="http://schemas.microsoft.com/office/drawing/2014/main" id="{F8384F04-EAE5-C740-919C-F2443988FC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8" name="Straight Connector 807">
                  <a:extLst>
                    <a:ext uri="{FF2B5EF4-FFF2-40B4-BE49-F238E27FC236}">
                      <a16:creationId xmlns:a16="http://schemas.microsoft.com/office/drawing/2014/main" id="{55ECE432-461C-DF4F-802F-F68EA3B45B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07A63D5C-4CCE-C04D-BEF9-090D17B078E3}"/>
                  </a:ext>
                </a:extLst>
              </p:cNvPr>
              <p:cNvGrpSpPr/>
              <p:nvPr/>
            </p:nvGrpSpPr>
            <p:grpSpPr>
              <a:xfrm>
                <a:off x="2070450" y="3705518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10" name="Straight Connector 809">
                  <a:extLst>
                    <a:ext uri="{FF2B5EF4-FFF2-40B4-BE49-F238E27FC236}">
                      <a16:creationId xmlns:a16="http://schemas.microsoft.com/office/drawing/2014/main" id="{7D82AC72-4625-6B47-863E-2E5A38536F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1" name="Straight Connector 810">
                  <a:extLst>
                    <a:ext uri="{FF2B5EF4-FFF2-40B4-BE49-F238E27FC236}">
                      <a16:creationId xmlns:a16="http://schemas.microsoft.com/office/drawing/2014/main" id="{26EFB434-75A5-2243-8B13-89E92A2A8D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2" name="Group 811">
                <a:extLst>
                  <a:ext uri="{FF2B5EF4-FFF2-40B4-BE49-F238E27FC236}">
                    <a16:creationId xmlns:a16="http://schemas.microsoft.com/office/drawing/2014/main" id="{6F745889-C04F-524C-99BD-CD10763426FA}"/>
                  </a:ext>
                </a:extLst>
              </p:cNvPr>
              <p:cNvGrpSpPr/>
              <p:nvPr/>
            </p:nvGrpSpPr>
            <p:grpSpPr>
              <a:xfrm>
                <a:off x="1763400" y="3675151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13" name="Straight Connector 812">
                  <a:extLst>
                    <a:ext uri="{FF2B5EF4-FFF2-40B4-BE49-F238E27FC236}">
                      <a16:creationId xmlns:a16="http://schemas.microsoft.com/office/drawing/2014/main" id="{77DDD1C9-48C8-1146-B268-9B578256C6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40752E29-34EF-C64E-84EF-58187FB4F0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5" name="Group 814">
                <a:extLst>
                  <a:ext uri="{FF2B5EF4-FFF2-40B4-BE49-F238E27FC236}">
                    <a16:creationId xmlns:a16="http://schemas.microsoft.com/office/drawing/2014/main" id="{BA88E89D-DE81-E645-9FF2-C8F1DAA8A8D0}"/>
                  </a:ext>
                </a:extLst>
              </p:cNvPr>
              <p:cNvGrpSpPr/>
              <p:nvPr/>
            </p:nvGrpSpPr>
            <p:grpSpPr>
              <a:xfrm>
                <a:off x="1753278" y="3634661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62A8F2D8-BE2C-5141-979F-6BBB62E528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7" name="Straight Connector 816">
                  <a:extLst>
                    <a:ext uri="{FF2B5EF4-FFF2-40B4-BE49-F238E27FC236}">
                      <a16:creationId xmlns:a16="http://schemas.microsoft.com/office/drawing/2014/main" id="{295F0771-93FD-7946-969E-D09473169A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8" name="Group 817">
                <a:extLst>
                  <a:ext uri="{FF2B5EF4-FFF2-40B4-BE49-F238E27FC236}">
                    <a16:creationId xmlns:a16="http://schemas.microsoft.com/office/drawing/2014/main" id="{54C91502-387A-C94D-9BC0-DBE9A836CDE7}"/>
                  </a:ext>
                </a:extLst>
              </p:cNvPr>
              <p:cNvGrpSpPr/>
              <p:nvPr/>
            </p:nvGrpSpPr>
            <p:grpSpPr>
              <a:xfrm>
                <a:off x="1729658" y="3513191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19" name="Straight Connector 818">
                  <a:extLst>
                    <a:ext uri="{FF2B5EF4-FFF2-40B4-BE49-F238E27FC236}">
                      <a16:creationId xmlns:a16="http://schemas.microsoft.com/office/drawing/2014/main" id="{7FCA38E5-D506-6546-BD9A-24B447D08C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0" name="Straight Connector 819">
                  <a:extLst>
                    <a:ext uri="{FF2B5EF4-FFF2-40B4-BE49-F238E27FC236}">
                      <a16:creationId xmlns:a16="http://schemas.microsoft.com/office/drawing/2014/main" id="{D3BBA305-3D28-074A-B353-E4449DD836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1" name="Group 820">
                <a:extLst>
                  <a:ext uri="{FF2B5EF4-FFF2-40B4-BE49-F238E27FC236}">
                    <a16:creationId xmlns:a16="http://schemas.microsoft.com/office/drawing/2014/main" id="{485BA7B3-8F88-A143-95B5-69C7E17A2359}"/>
                  </a:ext>
                </a:extLst>
              </p:cNvPr>
              <p:cNvGrpSpPr/>
              <p:nvPr/>
            </p:nvGrpSpPr>
            <p:grpSpPr>
              <a:xfrm>
                <a:off x="1716162" y="348957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22" name="Straight Connector 821">
                  <a:extLst>
                    <a:ext uri="{FF2B5EF4-FFF2-40B4-BE49-F238E27FC236}">
                      <a16:creationId xmlns:a16="http://schemas.microsoft.com/office/drawing/2014/main" id="{792A31C8-BA5D-EC47-8F98-303BA5886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24E812F8-236D-A44C-9013-182A76412F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4" name="Group 823">
                <a:extLst>
                  <a:ext uri="{FF2B5EF4-FFF2-40B4-BE49-F238E27FC236}">
                    <a16:creationId xmlns:a16="http://schemas.microsoft.com/office/drawing/2014/main" id="{B468B6F8-BC40-3343-8B1E-09A9A84A9D35}"/>
                  </a:ext>
                </a:extLst>
              </p:cNvPr>
              <p:cNvGrpSpPr/>
              <p:nvPr/>
            </p:nvGrpSpPr>
            <p:grpSpPr>
              <a:xfrm>
                <a:off x="1695917" y="3472701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BABBC027-2B4D-D045-A3FC-7C9EF658ED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6" name="Straight Connector 825">
                  <a:extLst>
                    <a:ext uri="{FF2B5EF4-FFF2-40B4-BE49-F238E27FC236}">
                      <a16:creationId xmlns:a16="http://schemas.microsoft.com/office/drawing/2014/main" id="{06D0C8AF-8534-F14D-BF2D-782F140122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7" name="Group 826">
                <a:extLst>
                  <a:ext uri="{FF2B5EF4-FFF2-40B4-BE49-F238E27FC236}">
                    <a16:creationId xmlns:a16="http://schemas.microsoft.com/office/drawing/2014/main" id="{205AB370-0B7C-A14B-9E31-E1588E6C476E}"/>
                  </a:ext>
                </a:extLst>
              </p:cNvPr>
              <p:cNvGrpSpPr/>
              <p:nvPr/>
            </p:nvGrpSpPr>
            <p:grpSpPr>
              <a:xfrm>
                <a:off x="1665549" y="347944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7217929A-7297-9744-AE59-6045AACC9F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B046419C-E5E4-D749-8308-57610EEFDB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0" name="Group 829">
                <a:extLst>
                  <a:ext uri="{FF2B5EF4-FFF2-40B4-BE49-F238E27FC236}">
                    <a16:creationId xmlns:a16="http://schemas.microsoft.com/office/drawing/2014/main" id="{E4F5FD5A-7F79-DE4B-A8D6-5F8A788C5799}"/>
                  </a:ext>
                </a:extLst>
              </p:cNvPr>
              <p:cNvGrpSpPr/>
              <p:nvPr/>
            </p:nvGrpSpPr>
            <p:grpSpPr>
              <a:xfrm>
                <a:off x="1655427" y="3482823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73D749C1-AC62-6441-AD9F-0976FBCF29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2" name="Straight Connector 831">
                  <a:extLst>
                    <a:ext uri="{FF2B5EF4-FFF2-40B4-BE49-F238E27FC236}">
                      <a16:creationId xmlns:a16="http://schemas.microsoft.com/office/drawing/2014/main" id="{3113BF21-E8C4-6448-95AA-63BF8AC300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3" name="Group 832">
                <a:extLst>
                  <a:ext uri="{FF2B5EF4-FFF2-40B4-BE49-F238E27FC236}">
                    <a16:creationId xmlns:a16="http://schemas.microsoft.com/office/drawing/2014/main" id="{DA098B50-6E6B-4549-8007-43C49C4FE0D9}"/>
                  </a:ext>
                </a:extLst>
              </p:cNvPr>
              <p:cNvGrpSpPr/>
              <p:nvPr/>
            </p:nvGrpSpPr>
            <p:grpSpPr>
              <a:xfrm>
                <a:off x="1446228" y="345245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34" name="Straight Connector 833">
                  <a:extLst>
                    <a:ext uri="{FF2B5EF4-FFF2-40B4-BE49-F238E27FC236}">
                      <a16:creationId xmlns:a16="http://schemas.microsoft.com/office/drawing/2014/main" id="{B250DD60-A651-0C47-99E9-2F7B38B150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5" name="Straight Connector 834">
                  <a:extLst>
                    <a:ext uri="{FF2B5EF4-FFF2-40B4-BE49-F238E27FC236}">
                      <a16:creationId xmlns:a16="http://schemas.microsoft.com/office/drawing/2014/main" id="{7AC4A1DD-7FCA-1C49-BB84-9C3076FAE4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6" name="Group 835">
                <a:extLst>
                  <a:ext uri="{FF2B5EF4-FFF2-40B4-BE49-F238E27FC236}">
                    <a16:creationId xmlns:a16="http://schemas.microsoft.com/office/drawing/2014/main" id="{B88B4632-4465-DF43-8091-D2491FCDBBEB}"/>
                  </a:ext>
                </a:extLst>
              </p:cNvPr>
              <p:cNvGrpSpPr/>
              <p:nvPr/>
            </p:nvGrpSpPr>
            <p:grpSpPr>
              <a:xfrm>
                <a:off x="1412487" y="323650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37" name="Straight Connector 836">
                  <a:extLst>
                    <a:ext uri="{FF2B5EF4-FFF2-40B4-BE49-F238E27FC236}">
                      <a16:creationId xmlns:a16="http://schemas.microsoft.com/office/drawing/2014/main" id="{9A35C23E-03B2-F347-A0E1-C5215D69CC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8" name="Straight Connector 837">
                  <a:extLst>
                    <a:ext uri="{FF2B5EF4-FFF2-40B4-BE49-F238E27FC236}">
                      <a16:creationId xmlns:a16="http://schemas.microsoft.com/office/drawing/2014/main" id="{4639CA5E-ED45-D64F-9093-AC2508E24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9" name="Group 838">
                <a:extLst>
                  <a:ext uri="{FF2B5EF4-FFF2-40B4-BE49-F238E27FC236}">
                    <a16:creationId xmlns:a16="http://schemas.microsoft.com/office/drawing/2014/main" id="{57D01396-6BA4-2844-A40A-EBE447447365}"/>
                  </a:ext>
                </a:extLst>
              </p:cNvPr>
              <p:cNvGrpSpPr/>
              <p:nvPr/>
            </p:nvGrpSpPr>
            <p:grpSpPr>
              <a:xfrm>
                <a:off x="1405738" y="3189271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AFDFA600-7F43-1641-9353-42E65DCA96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Straight Connector 840">
                  <a:extLst>
                    <a:ext uri="{FF2B5EF4-FFF2-40B4-BE49-F238E27FC236}">
                      <a16:creationId xmlns:a16="http://schemas.microsoft.com/office/drawing/2014/main" id="{C568B0D9-2A2B-EA45-897D-5E3538BFEA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 841">
                <a:extLst>
                  <a:ext uri="{FF2B5EF4-FFF2-40B4-BE49-F238E27FC236}">
                    <a16:creationId xmlns:a16="http://schemas.microsoft.com/office/drawing/2014/main" id="{A6125D93-B757-EF4F-B34F-5ADB442DD021}"/>
                  </a:ext>
                </a:extLst>
              </p:cNvPr>
              <p:cNvGrpSpPr/>
              <p:nvPr/>
            </p:nvGrpSpPr>
            <p:grpSpPr>
              <a:xfrm>
                <a:off x="1366556" y="254603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43" name="Straight Connector 842">
                  <a:extLst>
                    <a:ext uri="{FF2B5EF4-FFF2-40B4-BE49-F238E27FC236}">
                      <a16:creationId xmlns:a16="http://schemas.microsoft.com/office/drawing/2014/main" id="{9963E2C2-A3E2-5F4D-BC42-A39B0B2322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4" name="Straight Connector 843">
                  <a:extLst>
                    <a:ext uri="{FF2B5EF4-FFF2-40B4-BE49-F238E27FC236}">
                      <a16:creationId xmlns:a16="http://schemas.microsoft.com/office/drawing/2014/main" id="{CC0AC0F0-A42A-9B4B-BF2E-E434F9EBE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5" name="Group 844">
                <a:extLst>
                  <a:ext uri="{FF2B5EF4-FFF2-40B4-BE49-F238E27FC236}">
                    <a16:creationId xmlns:a16="http://schemas.microsoft.com/office/drawing/2014/main" id="{D7B877A5-EF9C-C54C-BDC6-710F147FA96F}"/>
                  </a:ext>
                </a:extLst>
              </p:cNvPr>
              <p:cNvGrpSpPr/>
              <p:nvPr/>
            </p:nvGrpSpPr>
            <p:grpSpPr>
              <a:xfrm>
                <a:off x="1366556" y="246168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46" name="Straight Connector 845">
                  <a:extLst>
                    <a:ext uri="{FF2B5EF4-FFF2-40B4-BE49-F238E27FC236}">
                      <a16:creationId xmlns:a16="http://schemas.microsoft.com/office/drawing/2014/main" id="{03230F6D-5AED-8B45-84C2-874C82814C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7" name="Straight Connector 846">
                  <a:extLst>
                    <a:ext uri="{FF2B5EF4-FFF2-40B4-BE49-F238E27FC236}">
                      <a16:creationId xmlns:a16="http://schemas.microsoft.com/office/drawing/2014/main" id="{6B7F8D6C-8690-6F40-8009-E876E55DB1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BF7694F6-D69C-324F-A7F0-D838847E3FD5}"/>
                  </a:ext>
                </a:extLst>
              </p:cNvPr>
              <p:cNvGrpSpPr/>
              <p:nvPr/>
            </p:nvGrpSpPr>
            <p:grpSpPr>
              <a:xfrm>
                <a:off x="1349685" y="234021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49" name="Straight Connector 848">
                  <a:extLst>
                    <a:ext uri="{FF2B5EF4-FFF2-40B4-BE49-F238E27FC236}">
                      <a16:creationId xmlns:a16="http://schemas.microsoft.com/office/drawing/2014/main" id="{07D76066-7590-0441-843D-08B3A162F3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0" name="Straight Connector 849">
                  <a:extLst>
                    <a:ext uri="{FF2B5EF4-FFF2-40B4-BE49-F238E27FC236}">
                      <a16:creationId xmlns:a16="http://schemas.microsoft.com/office/drawing/2014/main" id="{908274E6-0B4D-6E46-B26F-67187B70B7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1" name="Group 850">
                <a:extLst>
                  <a:ext uri="{FF2B5EF4-FFF2-40B4-BE49-F238E27FC236}">
                    <a16:creationId xmlns:a16="http://schemas.microsoft.com/office/drawing/2014/main" id="{67E9622F-CBC2-8E47-96FD-A4D41B2A9135}"/>
                  </a:ext>
                </a:extLst>
              </p:cNvPr>
              <p:cNvGrpSpPr/>
              <p:nvPr/>
            </p:nvGrpSpPr>
            <p:grpSpPr>
              <a:xfrm>
                <a:off x="1319317" y="227272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52" name="Straight Connector 851">
                  <a:extLst>
                    <a:ext uri="{FF2B5EF4-FFF2-40B4-BE49-F238E27FC236}">
                      <a16:creationId xmlns:a16="http://schemas.microsoft.com/office/drawing/2014/main" id="{4EC52C61-B12B-664C-9249-F4732DA5D9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3" name="Straight Connector 852">
                  <a:extLst>
                    <a:ext uri="{FF2B5EF4-FFF2-40B4-BE49-F238E27FC236}">
                      <a16:creationId xmlns:a16="http://schemas.microsoft.com/office/drawing/2014/main" id="{032A7BC0-DA5D-1A48-AC98-22917C5B65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4" name="Group 853">
                <a:extLst>
                  <a:ext uri="{FF2B5EF4-FFF2-40B4-BE49-F238E27FC236}">
                    <a16:creationId xmlns:a16="http://schemas.microsoft.com/office/drawing/2014/main" id="{D9D91267-4485-2A46-82A6-A5F365038509}"/>
                  </a:ext>
                </a:extLst>
              </p:cNvPr>
              <p:cNvGrpSpPr/>
              <p:nvPr/>
            </p:nvGrpSpPr>
            <p:grpSpPr>
              <a:xfrm>
                <a:off x="1285576" y="224910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55" name="Straight Connector 854">
                  <a:extLst>
                    <a:ext uri="{FF2B5EF4-FFF2-40B4-BE49-F238E27FC236}">
                      <a16:creationId xmlns:a16="http://schemas.microsoft.com/office/drawing/2014/main" id="{AC0B22F4-74C6-0840-86BE-15DCB04652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6" name="Straight Connector 855">
                  <a:extLst>
                    <a:ext uri="{FF2B5EF4-FFF2-40B4-BE49-F238E27FC236}">
                      <a16:creationId xmlns:a16="http://schemas.microsoft.com/office/drawing/2014/main" id="{86A9C85E-F047-DD4E-B264-AE11C116EF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7" name="Group 856">
                <a:extLst>
                  <a:ext uri="{FF2B5EF4-FFF2-40B4-BE49-F238E27FC236}">
                    <a16:creationId xmlns:a16="http://schemas.microsoft.com/office/drawing/2014/main" id="{635D112F-8559-6541-A63F-787E1C567138}"/>
                  </a:ext>
                </a:extLst>
              </p:cNvPr>
              <p:cNvGrpSpPr/>
              <p:nvPr/>
            </p:nvGrpSpPr>
            <p:grpSpPr>
              <a:xfrm>
                <a:off x="1251834" y="2252483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58" name="Straight Connector 857">
                  <a:extLst>
                    <a:ext uri="{FF2B5EF4-FFF2-40B4-BE49-F238E27FC236}">
                      <a16:creationId xmlns:a16="http://schemas.microsoft.com/office/drawing/2014/main" id="{E6280E39-BC02-454B-9755-1442140560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9" name="Straight Connector 858">
                  <a:extLst>
                    <a:ext uri="{FF2B5EF4-FFF2-40B4-BE49-F238E27FC236}">
                      <a16:creationId xmlns:a16="http://schemas.microsoft.com/office/drawing/2014/main" id="{70F584C9-58D7-B742-8B16-89ACCE050D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0" name="Group 859">
                <a:extLst>
                  <a:ext uri="{FF2B5EF4-FFF2-40B4-BE49-F238E27FC236}">
                    <a16:creationId xmlns:a16="http://schemas.microsoft.com/office/drawing/2014/main" id="{E32484EE-87E5-DC4C-BE55-ECACA1473BCD}"/>
                  </a:ext>
                </a:extLst>
              </p:cNvPr>
              <p:cNvGrpSpPr/>
              <p:nvPr/>
            </p:nvGrpSpPr>
            <p:grpSpPr>
              <a:xfrm>
                <a:off x="1245086" y="222549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E7A814C2-8E7A-C848-B5AF-F64C8796E5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2" name="Straight Connector 861">
                  <a:extLst>
                    <a:ext uri="{FF2B5EF4-FFF2-40B4-BE49-F238E27FC236}">
                      <a16:creationId xmlns:a16="http://schemas.microsoft.com/office/drawing/2014/main" id="{AD24530F-9553-8540-8276-5CFAAE2D06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3" name="Group 862">
                <a:extLst>
                  <a:ext uri="{FF2B5EF4-FFF2-40B4-BE49-F238E27FC236}">
                    <a16:creationId xmlns:a16="http://schemas.microsoft.com/office/drawing/2014/main" id="{E0F1040D-D21C-BD49-ABEC-0A4E83283947}"/>
                  </a:ext>
                </a:extLst>
              </p:cNvPr>
              <p:cNvGrpSpPr/>
              <p:nvPr/>
            </p:nvGrpSpPr>
            <p:grpSpPr>
              <a:xfrm>
                <a:off x="1157357" y="2161381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64" name="Straight Connector 863">
                  <a:extLst>
                    <a:ext uri="{FF2B5EF4-FFF2-40B4-BE49-F238E27FC236}">
                      <a16:creationId xmlns:a16="http://schemas.microsoft.com/office/drawing/2014/main" id="{1A787563-1038-444C-8CCD-654167FA1A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5" name="Straight Connector 864">
                  <a:extLst>
                    <a:ext uri="{FF2B5EF4-FFF2-40B4-BE49-F238E27FC236}">
                      <a16:creationId xmlns:a16="http://schemas.microsoft.com/office/drawing/2014/main" id="{D7A55E35-02AD-4F44-A526-1155F65FE1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6" name="Group 865">
                <a:extLst>
                  <a:ext uri="{FF2B5EF4-FFF2-40B4-BE49-F238E27FC236}">
                    <a16:creationId xmlns:a16="http://schemas.microsoft.com/office/drawing/2014/main" id="{7B09F954-6297-E54A-B112-906B66030D75}"/>
                  </a:ext>
                </a:extLst>
              </p:cNvPr>
              <p:cNvGrpSpPr/>
              <p:nvPr/>
            </p:nvGrpSpPr>
            <p:grpSpPr>
              <a:xfrm>
                <a:off x="1052758" y="210064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67" name="Straight Connector 866">
                  <a:extLst>
                    <a:ext uri="{FF2B5EF4-FFF2-40B4-BE49-F238E27FC236}">
                      <a16:creationId xmlns:a16="http://schemas.microsoft.com/office/drawing/2014/main" id="{0858DAA9-81C3-0546-B65F-2A46804BFF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8" name="Straight Connector 867">
                  <a:extLst>
                    <a:ext uri="{FF2B5EF4-FFF2-40B4-BE49-F238E27FC236}">
                      <a16:creationId xmlns:a16="http://schemas.microsoft.com/office/drawing/2014/main" id="{21C6F8A7-770F-B241-9759-F4E07E65AD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15D0F08-A598-D748-A457-500D48D19D8F}"/>
                </a:ext>
              </a:extLst>
            </p:cNvPr>
            <p:cNvSpPr/>
            <p:nvPr/>
          </p:nvSpPr>
          <p:spPr>
            <a:xfrm>
              <a:off x="1086483" y="2139224"/>
              <a:ext cx="4598993" cy="2024501"/>
            </a:xfrm>
            <a:custGeom>
              <a:avLst/>
              <a:gdLst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687084 h 2024501"/>
                <a:gd name="connsiteX18" fmla="*/ 1808555 w 4598993"/>
                <a:gd name="connsiteY18" fmla="*/ 1720826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592608 h 2024501"/>
                <a:gd name="connsiteX25" fmla="*/ 1481260 w 4598993"/>
                <a:gd name="connsiteY25" fmla="*/ 1633098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491383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51516 w 4598993"/>
                <a:gd name="connsiteY47" fmla="*/ 1312552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687084 h 2024501"/>
                <a:gd name="connsiteX18" fmla="*/ 1808555 w 4598993"/>
                <a:gd name="connsiteY18" fmla="*/ 1720826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592608 h 2024501"/>
                <a:gd name="connsiteX25" fmla="*/ 1481260 w 4598993"/>
                <a:gd name="connsiteY25" fmla="*/ 1633098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491383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59791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687084 h 2024501"/>
                <a:gd name="connsiteX18" fmla="*/ 1808555 w 4598993"/>
                <a:gd name="connsiteY18" fmla="*/ 1720826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592608 h 2024501"/>
                <a:gd name="connsiteX25" fmla="*/ 1481260 w 4598993"/>
                <a:gd name="connsiteY25" fmla="*/ 1633098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491383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69913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687084 h 2024501"/>
                <a:gd name="connsiteX18" fmla="*/ 1808555 w 4598993"/>
                <a:gd name="connsiteY18" fmla="*/ 1720826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592608 h 2024501"/>
                <a:gd name="connsiteX25" fmla="*/ 1481260 w 4598993"/>
                <a:gd name="connsiteY25" fmla="*/ 1633098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518377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69913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687084 h 2024501"/>
                <a:gd name="connsiteX18" fmla="*/ 1808555 w 4598993"/>
                <a:gd name="connsiteY18" fmla="*/ 1720826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619601 h 2024501"/>
                <a:gd name="connsiteX25" fmla="*/ 1481260 w 4598993"/>
                <a:gd name="connsiteY25" fmla="*/ 1633098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518377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69913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687084 h 2024501"/>
                <a:gd name="connsiteX18" fmla="*/ 1808555 w 4598993"/>
                <a:gd name="connsiteY18" fmla="*/ 1720826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619601 h 2024501"/>
                <a:gd name="connsiteX25" fmla="*/ 1481260 w 4598993"/>
                <a:gd name="connsiteY25" fmla="*/ 1619601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518377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69913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714078 h 2024501"/>
                <a:gd name="connsiteX18" fmla="*/ 1808555 w 4598993"/>
                <a:gd name="connsiteY18" fmla="*/ 1720826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619601 h 2024501"/>
                <a:gd name="connsiteX25" fmla="*/ 1481260 w 4598993"/>
                <a:gd name="connsiteY25" fmla="*/ 1619601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518377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69913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714078 h 2024501"/>
                <a:gd name="connsiteX18" fmla="*/ 1808555 w 4598993"/>
                <a:gd name="connsiteY18" fmla="*/ 1717452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619601 h 2024501"/>
                <a:gd name="connsiteX25" fmla="*/ 1481260 w 4598993"/>
                <a:gd name="connsiteY25" fmla="*/ 1619601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518377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69913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2654 w 4598993"/>
                <a:gd name="connsiteY8" fmla="*/ 1808555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714078 h 2024501"/>
                <a:gd name="connsiteX18" fmla="*/ 1808555 w 4598993"/>
                <a:gd name="connsiteY18" fmla="*/ 1717452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619601 h 2024501"/>
                <a:gd name="connsiteX25" fmla="*/ 1481260 w 4598993"/>
                <a:gd name="connsiteY25" fmla="*/ 1619601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518377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69913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598993" h="2024501">
                  <a:moveTo>
                    <a:pt x="4598993" y="2024501"/>
                  </a:moveTo>
                  <a:lnTo>
                    <a:pt x="3536130" y="2024501"/>
                  </a:lnTo>
                  <a:lnTo>
                    <a:pt x="3536130" y="1923276"/>
                  </a:lnTo>
                  <a:lnTo>
                    <a:pt x="2928779" y="1923276"/>
                  </a:lnTo>
                  <a:lnTo>
                    <a:pt x="2928779" y="1865915"/>
                  </a:lnTo>
                  <a:lnTo>
                    <a:pt x="2820806" y="1865915"/>
                  </a:lnTo>
                  <a:lnTo>
                    <a:pt x="2820806" y="1828800"/>
                  </a:lnTo>
                  <a:lnTo>
                    <a:pt x="2426028" y="1828800"/>
                  </a:lnTo>
                  <a:lnTo>
                    <a:pt x="2422654" y="1808555"/>
                  </a:lnTo>
                  <a:lnTo>
                    <a:pt x="2135849" y="1808555"/>
                  </a:lnTo>
                  <a:lnTo>
                    <a:pt x="2108856" y="1774813"/>
                  </a:lnTo>
                  <a:lnTo>
                    <a:pt x="2088611" y="1751194"/>
                  </a:lnTo>
                  <a:lnTo>
                    <a:pt x="2088611" y="1751194"/>
                  </a:lnTo>
                  <a:lnTo>
                    <a:pt x="2088611" y="1751194"/>
                  </a:lnTo>
                  <a:lnTo>
                    <a:pt x="2064992" y="1727575"/>
                  </a:lnTo>
                  <a:lnTo>
                    <a:pt x="1940147" y="1727575"/>
                  </a:lnTo>
                  <a:lnTo>
                    <a:pt x="1940147" y="1727575"/>
                  </a:lnTo>
                  <a:lnTo>
                    <a:pt x="1940147" y="1714078"/>
                  </a:lnTo>
                  <a:lnTo>
                    <a:pt x="1808555" y="1717452"/>
                  </a:lnTo>
                  <a:lnTo>
                    <a:pt x="1805180" y="1673588"/>
                  </a:lnTo>
                  <a:lnTo>
                    <a:pt x="1734323" y="1673588"/>
                  </a:lnTo>
                  <a:lnTo>
                    <a:pt x="1730949" y="1636472"/>
                  </a:lnTo>
                  <a:lnTo>
                    <a:pt x="1639846" y="1636472"/>
                  </a:lnTo>
                  <a:lnTo>
                    <a:pt x="1639846" y="1636472"/>
                  </a:lnTo>
                  <a:lnTo>
                    <a:pt x="1639846" y="1619601"/>
                  </a:lnTo>
                  <a:lnTo>
                    <a:pt x="1481260" y="1619601"/>
                  </a:lnTo>
                  <a:lnTo>
                    <a:pt x="1477886" y="1592608"/>
                  </a:lnTo>
                  <a:lnTo>
                    <a:pt x="1407028" y="1592608"/>
                  </a:lnTo>
                  <a:lnTo>
                    <a:pt x="1386783" y="1562240"/>
                  </a:lnTo>
                  <a:lnTo>
                    <a:pt x="1366538" y="1535247"/>
                  </a:lnTo>
                  <a:lnTo>
                    <a:pt x="1234946" y="1535247"/>
                  </a:lnTo>
                  <a:lnTo>
                    <a:pt x="1234946" y="1535247"/>
                  </a:lnTo>
                  <a:lnTo>
                    <a:pt x="1234946" y="1518377"/>
                  </a:lnTo>
                  <a:lnTo>
                    <a:pt x="1120224" y="1521750"/>
                  </a:lnTo>
                  <a:lnTo>
                    <a:pt x="1096605" y="1501505"/>
                  </a:lnTo>
                  <a:lnTo>
                    <a:pt x="1096605" y="1501505"/>
                  </a:lnTo>
                  <a:lnTo>
                    <a:pt x="1059489" y="1484634"/>
                  </a:lnTo>
                  <a:lnTo>
                    <a:pt x="1059489" y="1484634"/>
                  </a:lnTo>
                  <a:lnTo>
                    <a:pt x="1045992" y="1454267"/>
                  </a:lnTo>
                  <a:lnTo>
                    <a:pt x="1045992" y="1454267"/>
                  </a:lnTo>
                  <a:lnTo>
                    <a:pt x="1032496" y="1427273"/>
                  </a:lnTo>
                  <a:lnTo>
                    <a:pt x="1039244" y="1413777"/>
                  </a:lnTo>
                  <a:lnTo>
                    <a:pt x="1039244" y="1413777"/>
                  </a:lnTo>
                  <a:lnTo>
                    <a:pt x="1039244" y="1413777"/>
                  </a:lnTo>
                  <a:lnTo>
                    <a:pt x="1002128" y="1380035"/>
                  </a:lnTo>
                  <a:lnTo>
                    <a:pt x="951516" y="1380035"/>
                  </a:lnTo>
                  <a:lnTo>
                    <a:pt x="951516" y="1380035"/>
                  </a:lnTo>
                  <a:lnTo>
                    <a:pt x="944767" y="1369913"/>
                  </a:lnTo>
                  <a:lnTo>
                    <a:pt x="789555" y="1369913"/>
                  </a:lnTo>
                  <a:lnTo>
                    <a:pt x="789555" y="1369913"/>
                  </a:lnTo>
                  <a:lnTo>
                    <a:pt x="718698" y="1356416"/>
                  </a:lnTo>
                  <a:lnTo>
                    <a:pt x="711949" y="1302429"/>
                  </a:lnTo>
                  <a:lnTo>
                    <a:pt x="708575" y="1268687"/>
                  </a:lnTo>
                  <a:lnTo>
                    <a:pt x="701827" y="1231572"/>
                  </a:lnTo>
                  <a:lnTo>
                    <a:pt x="701827" y="1231572"/>
                  </a:lnTo>
                  <a:lnTo>
                    <a:pt x="681582" y="1204578"/>
                  </a:lnTo>
                  <a:lnTo>
                    <a:pt x="668085" y="1201204"/>
                  </a:lnTo>
                  <a:lnTo>
                    <a:pt x="668085" y="1201204"/>
                  </a:lnTo>
                  <a:lnTo>
                    <a:pt x="637718" y="1187707"/>
                  </a:lnTo>
                  <a:lnTo>
                    <a:pt x="634344" y="1174211"/>
                  </a:lnTo>
                  <a:lnTo>
                    <a:pt x="597228" y="1174211"/>
                  </a:lnTo>
                  <a:lnTo>
                    <a:pt x="597228" y="1174211"/>
                  </a:lnTo>
                  <a:lnTo>
                    <a:pt x="442016" y="1153966"/>
                  </a:lnTo>
                  <a:lnTo>
                    <a:pt x="442016" y="1123598"/>
                  </a:lnTo>
                  <a:lnTo>
                    <a:pt x="442016" y="1123598"/>
                  </a:lnTo>
                  <a:lnTo>
                    <a:pt x="391403" y="1069611"/>
                  </a:lnTo>
                  <a:lnTo>
                    <a:pt x="364410" y="1029121"/>
                  </a:lnTo>
                  <a:lnTo>
                    <a:pt x="361036" y="971761"/>
                  </a:lnTo>
                  <a:lnTo>
                    <a:pt x="361036" y="971761"/>
                  </a:lnTo>
                  <a:lnTo>
                    <a:pt x="361036" y="846916"/>
                  </a:lnTo>
                  <a:lnTo>
                    <a:pt x="354287" y="549989"/>
                  </a:lnTo>
                  <a:cubicBezTo>
                    <a:pt x="353162" y="501626"/>
                    <a:pt x="352038" y="453263"/>
                    <a:pt x="350913" y="404900"/>
                  </a:cubicBezTo>
                  <a:lnTo>
                    <a:pt x="350913" y="367784"/>
                  </a:lnTo>
                  <a:lnTo>
                    <a:pt x="317172" y="364410"/>
                  </a:lnTo>
                  <a:lnTo>
                    <a:pt x="313797" y="280056"/>
                  </a:lnTo>
                  <a:lnTo>
                    <a:pt x="317172" y="161960"/>
                  </a:lnTo>
                  <a:lnTo>
                    <a:pt x="310423" y="107973"/>
                  </a:lnTo>
                  <a:lnTo>
                    <a:pt x="296927" y="97851"/>
                  </a:lnTo>
                  <a:lnTo>
                    <a:pt x="307049" y="67483"/>
                  </a:lnTo>
                  <a:lnTo>
                    <a:pt x="296927" y="70857"/>
                  </a:lnTo>
                  <a:lnTo>
                    <a:pt x="263185" y="37115"/>
                  </a:lnTo>
                  <a:lnTo>
                    <a:pt x="205824" y="33741"/>
                  </a:lnTo>
                  <a:lnTo>
                    <a:pt x="165334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40">
                <a:defRPr/>
              </a:pPr>
              <a:endParaRPr lang="en-US" sz="1349">
                <a:solidFill>
                  <a:srgbClr val="FFFFFF"/>
                </a:solidFill>
                <a:latin typeface="Tahoma"/>
                <a:sym typeface="Arial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6AC2C3D-DEBB-4745-95F1-BA07984DBF0C}"/>
                </a:ext>
              </a:extLst>
            </p:cNvPr>
            <p:cNvSpPr/>
            <p:nvPr/>
          </p:nvSpPr>
          <p:spPr>
            <a:xfrm>
              <a:off x="1089857" y="2152720"/>
              <a:ext cx="2874792" cy="2068366"/>
            </a:xfrm>
            <a:custGeom>
              <a:avLst/>
              <a:gdLst>
                <a:gd name="connsiteX0" fmla="*/ 2874792 w 2874792"/>
                <a:gd name="connsiteY0" fmla="*/ 2068366 h 2068366"/>
                <a:gd name="connsiteX1" fmla="*/ 1761316 w 2874792"/>
                <a:gd name="connsiteY1" fmla="*/ 2068366 h 2068366"/>
                <a:gd name="connsiteX2" fmla="*/ 1761316 w 2874792"/>
                <a:gd name="connsiteY2" fmla="*/ 2031250 h 2068366"/>
                <a:gd name="connsiteX3" fmla="*/ 1761316 w 2874792"/>
                <a:gd name="connsiteY3" fmla="*/ 2031250 h 2068366"/>
                <a:gd name="connsiteX4" fmla="*/ 1697207 w 2874792"/>
                <a:gd name="connsiteY4" fmla="*/ 2031250 h 2068366"/>
                <a:gd name="connsiteX5" fmla="*/ 1751194 w 2874792"/>
                <a:gd name="connsiteY5" fmla="*/ 1953645 h 2068366"/>
                <a:gd name="connsiteX6" fmla="*/ 1707330 w 2874792"/>
                <a:gd name="connsiteY6" fmla="*/ 1957019 h 2068366"/>
                <a:gd name="connsiteX7" fmla="*/ 1720826 w 2874792"/>
                <a:gd name="connsiteY7" fmla="*/ 1879413 h 2068366"/>
                <a:gd name="connsiteX8" fmla="*/ 1481260 w 2874792"/>
                <a:gd name="connsiteY8" fmla="*/ 1879413 h 2068366"/>
                <a:gd name="connsiteX9" fmla="*/ 1481260 w 2874792"/>
                <a:gd name="connsiteY9" fmla="*/ 1835549 h 2068366"/>
                <a:gd name="connsiteX10" fmla="*/ 1454267 w 2874792"/>
                <a:gd name="connsiteY10" fmla="*/ 1862542 h 2068366"/>
                <a:gd name="connsiteX11" fmla="*/ 1434022 w 2874792"/>
                <a:gd name="connsiteY11" fmla="*/ 1842297 h 2068366"/>
                <a:gd name="connsiteX12" fmla="*/ 1393532 w 2874792"/>
                <a:gd name="connsiteY12" fmla="*/ 1842297 h 2068366"/>
                <a:gd name="connsiteX13" fmla="*/ 1393532 w 2874792"/>
                <a:gd name="connsiteY13" fmla="*/ 1801807 h 2068366"/>
                <a:gd name="connsiteX14" fmla="*/ 1359790 w 2874792"/>
                <a:gd name="connsiteY14" fmla="*/ 1801807 h 2068366"/>
                <a:gd name="connsiteX15" fmla="*/ 1359790 w 2874792"/>
                <a:gd name="connsiteY15" fmla="*/ 1768065 h 2068366"/>
                <a:gd name="connsiteX16" fmla="*/ 1062863 w 2874792"/>
                <a:gd name="connsiteY16" fmla="*/ 1768065 h 2068366"/>
                <a:gd name="connsiteX17" fmla="*/ 1062863 w 2874792"/>
                <a:gd name="connsiteY17" fmla="*/ 1730949 h 2068366"/>
                <a:gd name="connsiteX18" fmla="*/ 1062863 w 2874792"/>
                <a:gd name="connsiteY18" fmla="*/ 1673588 h 2068366"/>
                <a:gd name="connsiteX19" fmla="*/ 1029122 w 2874792"/>
                <a:gd name="connsiteY19" fmla="*/ 1673588 h 2068366"/>
                <a:gd name="connsiteX20" fmla="*/ 1029122 w 2874792"/>
                <a:gd name="connsiteY20" fmla="*/ 1629724 h 2068366"/>
                <a:gd name="connsiteX21" fmla="*/ 1029122 w 2874792"/>
                <a:gd name="connsiteY21" fmla="*/ 1629724 h 2068366"/>
                <a:gd name="connsiteX22" fmla="*/ 1029122 w 2874792"/>
                <a:gd name="connsiteY22" fmla="*/ 1585860 h 2068366"/>
                <a:gd name="connsiteX23" fmla="*/ 749066 w 2874792"/>
                <a:gd name="connsiteY23" fmla="*/ 1585860 h 2068366"/>
                <a:gd name="connsiteX24" fmla="*/ 749066 w 2874792"/>
                <a:gd name="connsiteY24" fmla="*/ 1585860 h 2068366"/>
                <a:gd name="connsiteX25" fmla="*/ 718699 w 2874792"/>
                <a:gd name="connsiteY25" fmla="*/ 1555493 h 2068366"/>
                <a:gd name="connsiteX26" fmla="*/ 718699 w 2874792"/>
                <a:gd name="connsiteY26" fmla="*/ 1504880 h 2068366"/>
                <a:gd name="connsiteX27" fmla="*/ 718699 w 2874792"/>
                <a:gd name="connsiteY27" fmla="*/ 1504880 h 2068366"/>
                <a:gd name="connsiteX28" fmla="*/ 718699 w 2874792"/>
                <a:gd name="connsiteY28" fmla="*/ 1467764 h 2068366"/>
                <a:gd name="connsiteX29" fmla="*/ 681582 w 2874792"/>
                <a:gd name="connsiteY29" fmla="*/ 1467764 h 2068366"/>
                <a:gd name="connsiteX30" fmla="*/ 681582 w 2874792"/>
                <a:gd name="connsiteY30" fmla="*/ 1417152 h 2068366"/>
                <a:gd name="connsiteX31" fmla="*/ 681582 w 2874792"/>
                <a:gd name="connsiteY31" fmla="*/ 1417152 h 2068366"/>
                <a:gd name="connsiteX32" fmla="*/ 681582 w 2874792"/>
                <a:gd name="connsiteY32" fmla="*/ 1349668 h 2068366"/>
                <a:gd name="connsiteX33" fmla="*/ 455513 w 2874792"/>
                <a:gd name="connsiteY33" fmla="*/ 1349668 h 2068366"/>
                <a:gd name="connsiteX34" fmla="*/ 445390 w 2874792"/>
                <a:gd name="connsiteY34" fmla="*/ 1339545 h 2068366"/>
                <a:gd name="connsiteX35" fmla="*/ 394778 w 2874792"/>
                <a:gd name="connsiteY35" fmla="*/ 1339545 h 2068366"/>
                <a:gd name="connsiteX36" fmla="*/ 394778 w 2874792"/>
                <a:gd name="connsiteY36" fmla="*/ 1258566 h 2068366"/>
                <a:gd name="connsiteX37" fmla="*/ 394778 w 2874792"/>
                <a:gd name="connsiteY37" fmla="*/ 1258566 h 2068366"/>
                <a:gd name="connsiteX38" fmla="*/ 367784 w 2874792"/>
                <a:gd name="connsiteY38" fmla="*/ 1245069 h 2068366"/>
                <a:gd name="connsiteX39" fmla="*/ 367784 w 2874792"/>
                <a:gd name="connsiteY39" fmla="*/ 1174211 h 2068366"/>
                <a:gd name="connsiteX40" fmla="*/ 364410 w 2874792"/>
                <a:gd name="connsiteY40" fmla="*/ 1120225 h 2068366"/>
                <a:gd name="connsiteX41" fmla="*/ 350913 w 2874792"/>
                <a:gd name="connsiteY41" fmla="*/ 1066238 h 2068366"/>
                <a:gd name="connsiteX42" fmla="*/ 354288 w 2874792"/>
                <a:gd name="connsiteY42" fmla="*/ 1005503 h 2068366"/>
                <a:gd name="connsiteX43" fmla="*/ 334043 w 2874792"/>
                <a:gd name="connsiteY43" fmla="*/ 539867 h 2068366"/>
                <a:gd name="connsiteX44" fmla="*/ 334043 w 2874792"/>
                <a:gd name="connsiteY44" fmla="*/ 539867 h 2068366"/>
                <a:gd name="connsiteX45" fmla="*/ 327294 w 2874792"/>
                <a:gd name="connsiteY45" fmla="*/ 431894 h 2068366"/>
                <a:gd name="connsiteX46" fmla="*/ 313798 w 2874792"/>
                <a:gd name="connsiteY46" fmla="*/ 431894 h 2068366"/>
                <a:gd name="connsiteX47" fmla="*/ 320546 w 2874792"/>
                <a:gd name="connsiteY47" fmla="*/ 330669 h 2068366"/>
                <a:gd name="connsiteX48" fmla="*/ 296927 w 2874792"/>
                <a:gd name="connsiteY48" fmla="*/ 222695 h 2068366"/>
                <a:gd name="connsiteX49" fmla="*/ 303675 w 2874792"/>
                <a:gd name="connsiteY49" fmla="*/ 172083 h 2068366"/>
                <a:gd name="connsiteX50" fmla="*/ 266559 w 2874792"/>
                <a:gd name="connsiteY50" fmla="*/ 165335 h 2068366"/>
                <a:gd name="connsiteX51" fmla="*/ 253063 w 2874792"/>
                <a:gd name="connsiteY51" fmla="*/ 151838 h 2068366"/>
                <a:gd name="connsiteX52" fmla="*/ 253063 w 2874792"/>
                <a:gd name="connsiteY52" fmla="*/ 151838 h 2068366"/>
                <a:gd name="connsiteX53" fmla="*/ 232818 w 2874792"/>
                <a:gd name="connsiteY53" fmla="*/ 121470 h 2068366"/>
                <a:gd name="connsiteX54" fmla="*/ 188953 w 2874792"/>
                <a:gd name="connsiteY54" fmla="*/ 121470 h 2068366"/>
                <a:gd name="connsiteX55" fmla="*/ 188953 w 2874792"/>
                <a:gd name="connsiteY55" fmla="*/ 121470 h 2068366"/>
                <a:gd name="connsiteX56" fmla="*/ 178831 w 2874792"/>
                <a:gd name="connsiteY56" fmla="*/ 74232 h 2068366"/>
                <a:gd name="connsiteX57" fmla="*/ 175457 w 2874792"/>
                <a:gd name="connsiteY57" fmla="*/ 64110 h 2068366"/>
                <a:gd name="connsiteX58" fmla="*/ 161960 w 2874792"/>
                <a:gd name="connsiteY58" fmla="*/ 64110 h 2068366"/>
                <a:gd name="connsiteX59" fmla="*/ 158586 w 2874792"/>
                <a:gd name="connsiteY59" fmla="*/ 43865 h 2068366"/>
                <a:gd name="connsiteX60" fmla="*/ 94477 w 2874792"/>
                <a:gd name="connsiteY60" fmla="*/ 40490 h 2068366"/>
                <a:gd name="connsiteX61" fmla="*/ 94477 w 2874792"/>
                <a:gd name="connsiteY61" fmla="*/ 40490 h 2068366"/>
                <a:gd name="connsiteX62" fmla="*/ 74232 w 2874792"/>
                <a:gd name="connsiteY62" fmla="*/ 16871 h 2068366"/>
                <a:gd name="connsiteX63" fmla="*/ 40490 w 2874792"/>
                <a:gd name="connsiteY63" fmla="*/ 16871 h 2068366"/>
                <a:gd name="connsiteX64" fmla="*/ 40490 w 2874792"/>
                <a:gd name="connsiteY64" fmla="*/ 16871 h 2068366"/>
                <a:gd name="connsiteX65" fmla="*/ 0 w 2874792"/>
                <a:gd name="connsiteY65" fmla="*/ 0 h 2068366"/>
                <a:gd name="connsiteX66" fmla="*/ 0 w 2874792"/>
                <a:gd name="connsiteY66" fmla="*/ 0 h 2068366"/>
                <a:gd name="connsiteX67" fmla="*/ 0 w 2874792"/>
                <a:gd name="connsiteY67" fmla="*/ 0 h 2068366"/>
                <a:gd name="connsiteX0" fmla="*/ 2874792 w 2874792"/>
                <a:gd name="connsiteY0" fmla="*/ 2068366 h 2068366"/>
                <a:gd name="connsiteX1" fmla="*/ 1761316 w 2874792"/>
                <a:gd name="connsiteY1" fmla="*/ 2068366 h 2068366"/>
                <a:gd name="connsiteX2" fmla="*/ 1761316 w 2874792"/>
                <a:gd name="connsiteY2" fmla="*/ 2031250 h 2068366"/>
                <a:gd name="connsiteX3" fmla="*/ 1761316 w 2874792"/>
                <a:gd name="connsiteY3" fmla="*/ 2031250 h 2068366"/>
                <a:gd name="connsiteX4" fmla="*/ 1741071 w 2874792"/>
                <a:gd name="connsiteY4" fmla="*/ 2037999 h 2068366"/>
                <a:gd name="connsiteX5" fmla="*/ 1751194 w 2874792"/>
                <a:gd name="connsiteY5" fmla="*/ 1953645 h 2068366"/>
                <a:gd name="connsiteX6" fmla="*/ 1707330 w 2874792"/>
                <a:gd name="connsiteY6" fmla="*/ 1957019 h 2068366"/>
                <a:gd name="connsiteX7" fmla="*/ 1720826 w 2874792"/>
                <a:gd name="connsiteY7" fmla="*/ 1879413 h 2068366"/>
                <a:gd name="connsiteX8" fmla="*/ 1481260 w 2874792"/>
                <a:gd name="connsiteY8" fmla="*/ 1879413 h 2068366"/>
                <a:gd name="connsiteX9" fmla="*/ 1481260 w 2874792"/>
                <a:gd name="connsiteY9" fmla="*/ 1835549 h 2068366"/>
                <a:gd name="connsiteX10" fmla="*/ 1454267 w 2874792"/>
                <a:gd name="connsiteY10" fmla="*/ 1862542 h 2068366"/>
                <a:gd name="connsiteX11" fmla="*/ 1434022 w 2874792"/>
                <a:gd name="connsiteY11" fmla="*/ 1842297 h 2068366"/>
                <a:gd name="connsiteX12" fmla="*/ 1393532 w 2874792"/>
                <a:gd name="connsiteY12" fmla="*/ 1842297 h 2068366"/>
                <a:gd name="connsiteX13" fmla="*/ 1393532 w 2874792"/>
                <a:gd name="connsiteY13" fmla="*/ 1801807 h 2068366"/>
                <a:gd name="connsiteX14" fmla="*/ 1359790 w 2874792"/>
                <a:gd name="connsiteY14" fmla="*/ 1801807 h 2068366"/>
                <a:gd name="connsiteX15" fmla="*/ 1359790 w 2874792"/>
                <a:gd name="connsiteY15" fmla="*/ 1768065 h 2068366"/>
                <a:gd name="connsiteX16" fmla="*/ 1062863 w 2874792"/>
                <a:gd name="connsiteY16" fmla="*/ 1768065 h 2068366"/>
                <a:gd name="connsiteX17" fmla="*/ 1062863 w 2874792"/>
                <a:gd name="connsiteY17" fmla="*/ 1730949 h 2068366"/>
                <a:gd name="connsiteX18" fmla="*/ 1062863 w 2874792"/>
                <a:gd name="connsiteY18" fmla="*/ 1673588 h 2068366"/>
                <a:gd name="connsiteX19" fmla="*/ 1029122 w 2874792"/>
                <a:gd name="connsiteY19" fmla="*/ 1673588 h 2068366"/>
                <a:gd name="connsiteX20" fmla="*/ 1029122 w 2874792"/>
                <a:gd name="connsiteY20" fmla="*/ 1629724 h 2068366"/>
                <a:gd name="connsiteX21" fmla="*/ 1029122 w 2874792"/>
                <a:gd name="connsiteY21" fmla="*/ 1629724 h 2068366"/>
                <a:gd name="connsiteX22" fmla="*/ 1029122 w 2874792"/>
                <a:gd name="connsiteY22" fmla="*/ 1585860 h 2068366"/>
                <a:gd name="connsiteX23" fmla="*/ 749066 w 2874792"/>
                <a:gd name="connsiteY23" fmla="*/ 1585860 h 2068366"/>
                <a:gd name="connsiteX24" fmla="*/ 749066 w 2874792"/>
                <a:gd name="connsiteY24" fmla="*/ 1585860 h 2068366"/>
                <a:gd name="connsiteX25" fmla="*/ 718699 w 2874792"/>
                <a:gd name="connsiteY25" fmla="*/ 1555493 h 2068366"/>
                <a:gd name="connsiteX26" fmla="*/ 718699 w 2874792"/>
                <a:gd name="connsiteY26" fmla="*/ 1504880 h 2068366"/>
                <a:gd name="connsiteX27" fmla="*/ 718699 w 2874792"/>
                <a:gd name="connsiteY27" fmla="*/ 1504880 h 2068366"/>
                <a:gd name="connsiteX28" fmla="*/ 718699 w 2874792"/>
                <a:gd name="connsiteY28" fmla="*/ 1467764 h 2068366"/>
                <a:gd name="connsiteX29" fmla="*/ 681582 w 2874792"/>
                <a:gd name="connsiteY29" fmla="*/ 1467764 h 2068366"/>
                <a:gd name="connsiteX30" fmla="*/ 681582 w 2874792"/>
                <a:gd name="connsiteY30" fmla="*/ 1417152 h 2068366"/>
                <a:gd name="connsiteX31" fmla="*/ 681582 w 2874792"/>
                <a:gd name="connsiteY31" fmla="*/ 1417152 h 2068366"/>
                <a:gd name="connsiteX32" fmla="*/ 681582 w 2874792"/>
                <a:gd name="connsiteY32" fmla="*/ 1349668 h 2068366"/>
                <a:gd name="connsiteX33" fmla="*/ 455513 w 2874792"/>
                <a:gd name="connsiteY33" fmla="*/ 1349668 h 2068366"/>
                <a:gd name="connsiteX34" fmla="*/ 445390 w 2874792"/>
                <a:gd name="connsiteY34" fmla="*/ 1339545 h 2068366"/>
                <a:gd name="connsiteX35" fmla="*/ 394778 w 2874792"/>
                <a:gd name="connsiteY35" fmla="*/ 1339545 h 2068366"/>
                <a:gd name="connsiteX36" fmla="*/ 394778 w 2874792"/>
                <a:gd name="connsiteY36" fmla="*/ 1258566 h 2068366"/>
                <a:gd name="connsiteX37" fmla="*/ 394778 w 2874792"/>
                <a:gd name="connsiteY37" fmla="*/ 1258566 h 2068366"/>
                <a:gd name="connsiteX38" fmla="*/ 367784 w 2874792"/>
                <a:gd name="connsiteY38" fmla="*/ 1245069 h 2068366"/>
                <a:gd name="connsiteX39" fmla="*/ 367784 w 2874792"/>
                <a:gd name="connsiteY39" fmla="*/ 1174211 h 2068366"/>
                <a:gd name="connsiteX40" fmla="*/ 364410 w 2874792"/>
                <a:gd name="connsiteY40" fmla="*/ 1120225 h 2068366"/>
                <a:gd name="connsiteX41" fmla="*/ 350913 w 2874792"/>
                <a:gd name="connsiteY41" fmla="*/ 1066238 h 2068366"/>
                <a:gd name="connsiteX42" fmla="*/ 354288 w 2874792"/>
                <a:gd name="connsiteY42" fmla="*/ 1005503 h 2068366"/>
                <a:gd name="connsiteX43" fmla="*/ 334043 w 2874792"/>
                <a:gd name="connsiteY43" fmla="*/ 539867 h 2068366"/>
                <a:gd name="connsiteX44" fmla="*/ 334043 w 2874792"/>
                <a:gd name="connsiteY44" fmla="*/ 539867 h 2068366"/>
                <a:gd name="connsiteX45" fmla="*/ 327294 w 2874792"/>
                <a:gd name="connsiteY45" fmla="*/ 431894 h 2068366"/>
                <a:gd name="connsiteX46" fmla="*/ 313798 w 2874792"/>
                <a:gd name="connsiteY46" fmla="*/ 431894 h 2068366"/>
                <a:gd name="connsiteX47" fmla="*/ 320546 w 2874792"/>
                <a:gd name="connsiteY47" fmla="*/ 330669 h 2068366"/>
                <a:gd name="connsiteX48" fmla="*/ 296927 w 2874792"/>
                <a:gd name="connsiteY48" fmla="*/ 222695 h 2068366"/>
                <a:gd name="connsiteX49" fmla="*/ 303675 w 2874792"/>
                <a:gd name="connsiteY49" fmla="*/ 172083 h 2068366"/>
                <a:gd name="connsiteX50" fmla="*/ 266559 w 2874792"/>
                <a:gd name="connsiteY50" fmla="*/ 165335 h 2068366"/>
                <a:gd name="connsiteX51" fmla="*/ 253063 w 2874792"/>
                <a:gd name="connsiteY51" fmla="*/ 151838 h 2068366"/>
                <a:gd name="connsiteX52" fmla="*/ 253063 w 2874792"/>
                <a:gd name="connsiteY52" fmla="*/ 151838 h 2068366"/>
                <a:gd name="connsiteX53" fmla="*/ 232818 w 2874792"/>
                <a:gd name="connsiteY53" fmla="*/ 121470 h 2068366"/>
                <a:gd name="connsiteX54" fmla="*/ 188953 w 2874792"/>
                <a:gd name="connsiteY54" fmla="*/ 121470 h 2068366"/>
                <a:gd name="connsiteX55" fmla="*/ 188953 w 2874792"/>
                <a:gd name="connsiteY55" fmla="*/ 121470 h 2068366"/>
                <a:gd name="connsiteX56" fmla="*/ 178831 w 2874792"/>
                <a:gd name="connsiteY56" fmla="*/ 74232 h 2068366"/>
                <a:gd name="connsiteX57" fmla="*/ 175457 w 2874792"/>
                <a:gd name="connsiteY57" fmla="*/ 64110 h 2068366"/>
                <a:gd name="connsiteX58" fmla="*/ 161960 w 2874792"/>
                <a:gd name="connsiteY58" fmla="*/ 64110 h 2068366"/>
                <a:gd name="connsiteX59" fmla="*/ 158586 w 2874792"/>
                <a:gd name="connsiteY59" fmla="*/ 43865 h 2068366"/>
                <a:gd name="connsiteX60" fmla="*/ 94477 w 2874792"/>
                <a:gd name="connsiteY60" fmla="*/ 40490 h 2068366"/>
                <a:gd name="connsiteX61" fmla="*/ 94477 w 2874792"/>
                <a:gd name="connsiteY61" fmla="*/ 40490 h 2068366"/>
                <a:gd name="connsiteX62" fmla="*/ 74232 w 2874792"/>
                <a:gd name="connsiteY62" fmla="*/ 16871 h 2068366"/>
                <a:gd name="connsiteX63" fmla="*/ 40490 w 2874792"/>
                <a:gd name="connsiteY63" fmla="*/ 16871 h 2068366"/>
                <a:gd name="connsiteX64" fmla="*/ 40490 w 2874792"/>
                <a:gd name="connsiteY64" fmla="*/ 16871 h 2068366"/>
                <a:gd name="connsiteX65" fmla="*/ 0 w 2874792"/>
                <a:gd name="connsiteY65" fmla="*/ 0 h 2068366"/>
                <a:gd name="connsiteX66" fmla="*/ 0 w 2874792"/>
                <a:gd name="connsiteY66" fmla="*/ 0 h 2068366"/>
                <a:gd name="connsiteX67" fmla="*/ 0 w 2874792"/>
                <a:gd name="connsiteY67" fmla="*/ 0 h 2068366"/>
                <a:gd name="connsiteX0" fmla="*/ 2874792 w 2874792"/>
                <a:gd name="connsiteY0" fmla="*/ 2068366 h 2068366"/>
                <a:gd name="connsiteX1" fmla="*/ 1761316 w 2874792"/>
                <a:gd name="connsiteY1" fmla="*/ 2068366 h 2068366"/>
                <a:gd name="connsiteX2" fmla="*/ 1761316 w 2874792"/>
                <a:gd name="connsiteY2" fmla="*/ 2031250 h 2068366"/>
                <a:gd name="connsiteX3" fmla="*/ 1761316 w 2874792"/>
                <a:gd name="connsiteY3" fmla="*/ 2031250 h 2068366"/>
                <a:gd name="connsiteX4" fmla="*/ 1747819 w 2874792"/>
                <a:gd name="connsiteY4" fmla="*/ 2027876 h 2068366"/>
                <a:gd name="connsiteX5" fmla="*/ 1751194 w 2874792"/>
                <a:gd name="connsiteY5" fmla="*/ 1953645 h 2068366"/>
                <a:gd name="connsiteX6" fmla="*/ 1707330 w 2874792"/>
                <a:gd name="connsiteY6" fmla="*/ 1957019 h 2068366"/>
                <a:gd name="connsiteX7" fmla="*/ 1720826 w 2874792"/>
                <a:gd name="connsiteY7" fmla="*/ 1879413 h 2068366"/>
                <a:gd name="connsiteX8" fmla="*/ 1481260 w 2874792"/>
                <a:gd name="connsiteY8" fmla="*/ 1879413 h 2068366"/>
                <a:gd name="connsiteX9" fmla="*/ 1481260 w 2874792"/>
                <a:gd name="connsiteY9" fmla="*/ 1835549 h 2068366"/>
                <a:gd name="connsiteX10" fmla="*/ 1454267 w 2874792"/>
                <a:gd name="connsiteY10" fmla="*/ 1862542 h 2068366"/>
                <a:gd name="connsiteX11" fmla="*/ 1434022 w 2874792"/>
                <a:gd name="connsiteY11" fmla="*/ 1842297 h 2068366"/>
                <a:gd name="connsiteX12" fmla="*/ 1393532 w 2874792"/>
                <a:gd name="connsiteY12" fmla="*/ 1842297 h 2068366"/>
                <a:gd name="connsiteX13" fmla="*/ 1393532 w 2874792"/>
                <a:gd name="connsiteY13" fmla="*/ 1801807 h 2068366"/>
                <a:gd name="connsiteX14" fmla="*/ 1359790 w 2874792"/>
                <a:gd name="connsiteY14" fmla="*/ 1801807 h 2068366"/>
                <a:gd name="connsiteX15" fmla="*/ 1359790 w 2874792"/>
                <a:gd name="connsiteY15" fmla="*/ 1768065 h 2068366"/>
                <a:gd name="connsiteX16" fmla="*/ 1062863 w 2874792"/>
                <a:gd name="connsiteY16" fmla="*/ 1768065 h 2068366"/>
                <a:gd name="connsiteX17" fmla="*/ 1062863 w 2874792"/>
                <a:gd name="connsiteY17" fmla="*/ 1730949 h 2068366"/>
                <a:gd name="connsiteX18" fmla="*/ 1062863 w 2874792"/>
                <a:gd name="connsiteY18" fmla="*/ 1673588 h 2068366"/>
                <a:gd name="connsiteX19" fmla="*/ 1029122 w 2874792"/>
                <a:gd name="connsiteY19" fmla="*/ 1673588 h 2068366"/>
                <a:gd name="connsiteX20" fmla="*/ 1029122 w 2874792"/>
                <a:gd name="connsiteY20" fmla="*/ 1629724 h 2068366"/>
                <a:gd name="connsiteX21" fmla="*/ 1029122 w 2874792"/>
                <a:gd name="connsiteY21" fmla="*/ 1629724 h 2068366"/>
                <a:gd name="connsiteX22" fmla="*/ 1029122 w 2874792"/>
                <a:gd name="connsiteY22" fmla="*/ 1585860 h 2068366"/>
                <a:gd name="connsiteX23" fmla="*/ 749066 w 2874792"/>
                <a:gd name="connsiteY23" fmla="*/ 1585860 h 2068366"/>
                <a:gd name="connsiteX24" fmla="*/ 749066 w 2874792"/>
                <a:gd name="connsiteY24" fmla="*/ 1585860 h 2068366"/>
                <a:gd name="connsiteX25" fmla="*/ 718699 w 2874792"/>
                <a:gd name="connsiteY25" fmla="*/ 1555493 h 2068366"/>
                <a:gd name="connsiteX26" fmla="*/ 718699 w 2874792"/>
                <a:gd name="connsiteY26" fmla="*/ 1504880 h 2068366"/>
                <a:gd name="connsiteX27" fmla="*/ 718699 w 2874792"/>
                <a:gd name="connsiteY27" fmla="*/ 1504880 h 2068366"/>
                <a:gd name="connsiteX28" fmla="*/ 718699 w 2874792"/>
                <a:gd name="connsiteY28" fmla="*/ 1467764 h 2068366"/>
                <a:gd name="connsiteX29" fmla="*/ 681582 w 2874792"/>
                <a:gd name="connsiteY29" fmla="*/ 1467764 h 2068366"/>
                <a:gd name="connsiteX30" fmla="*/ 681582 w 2874792"/>
                <a:gd name="connsiteY30" fmla="*/ 1417152 h 2068366"/>
                <a:gd name="connsiteX31" fmla="*/ 681582 w 2874792"/>
                <a:gd name="connsiteY31" fmla="*/ 1417152 h 2068366"/>
                <a:gd name="connsiteX32" fmla="*/ 681582 w 2874792"/>
                <a:gd name="connsiteY32" fmla="*/ 1349668 h 2068366"/>
                <a:gd name="connsiteX33" fmla="*/ 455513 w 2874792"/>
                <a:gd name="connsiteY33" fmla="*/ 1349668 h 2068366"/>
                <a:gd name="connsiteX34" fmla="*/ 445390 w 2874792"/>
                <a:gd name="connsiteY34" fmla="*/ 1339545 h 2068366"/>
                <a:gd name="connsiteX35" fmla="*/ 394778 w 2874792"/>
                <a:gd name="connsiteY35" fmla="*/ 1339545 h 2068366"/>
                <a:gd name="connsiteX36" fmla="*/ 394778 w 2874792"/>
                <a:gd name="connsiteY36" fmla="*/ 1258566 h 2068366"/>
                <a:gd name="connsiteX37" fmla="*/ 394778 w 2874792"/>
                <a:gd name="connsiteY37" fmla="*/ 1258566 h 2068366"/>
                <a:gd name="connsiteX38" fmla="*/ 367784 w 2874792"/>
                <a:gd name="connsiteY38" fmla="*/ 1245069 h 2068366"/>
                <a:gd name="connsiteX39" fmla="*/ 367784 w 2874792"/>
                <a:gd name="connsiteY39" fmla="*/ 1174211 h 2068366"/>
                <a:gd name="connsiteX40" fmla="*/ 364410 w 2874792"/>
                <a:gd name="connsiteY40" fmla="*/ 1120225 h 2068366"/>
                <a:gd name="connsiteX41" fmla="*/ 350913 w 2874792"/>
                <a:gd name="connsiteY41" fmla="*/ 1066238 h 2068366"/>
                <a:gd name="connsiteX42" fmla="*/ 354288 w 2874792"/>
                <a:gd name="connsiteY42" fmla="*/ 1005503 h 2068366"/>
                <a:gd name="connsiteX43" fmla="*/ 334043 w 2874792"/>
                <a:gd name="connsiteY43" fmla="*/ 539867 h 2068366"/>
                <a:gd name="connsiteX44" fmla="*/ 334043 w 2874792"/>
                <a:gd name="connsiteY44" fmla="*/ 539867 h 2068366"/>
                <a:gd name="connsiteX45" fmla="*/ 327294 w 2874792"/>
                <a:gd name="connsiteY45" fmla="*/ 431894 h 2068366"/>
                <a:gd name="connsiteX46" fmla="*/ 313798 w 2874792"/>
                <a:gd name="connsiteY46" fmla="*/ 431894 h 2068366"/>
                <a:gd name="connsiteX47" fmla="*/ 320546 w 2874792"/>
                <a:gd name="connsiteY47" fmla="*/ 330669 h 2068366"/>
                <a:gd name="connsiteX48" fmla="*/ 296927 w 2874792"/>
                <a:gd name="connsiteY48" fmla="*/ 222695 h 2068366"/>
                <a:gd name="connsiteX49" fmla="*/ 303675 w 2874792"/>
                <a:gd name="connsiteY49" fmla="*/ 172083 h 2068366"/>
                <a:gd name="connsiteX50" fmla="*/ 266559 w 2874792"/>
                <a:gd name="connsiteY50" fmla="*/ 165335 h 2068366"/>
                <a:gd name="connsiteX51" fmla="*/ 253063 w 2874792"/>
                <a:gd name="connsiteY51" fmla="*/ 151838 h 2068366"/>
                <a:gd name="connsiteX52" fmla="*/ 253063 w 2874792"/>
                <a:gd name="connsiteY52" fmla="*/ 151838 h 2068366"/>
                <a:gd name="connsiteX53" fmla="*/ 232818 w 2874792"/>
                <a:gd name="connsiteY53" fmla="*/ 121470 h 2068366"/>
                <a:gd name="connsiteX54" fmla="*/ 188953 w 2874792"/>
                <a:gd name="connsiteY54" fmla="*/ 121470 h 2068366"/>
                <a:gd name="connsiteX55" fmla="*/ 188953 w 2874792"/>
                <a:gd name="connsiteY55" fmla="*/ 121470 h 2068366"/>
                <a:gd name="connsiteX56" fmla="*/ 178831 w 2874792"/>
                <a:gd name="connsiteY56" fmla="*/ 74232 h 2068366"/>
                <a:gd name="connsiteX57" fmla="*/ 175457 w 2874792"/>
                <a:gd name="connsiteY57" fmla="*/ 64110 h 2068366"/>
                <a:gd name="connsiteX58" fmla="*/ 161960 w 2874792"/>
                <a:gd name="connsiteY58" fmla="*/ 64110 h 2068366"/>
                <a:gd name="connsiteX59" fmla="*/ 158586 w 2874792"/>
                <a:gd name="connsiteY59" fmla="*/ 43865 h 2068366"/>
                <a:gd name="connsiteX60" fmla="*/ 94477 w 2874792"/>
                <a:gd name="connsiteY60" fmla="*/ 40490 h 2068366"/>
                <a:gd name="connsiteX61" fmla="*/ 94477 w 2874792"/>
                <a:gd name="connsiteY61" fmla="*/ 40490 h 2068366"/>
                <a:gd name="connsiteX62" fmla="*/ 74232 w 2874792"/>
                <a:gd name="connsiteY62" fmla="*/ 16871 h 2068366"/>
                <a:gd name="connsiteX63" fmla="*/ 40490 w 2874792"/>
                <a:gd name="connsiteY63" fmla="*/ 16871 h 2068366"/>
                <a:gd name="connsiteX64" fmla="*/ 40490 w 2874792"/>
                <a:gd name="connsiteY64" fmla="*/ 16871 h 2068366"/>
                <a:gd name="connsiteX65" fmla="*/ 0 w 2874792"/>
                <a:gd name="connsiteY65" fmla="*/ 0 h 2068366"/>
                <a:gd name="connsiteX66" fmla="*/ 0 w 2874792"/>
                <a:gd name="connsiteY66" fmla="*/ 0 h 2068366"/>
                <a:gd name="connsiteX67" fmla="*/ 0 w 2874792"/>
                <a:gd name="connsiteY67" fmla="*/ 0 h 2068366"/>
                <a:gd name="connsiteX0" fmla="*/ 2874792 w 2874792"/>
                <a:gd name="connsiteY0" fmla="*/ 2068366 h 2068366"/>
                <a:gd name="connsiteX1" fmla="*/ 1761316 w 2874792"/>
                <a:gd name="connsiteY1" fmla="*/ 2068366 h 2068366"/>
                <a:gd name="connsiteX2" fmla="*/ 1761316 w 2874792"/>
                <a:gd name="connsiteY2" fmla="*/ 2031250 h 2068366"/>
                <a:gd name="connsiteX3" fmla="*/ 1761316 w 2874792"/>
                <a:gd name="connsiteY3" fmla="*/ 2031250 h 2068366"/>
                <a:gd name="connsiteX4" fmla="*/ 1747819 w 2874792"/>
                <a:gd name="connsiteY4" fmla="*/ 2027876 h 2068366"/>
                <a:gd name="connsiteX5" fmla="*/ 1751194 w 2874792"/>
                <a:gd name="connsiteY5" fmla="*/ 1953645 h 2068366"/>
                <a:gd name="connsiteX6" fmla="*/ 1707330 w 2874792"/>
                <a:gd name="connsiteY6" fmla="*/ 1957019 h 2068366"/>
                <a:gd name="connsiteX7" fmla="*/ 1720826 w 2874792"/>
                <a:gd name="connsiteY7" fmla="*/ 1879413 h 2068366"/>
                <a:gd name="connsiteX8" fmla="*/ 1481260 w 2874792"/>
                <a:gd name="connsiteY8" fmla="*/ 1879413 h 2068366"/>
                <a:gd name="connsiteX9" fmla="*/ 1481260 w 2874792"/>
                <a:gd name="connsiteY9" fmla="*/ 1835549 h 2068366"/>
                <a:gd name="connsiteX10" fmla="*/ 1454267 w 2874792"/>
                <a:gd name="connsiteY10" fmla="*/ 1862542 h 2068366"/>
                <a:gd name="connsiteX11" fmla="*/ 1434022 w 2874792"/>
                <a:gd name="connsiteY11" fmla="*/ 1842297 h 2068366"/>
                <a:gd name="connsiteX12" fmla="*/ 1346294 w 2874792"/>
                <a:gd name="connsiteY12" fmla="*/ 1960393 h 2068366"/>
                <a:gd name="connsiteX13" fmla="*/ 1393532 w 2874792"/>
                <a:gd name="connsiteY13" fmla="*/ 1801807 h 2068366"/>
                <a:gd name="connsiteX14" fmla="*/ 1359790 w 2874792"/>
                <a:gd name="connsiteY14" fmla="*/ 1801807 h 2068366"/>
                <a:gd name="connsiteX15" fmla="*/ 1359790 w 2874792"/>
                <a:gd name="connsiteY15" fmla="*/ 1768065 h 2068366"/>
                <a:gd name="connsiteX16" fmla="*/ 1062863 w 2874792"/>
                <a:gd name="connsiteY16" fmla="*/ 1768065 h 2068366"/>
                <a:gd name="connsiteX17" fmla="*/ 1062863 w 2874792"/>
                <a:gd name="connsiteY17" fmla="*/ 1730949 h 2068366"/>
                <a:gd name="connsiteX18" fmla="*/ 1062863 w 2874792"/>
                <a:gd name="connsiteY18" fmla="*/ 1673588 h 2068366"/>
                <a:gd name="connsiteX19" fmla="*/ 1029122 w 2874792"/>
                <a:gd name="connsiteY19" fmla="*/ 1673588 h 2068366"/>
                <a:gd name="connsiteX20" fmla="*/ 1029122 w 2874792"/>
                <a:gd name="connsiteY20" fmla="*/ 1629724 h 2068366"/>
                <a:gd name="connsiteX21" fmla="*/ 1029122 w 2874792"/>
                <a:gd name="connsiteY21" fmla="*/ 1629724 h 2068366"/>
                <a:gd name="connsiteX22" fmla="*/ 1029122 w 2874792"/>
                <a:gd name="connsiteY22" fmla="*/ 1585860 h 2068366"/>
                <a:gd name="connsiteX23" fmla="*/ 749066 w 2874792"/>
                <a:gd name="connsiteY23" fmla="*/ 1585860 h 2068366"/>
                <a:gd name="connsiteX24" fmla="*/ 749066 w 2874792"/>
                <a:gd name="connsiteY24" fmla="*/ 1585860 h 2068366"/>
                <a:gd name="connsiteX25" fmla="*/ 718699 w 2874792"/>
                <a:gd name="connsiteY25" fmla="*/ 1555493 h 2068366"/>
                <a:gd name="connsiteX26" fmla="*/ 718699 w 2874792"/>
                <a:gd name="connsiteY26" fmla="*/ 1504880 h 2068366"/>
                <a:gd name="connsiteX27" fmla="*/ 718699 w 2874792"/>
                <a:gd name="connsiteY27" fmla="*/ 1504880 h 2068366"/>
                <a:gd name="connsiteX28" fmla="*/ 718699 w 2874792"/>
                <a:gd name="connsiteY28" fmla="*/ 1467764 h 2068366"/>
                <a:gd name="connsiteX29" fmla="*/ 681582 w 2874792"/>
                <a:gd name="connsiteY29" fmla="*/ 1467764 h 2068366"/>
                <a:gd name="connsiteX30" fmla="*/ 681582 w 2874792"/>
                <a:gd name="connsiteY30" fmla="*/ 1417152 h 2068366"/>
                <a:gd name="connsiteX31" fmla="*/ 681582 w 2874792"/>
                <a:gd name="connsiteY31" fmla="*/ 1417152 h 2068366"/>
                <a:gd name="connsiteX32" fmla="*/ 681582 w 2874792"/>
                <a:gd name="connsiteY32" fmla="*/ 1349668 h 2068366"/>
                <a:gd name="connsiteX33" fmla="*/ 455513 w 2874792"/>
                <a:gd name="connsiteY33" fmla="*/ 1349668 h 2068366"/>
                <a:gd name="connsiteX34" fmla="*/ 445390 w 2874792"/>
                <a:gd name="connsiteY34" fmla="*/ 1339545 h 2068366"/>
                <a:gd name="connsiteX35" fmla="*/ 394778 w 2874792"/>
                <a:gd name="connsiteY35" fmla="*/ 1339545 h 2068366"/>
                <a:gd name="connsiteX36" fmla="*/ 394778 w 2874792"/>
                <a:gd name="connsiteY36" fmla="*/ 1258566 h 2068366"/>
                <a:gd name="connsiteX37" fmla="*/ 394778 w 2874792"/>
                <a:gd name="connsiteY37" fmla="*/ 1258566 h 2068366"/>
                <a:gd name="connsiteX38" fmla="*/ 367784 w 2874792"/>
                <a:gd name="connsiteY38" fmla="*/ 1245069 h 2068366"/>
                <a:gd name="connsiteX39" fmla="*/ 367784 w 2874792"/>
                <a:gd name="connsiteY39" fmla="*/ 1174211 h 2068366"/>
                <a:gd name="connsiteX40" fmla="*/ 364410 w 2874792"/>
                <a:gd name="connsiteY40" fmla="*/ 1120225 h 2068366"/>
                <a:gd name="connsiteX41" fmla="*/ 350913 w 2874792"/>
                <a:gd name="connsiteY41" fmla="*/ 1066238 h 2068366"/>
                <a:gd name="connsiteX42" fmla="*/ 354288 w 2874792"/>
                <a:gd name="connsiteY42" fmla="*/ 1005503 h 2068366"/>
                <a:gd name="connsiteX43" fmla="*/ 334043 w 2874792"/>
                <a:gd name="connsiteY43" fmla="*/ 539867 h 2068366"/>
                <a:gd name="connsiteX44" fmla="*/ 334043 w 2874792"/>
                <a:gd name="connsiteY44" fmla="*/ 539867 h 2068366"/>
                <a:gd name="connsiteX45" fmla="*/ 327294 w 2874792"/>
                <a:gd name="connsiteY45" fmla="*/ 431894 h 2068366"/>
                <a:gd name="connsiteX46" fmla="*/ 313798 w 2874792"/>
                <a:gd name="connsiteY46" fmla="*/ 431894 h 2068366"/>
                <a:gd name="connsiteX47" fmla="*/ 320546 w 2874792"/>
                <a:gd name="connsiteY47" fmla="*/ 330669 h 2068366"/>
                <a:gd name="connsiteX48" fmla="*/ 296927 w 2874792"/>
                <a:gd name="connsiteY48" fmla="*/ 222695 h 2068366"/>
                <a:gd name="connsiteX49" fmla="*/ 303675 w 2874792"/>
                <a:gd name="connsiteY49" fmla="*/ 172083 h 2068366"/>
                <a:gd name="connsiteX50" fmla="*/ 266559 w 2874792"/>
                <a:gd name="connsiteY50" fmla="*/ 165335 h 2068366"/>
                <a:gd name="connsiteX51" fmla="*/ 253063 w 2874792"/>
                <a:gd name="connsiteY51" fmla="*/ 151838 h 2068366"/>
                <a:gd name="connsiteX52" fmla="*/ 253063 w 2874792"/>
                <a:gd name="connsiteY52" fmla="*/ 151838 h 2068366"/>
                <a:gd name="connsiteX53" fmla="*/ 232818 w 2874792"/>
                <a:gd name="connsiteY53" fmla="*/ 121470 h 2068366"/>
                <a:gd name="connsiteX54" fmla="*/ 188953 w 2874792"/>
                <a:gd name="connsiteY54" fmla="*/ 121470 h 2068366"/>
                <a:gd name="connsiteX55" fmla="*/ 188953 w 2874792"/>
                <a:gd name="connsiteY55" fmla="*/ 121470 h 2068366"/>
                <a:gd name="connsiteX56" fmla="*/ 178831 w 2874792"/>
                <a:gd name="connsiteY56" fmla="*/ 74232 h 2068366"/>
                <a:gd name="connsiteX57" fmla="*/ 175457 w 2874792"/>
                <a:gd name="connsiteY57" fmla="*/ 64110 h 2068366"/>
                <a:gd name="connsiteX58" fmla="*/ 161960 w 2874792"/>
                <a:gd name="connsiteY58" fmla="*/ 64110 h 2068366"/>
                <a:gd name="connsiteX59" fmla="*/ 158586 w 2874792"/>
                <a:gd name="connsiteY59" fmla="*/ 43865 h 2068366"/>
                <a:gd name="connsiteX60" fmla="*/ 94477 w 2874792"/>
                <a:gd name="connsiteY60" fmla="*/ 40490 h 2068366"/>
                <a:gd name="connsiteX61" fmla="*/ 94477 w 2874792"/>
                <a:gd name="connsiteY61" fmla="*/ 40490 h 2068366"/>
                <a:gd name="connsiteX62" fmla="*/ 74232 w 2874792"/>
                <a:gd name="connsiteY62" fmla="*/ 16871 h 2068366"/>
                <a:gd name="connsiteX63" fmla="*/ 40490 w 2874792"/>
                <a:gd name="connsiteY63" fmla="*/ 16871 h 2068366"/>
                <a:gd name="connsiteX64" fmla="*/ 40490 w 2874792"/>
                <a:gd name="connsiteY64" fmla="*/ 16871 h 2068366"/>
                <a:gd name="connsiteX65" fmla="*/ 0 w 2874792"/>
                <a:gd name="connsiteY65" fmla="*/ 0 h 2068366"/>
                <a:gd name="connsiteX66" fmla="*/ 0 w 2874792"/>
                <a:gd name="connsiteY66" fmla="*/ 0 h 2068366"/>
                <a:gd name="connsiteX67" fmla="*/ 0 w 2874792"/>
                <a:gd name="connsiteY67" fmla="*/ 0 h 2068366"/>
                <a:gd name="connsiteX0" fmla="*/ 2874792 w 2874792"/>
                <a:gd name="connsiteY0" fmla="*/ 2068366 h 2068366"/>
                <a:gd name="connsiteX1" fmla="*/ 1761316 w 2874792"/>
                <a:gd name="connsiteY1" fmla="*/ 2068366 h 2068366"/>
                <a:gd name="connsiteX2" fmla="*/ 1761316 w 2874792"/>
                <a:gd name="connsiteY2" fmla="*/ 2031250 h 2068366"/>
                <a:gd name="connsiteX3" fmla="*/ 1761316 w 2874792"/>
                <a:gd name="connsiteY3" fmla="*/ 2031250 h 2068366"/>
                <a:gd name="connsiteX4" fmla="*/ 1747819 w 2874792"/>
                <a:gd name="connsiteY4" fmla="*/ 2027876 h 2068366"/>
                <a:gd name="connsiteX5" fmla="*/ 1751194 w 2874792"/>
                <a:gd name="connsiteY5" fmla="*/ 1953645 h 2068366"/>
                <a:gd name="connsiteX6" fmla="*/ 1707330 w 2874792"/>
                <a:gd name="connsiteY6" fmla="*/ 1957019 h 2068366"/>
                <a:gd name="connsiteX7" fmla="*/ 1720826 w 2874792"/>
                <a:gd name="connsiteY7" fmla="*/ 1879413 h 2068366"/>
                <a:gd name="connsiteX8" fmla="*/ 1481260 w 2874792"/>
                <a:gd name="connsiteY8" fmla="*/ 1879413 h 2068366"/>
                <a:gd name="connsiteX9" fmla="*/ 1481260 w 2874792"/>
                <a:gd name="connsiteY9" fmla="*/ 1835549 h 2068366"/>
                <a:gd name="connsiteX10" fmla="*/ 1454267 w 2874792"/>
                <a:gd name="connsiteY10" fmla="*/ 1862542 h 2068366"/>
                <a:gd name="connsiteX11" fmla="*/ 1434022 w 2874792"/>
                <a:gd name="connsiteY11" fmla="*/ 1842297 h 2068366"/>
                <a:gd name="connsiteX12" fmla="*/ 1417151 w 2874792"/>
                <a:gd name="connsiteY12" fmla="*/ 1838923 h 2068366"/>
                <a:gd name="connsiteX13" fmla="*/ 1393532 w 2874792"/>
                <a:gd name="connsiteY13" fmla="*/ 1801807 h 2068366"/>
                <a:gd name="connsiteX14" fmla="*/ 1359790 w 2874792"/>
                <a:gd name="connsiteY14" fmla="*/ 1801807 h 2068366"/>
                <a:gd name="connsiteX15" fmla="*/ 1359790 w 2874792"/>
                <a:gd name="connsiteY15" fmla="*/ 1768065 h 2068366"/>
                <a:gd name="connsiteX16" fmla="*/ 1062863 w 2874792"/>
                <a:gd name="connsiteY16" fmla="*/ 1768065 h 2068366"/>
                <a:gd name="connsiteX17" fmla="*/ 1062863 w 2874792"/>
                <a:gd name="connsiteY17" fmla="*/ 1730949 h 2068366"/>
                <a:gd name="connsiteX18" fmla="*/ 1062863 w 2874792"/>
                <a:gd name="connsiteY18" fmla="*/ 1673588 h 2068366"/>
                <a:gd name="connsiteX19" fmla="*/ 1029122 w 2874792"/>
                <a:gd name="connsiteY19" fmla="*/ 1673588 h 2068366"/>
                <a:gd name="connsiteX20" fmla="*/ 1029122 w 2874792"/>
                <a:gd name="connsiteY20" fmla="*/ 1629724 h 2068366"/>
                <a:gd name="connsiteX21" fmla="*/ 1029122 w 2874792"/>
                <a:gd name="connsiteY21" fmla="*/ 1629724 h 2068366"/>
                <a:gd name="connsiteX22" fmla="*/ 1029122 w 2874792"/>
                <a:gd name="connsiteY22" fmla="*/ 1585860 h 2068366"/>
                <a:gd name="connsiteX23" fmla="*/ 749066 w 2874792"/>
                <a:gd name="connsiteY23" fmla="*/ 1585860 h 2068366"/>
                <a:gd name="connsiteX24" fmla="*/ 749066 w 2874792"/>
                <a:gd name="connsiteY24" fmla="*/ 1585860 h 2068366"/>
                <a:gd name="connsiteX25" fmla="*/ 718699 w 2874792"/>
                <a:gd name="connsiteY25" fmla="*/ 1555493 h 2068366"/>
                <a:gd name="connsiteX26" fmla="*/ 718699 w 2874792"/>
                <a:gd name="connsiteY26" fmla="*/ 1504880 h 2068366"/>
                <a:gd name="connsiteX27" fmla="*/ 718699 w 2874792"/>
                <a:gd name="connsiteY27" fmla="*/ 1504880 h 2068366"/>
                <a:gd name="connsiteX28" fmla="*/ 718699 w 2874792"/>
                <a:gd name="connsiteY28" fmla="*/ 1467764 h 2068366"/>
                <a:gd name="connsiteX29" fmla="*/ 681582 w 2874792"/>
                <a:gd name="connsiteY29" fmla="*/ 1467764 h 2068366"/>
                <a:gd name="connsiteX30" fmla="*/ 681582 w 2874792"/>
                <a:gd name="connsiteY30" fmla="*/ 1417152 h 2068366"/>
                <a:gd name="connsiteX31" fmla="*/ 681582 w 2874792"/>
                <a:gd name="connsiteY31" fmla="*/ 1417152 h 2068366"/>
                <a:gd name="connsiteX32" fmla="*/ 681582 w 2874792"/>
                <a:gd name="connsiteY32" fmla="*/ 1349668 h 2068366"/>
                <a:gd name="connsiteX33" fmla="*/ 455513 w 2874792"/>
                <a:gd name="connsiteY33" fmla="*/ 1349668 h 2068366"/>
                <a:gd name="connsiteX34" fmla="*/ 445390 w 2874792"/>
                <a:gd name="connsiteY34" fmla="*/ 1339545 h 2068366"/>
                <a:gd name="connsiteX35" fmla="*/ 394778 w 2874792"/>
                <a:gd name="connsiteY35" fmla="*/ 1339545 h 2068366"/>
                <a:gd name="connsiteX36" fmla="*/ 394778 w 2874792"/>
                <a:gd name="connsiteY36" fmla="*/ 1258566 h 2068366"/>
                <a:gd name="connsiteX37" fmla="*/ 394778 w 2874792"/>
                <a:gd name="connsiteY37" fmla="*/ 1258566 h 2068366"/>
                <a:gd name="connsiteX38" fmla="*/ 367784 w 2874792"/>
                <a:gd name="connsiteY38" fmla="*/ 1245069 h 2068366"/>
                <a:gd name="connsiteX39" fmla="*/ 367784 w 2874792"/>
                <a:gd name="connsiteY39" fmla="*/ 1174211 h 2068366"/>
                <a:gd name="connsiteX40" fmla="*/ 364410 w 2874792"/>
                <a:gd name="connsiteY40" fmla="*/ 1120225 h 2068366"/>
                <a:gd name="connsiteX41" fmla="*/ 350913 w 2874792"/>
                <a:gd name="connsiteY41" fmla="*/ 1066238 h 2068366"/>
                <a:gd name="connsiteX42" fmla="*/ 354288 w 2874792"/>
                <a:gd name="connsiteY42" fmla="*/ 1005503 h 2068366"/>
                <a:gd name="connsiteX43" fmla="*/ 334043 w 2874792"/>
                <a:gd name="connsiteY43" fmla="*/ 539867 h 2068366"/>
                <a:gd name="connsiteX44" fmla="*/ 334043 w 2874792"/>
                <a:gd name="connsiteY44" fmla="*/ 539867 h 2068366"/>
                <a:gd name="connsiteX45" fmla="*/ 327294 w 2874792"/>
                <a:gd name="connsiteY45" fmla="*/ 431894 h 2068366"/>
                <a:gd name="connsiteX46" fmla="*/ 313798 w 2874792"/>
                <a:gd name="connsiteY46" fmla="*/ 431894 h 2068366"/>
                <a:gd name="connsiteX47" fmla="*/ 320546 w 2874792"/>
                <a:gd name="connsiteY47" fmla="*/ 330669 h 2068366"/>
                <a:gd name="connsiteX48" fmla="*/ 296927 w 2874792"/>
                <a:gd name="connsiteY48" fmla="*/ 222695 h 2068366"/>
                <a:gd name="connsiteX49" fmla="*/ 303675 w 2874792"/>
                <a:gd name="connsiteY49" fmla="*/ 172083 h 2068366"/>
                <a:gd name="connsiteX50" fmla="*/ 266559 w 2874792"/>
                <a:gd name="connsiteY50" fmla="*/ 165335 h 2068366"/>
                <a:gd name="connsiteX51" fmla="*/ 253063 w 2874792"/>
                <a:gd name="connsiteY51" fmla="*/ 151838 h 2068366"/>
                <a:gd name="connsiteX52" fmla="*/ 253063 w 2874792"/>
                <a:gd name="connsiteY52" fmla="*/ 151838 h 2068366"/>
                <a:gd name="connsiteX53" fmla="*/ 232818 w 2874792"/>
                <a:gd name="connsiteY53" fmla="*/ 121470 h 2068366"/>
                <a:gd name="connsiteX54" fmla="*/ 188953 w 2874792"/>
                <a:gd name="connsiteY54" fmla="*/ 121470 h 2068366"/>
                <a:gd name="connsiteX55" fmla="*/ 188953 w 2874792"/>
                <a:gd name="connsiteY55" fmla="*/ 121470 h 2068366"/>
                <a:gd name="connsiteX56" fmla="*/ 178831 w 2874792"/>
                <a:gd name="connsiteY56" fmla="*/ 74232 h 2068366"/>
                <a:gd name="connsiteX57" fmla="*/ 175457 w 2874792"/>
                <a:gd name="connsiteY57" fmla="*/ 64110 h 2068366"/>
                <a:gd name="connsiteX58" fmla="*/ 161960 w 2874792"/>
                <a:gd name="connsiteY58" fmla="*/ 64110 h 2068366"/>
                <a:gd name="connsiteX59" fmla="*/ 158586 w 2874792"/>
                <a:gd name="connsiteY59" fmla="*/ 43865 h 2068366"/>
                <a:gd name="connsiteX60" fmla="*/ 94477 w 2874792"/>
                <a:gd name="connsiteY60" fmla="*/ 40490 h 2068366"/>
                <a:gd name="connsiteX61" fmla="*/ 94477 w 2874792"/>
                <a:gd name="connsiteY61" fmla="*/ 40490 h 2068366"/>
                <a:gd name="connsiteX62" fmla="*/ 74232 w 2874792"/>
                <a:gd name="connsiteY62" fmla="*/ 16871 h 2068366"/>
                <a:gd name="connsiteX63" fmla="*/ 40490 w 2874792"/>
                <a:gd name="connsiteY63" fmla="*/ 16871 h 2068366"/>
                <a:gd name="connsiteX64" fmla="*/ 40490 w 2874792"/>
                <a:gd name="connsiteY64" fmla="*/ 16871 h 2068366"/>
                <a:gd name="connsiteX65" fmla="*/ 0 w 2874792"/>
                <a:gd name="connsiteY65" fmla="*/ 0 h 2068366"/>
                <a:gd name="connsiteX66" fmla="*/ 0 w 2874792"/>
                <a:gd name="connsiteY66" fmla="*/ 0 h 2068366"/>
                <a:gd name="connsiteX67" fmla="*/ 0 w 2874792"/>
                <a:gd name="connsiteY67" fmla="*/ 0 h 2068366"/>
                <a:gd name="connsiteX0" fmla="*/ 2874792 w 2874792"/>
                <a:gd name="connsiteY0" fmla="*/ 2068366 h 2068366"/>
                <a:gd name="connsiteX1" fmla="*/ 1761316 w 2874792"/>
                <a:gd name="connsiteY1" fmla="*/ 2068366 h 2068366"/>
                <a:gd name="connsiteX2" fmla="*/ 1761316 w 2874792"/>
                <a:gd name="connsiteY2" fmla="*/ 2031250 h 2068366"/>
                <a:gd name="connsiteX3" fmla="*/ 1761316 w 2874792"/>
                <a:gd name="connsiteY3" fmla="*/ 2031250 h 2068366"/>
                <a:gd name="connsiteX4" fmla="*/ 1747819 w 2874792"/>
                <a:gd name="connsiteY4" fmla="*/ 2027876 h 2068366"/>
                <a:gd name="connsiteX5" fmla="*/ 1751194 w 2874792"/>
                <a:gd name="connsiteY5" fmla="*/ 1953645 h 2068366"/>
                <a:gd name="connsiteX6" fmla="*/ 1707330 w 2874792"/>
                <a:gd name="connsiteY6" fmla="*/ 1957019 h 2068366"/>
                <a:gd name="connsiteX7" fmla="*/ 1720826 w 2874792"/>
                <a:gd name="connsiteY7" fmla="*/ 1879413 h 2068366"/>
                <a:gd name="connsiteX8" fmla="*/ 1481260 w 2874792"/>
                <a:gd name="connsiteY8" fmla="*/ 1879413 h 2068366"/>
                <a:gd name="connsiteX9" fmla="*/ 1481260 w 2874792"/>
                <a:gd name="connsiteY9" fmla="*/ 1835549 h 2068366"/>
                <a:gd name="connsiteX10" fmla="*/ 1454267 w 2874792"/>
                <a:gd name="connsiteY10" fmla="*/ 1862542 h 2068366"/>
                <a:gd name="connsiteX11" fmla="*/ 1434022 w 2874792"/>
                <a:gd name="connsiteY11" fmla="*/ 1842297 h 2068366"/>
                <a:gd name="connsiteX12" fmla="*/ 1417151 w 2874792"/>
                <a:gd name="connsiteY12" fmla="*/ 1838923 h 2068366"/>
                <a:gd name="connsiteX13" fmla="*/ 1393532 w 2874792"/>
                <a:gd name="connsiteY13" fmla="*/ 1801807 h 2068366"/>
                <a:gd name="connsiteX14" fmla="*/ 1359790 w 2874792"/>
                <a:gd name="connsiteY14" fmla="*/ 1801807 h 2068366"/>
                <a:gd name="connsiteX15" fmla="*/ 1359790 w 2874792"/>
                <a:gd name="connsiteY15" fmla="*/ 1768065 h 2068366"/>
                <a:gd name="connsiteX16" fmla="*/ 1062863 w 2874792"/>
                <a:gd name="connsiteY16" fmla="*/ 1768065 h 2068366"/>
                <a:gd name="connsiteX17" fmla="*/ 1062863 w 2874792"/>
                <a:gd name="connsiteY17" fmla="*/ 1730949 h 2068366"/>
                <a:gd name="connsiteX18" fmla="*/ 1062863 w 2874792"/>
                <a:gd name="connsiteY18" fmla="*/ 1673588 h 2068366"/>
                <a:gd name="connsiteX19" fmla="*/ 1029122 w 2874792"/>
                <a:gd name="connsiteY19" fmla="*/ 1673588 h 2068366"/>
                <a:gd name="connsiteX20" fmla="*/ 1029122 w 2874792"/>
                <a:gd name="connsiteY20" fmla="*/ 1629724 h 2068366"/>
                <a:gd name="connsiteX21" fmla="*/ 1029122 w 2874792"/>
                <a:gd name="connsiteY21" fmla="*/ 1629724 h 2068366"/>
                <a:gd name="connsiteX22" fmla="*/ 1029122 w 2874792"/>
                <a:gd name="connsiteY22" fmla="*/ 1585860 h 2068366"/>
                <a:gd name="connsiteX23" fmla="*/ 749066 w 2874792"/>
                <a:gd name="connsiteY23" fmla="*/ 1585860 h 2068366"/>
                <a:gd name="connsiteX24" fmla="*/ 749066 w 2874792"/>
                <a:gd name="connsiteY24" fmla="*/ 1585860 h 2068366"/>
                <a:gd name="connsiteX25" fmla="*/ 718699 w 2874792"/>
                <a:gd name="connsiteY25" fmla="*/ 1555493 h 2068366"/>
                <a:gd name="connsiteX26" fmla="*/ 718699 w 2874792"/>
                <a:gd name="connsiteY26" fmla="*/ 1504880 h 2068366"/>
                <a:gd name="connsiteX27" fmla="*/ 718699 w 2874792"/>
                <a:gd name="connsiteY27" fmla="*/ 1504880 h 2068366"/>
                <a:gd name="connsiteX28" fmla="*/ 718699 w 2874792"/>
                <a:gd name="connsiteY28" fmla="*/ 1467764 h 2068366"/>
                <a:gd name="connsiteX29" fmla="*/ 681582 w 2874792"/>
                <a:gd name="connsiteY29" fmla="*/ 1467764 h 2068366"/>
                <a:gd name="connsiteX30" fmla="*/ 681582 w 2874792"/>
                <a:gd name="connsiteY30" fmla="*/ 1417152 h 2068366"/>
                <a:gd name="connsiteX31" fmla="*/ 681582 w 2874792"/>
                <a:gd name="connsiteY31" fmla="*/ 1417152 h 2068366"/>
                <a:gd name="connsiteX32" fmla="*/ 681582 w 2874792"/>
                <a:gd name="connsiteY32" fmla="*/ 1349668 h 2068366"/>
                <a:gd name="connsiteX33" fmla="*/ 455513 w 2874792"/>
                <a:gd name="connsiteY33" fmla="*/ 1349668 h 2068366"/>
                <a:gd name="connsiteX34" fmla="*/ 445390 w 2874792"/>
                <a:gd name="connsiteY34" fmla="*/ 1339545 h 2068366"/>
                <a:gd name="connsiteX35" fmla="*/ 394778 w 2874792"/>
                <a:gd name="connsiteY35" fmla="*/ 1339545 h 2068366"/>
                <a:gd name="connsiteX36" fmla="*/ 394778 w 2874792"/>
                <a:gd name="connsiteY36" fmla="*/ 1258566 h 2068366"/>
                <a:gd name="connsiteX37" fmla="*/ 394778 w 2874792"/>
                <a:gd name="connsiteY37" fmla="*/ 1258566 h 2068366"/>
                <a:gd name="connsiteX38" fmla="*/ 367784 w 2874792"/>
                <a:gd name="connsiteY38" fmla="*/ 1245069 h 2068366"/>
                <a:gd name="connsiteX39" fmla="*/ 367784 w 2874792"/>
                <a:gd name="connsiteY39" fmla="*/ 1174211 h 2068366"/>
                <a:gd name="connsiteX40" fmla="*/ 364410 w 2874792"/>
                <a:gd name="connsiteY40" fmla="*/ 1120225 h 2068366"/>
                <a:gd name="connsiteX41" fmla="*/ 350913 w 2874792"/>
                <a:gd name="connsiteY41" fmla="*/ 1066238 h 2068366"/>
                <a:gd name="connsiteX42" fmla="*/ 354288 w 2874792"/>
                <a:gd name="connsiteY42" fmla="*/ 1005503 h 2068366"/>
                <a:gd name="connsiteX43" fmla="*/ 334043 w 2874792"/>
                <a:gd name="connsiteY43" fmla="*/ 539867 h 2068366"/>
                <a:gd name="connsiteX44" fmla="*/ 334043 w 2874792"/>
                <a:gd name="connsiteY44" fmla="*/ 539867 h 2068366"/>
                <a:gd name="connsiteX45" fmla="*/ 327294 w 2874792"/>
                <a:gd name="connsiteY45" fmla="*/ 431894 h 2068366"/>
                <a:gd name="connsiteX46" fmla="*/ 313798 w 2874792"/>
                <a:gd name="connsiteY46" fmla="*/ 431894 h 2068366"/>
                <a:gd name="connsiteX47" fmla="*/ 320546 w 2874792"/>
                <a:gd name="connsiteY47" fmla="*/ 330669 h 2068366"/>
                <a:gd name="connsiteX48" fmla="*/ 320546 w 2874792"/>
                <a:gd name="connsiteY48" fmla="*/ 226070 h 2068366"/>
                <a:gd name="connsiteX49" fmla="*/ 296927 w 2874792"/>
                <a:gd name="connsiteY49" fmla="*/ 222695 h 2068366"/>
                <a:gd name="connsiteX50" fmla="*/ 303675 w 2874792"/>
                <a:gd name="connsiteY50" fmla="*/ 172083 h 2068366"/>
                <a:gd name="connsiteX51" fmla="*/ 266559 w 2874792"/>
                <a:gd name="connsiteY51" fmla="*/ 165335 h 2068366"/>
                <a:gd name="connsiteX52" fmla="*/ 253063 w 2874792"/>
                <a:gd name="connsiteY52" fmla="*/ 151838 h 2068366"/>
                <a:gd name="connsiteX53" fmla="*/ 253063 w 2874792"/>
                <a:gd name="connsiteY53" fmla="*/ 151838 h 2068366"/>
                <a:gd name="connsiteX54" fmla="*/ 232818 w 2874792"/>
                <a:gd name="connsiteY54" fmla="*/ 121470 h 2068366"/>
                <a:gd name="connsiteX55" fmla="*/ 188953 w 2874792"/>
                <a:gd name="connsiteY55" fmla="*/ 121470 h 2068366"/>
                <a:gd name="connsiteX56" fmla="*/ 188953 w 2874792"/>
                <a:gd name="connsiteY56" fmla="*/ 121470 h 2068366"/>
                <a:gd name="connsiteX57" fmla="*/ 178831 w 2874792"/>
                <a:gd name="connsiteY57" fmla="*/ 74232 h 2068366"/>
                <a:gd name="connsiteX58" fmla="*/ 175457 w 2874792"/>
                <a:gd name="connsiteY58" fmla="*/ 64110 h 2068366"/>
                <a:gd name="connsiteX59" fmla="*/ 161960 w 2874792"/>
                <a:gd name="connsiteY59" fmla="*/ 64110 h 2068366"/>
                <a:gd name="connsiteX60" fmla="*/ 158586 w 2874792"/>
                <a:gd name="connsiteY60" fmla="*/ 43865 h 2068366"/>
                <a:gd name="connsiteX61" fmla="*/ 94477 w 2874792"/>
                <a:gd name="connsiteY61" fmla="*/ 40490 h 2068366"/>
                <a:gd name="connsiteX62" fmla="*/ 94477 w 2874792"/>
                <a:gd name="connsiteY62" fmla="*/ 40490 h 2068366"/>
                <a:gd name="connsiteX63" fmla="*/ 74232 w 2874792"/>
                <a:gd name="connsiteY63" fmla="*/ 16871 h 2068366"/>
                <a:gd name="connsiteX64" fmla="*/ 40490 w 2874792"/>
                <a:gd name="connsiteY64" fmla="*/ 16871 h 2068366"/>
                <a:gd name="connsiteX65" fmla="*/ 40490 w 2874792"/>
                <a:gd name="connsiteY65" fmla="*/ 16871 h 2068366"/>
                <a:gd name="connsiteX66" fmla="*/ 0 w 2874792"/>
                <a:gd name="connsiteY66" fmla="*/ 0 h 2068366"/>
                <a:gd name="connsiteX67" fmla="*/ 0 w 2874792"/>
                <a:gd name="connsiteY67" fmla="*/ 0 h 2068366"/>
                <a:gd name="connsiteX68" fmla="*/ 0 w 2874792"/>
                <a:gd name="connsiteY68" fmla="*/ 0 h 2068366"/>
                <a:gd name="connsiteX0" fmla="*/ 2874792 w 2874792"/>
                <a:gd name="connsiteY0" fmla="*/ 2068366 h 2068366"/>
                <a:gd name="connsiteX1" fmla="*/ 1761316 w 2874792"/>
                <a:gd name="connsiteY1" fmla="*/ 2068366 h 2068366"/>
                <a:gd name="connsiteX2" fmla="*/ 1761316 w 2874792"/>
                <a:gd name="connsiteY2" fmla="*/ 2031250 h 2068366"/>
                <a:gd name="connsiteX3" fmla="*/ 1761316 w 2874792"/>
                <a:gd name="connsiteY3" fmla="*/ 2031250 h 2068366"/>
                <a:gd name="connsiteX4" fmla="*/ 1747819 w 2874792"/>
                <a:gd name="connsiteY4" fmla="*/ 2027876 h 2068366"/>
                <a:gd name="connsiteX5" fmla="*/ 1751194 w 2874792"/>
                <a:gd name="connsiteY5" fmla="*/ 1953645 h 2068366"/>
                <a:gd name="connsiteX6" fmla="*/ 1707330 w 2874792"/>
                <a:gd name="connsiteY6" fmla="*/ 1957019 h 2068366"/>
                <a:gd name="connsiteX7" fmla="*/ 1720826 w 2874792"/>
                <a:gd name="connsiteY7" fmla="*/ 1879413 h 2068366"/>
                <a:gd name="connsiteX8" fmla="*/ 1481260 w 2874792"/>
                <a:gd name="connsiteY8" fmla="*/ 1879413 h 2068366"/>
                <a:gd name="connsiteX9" fmla="*/ 1481260 w 2874792"/>
                <a:gd name="connsiteY9" fmla="*/ 1835549 h 2068366"/>
                <a:gd name="connsiteX10" fmla="*/ 1454267 w 2874792"/>
                <a:gd name="connsiteY10" fmla="*/ 1862542 h 2068366"/>
                <a:gd name="connsiteX11" fmla="*/ 1434022 w 2874792"/>
                <a:gd name="connsiteY11" fmla="*/ 1842297 h 2068366"/>
                <a:gd name="connsiteX12" fmla="*/ 1417151 w 2874792"/>
                <a:gd name="connsiteY12" fmla="*/ 1838923 h 2068366"/>
                <a:gd name="connsiteX13" fmla="*/ 1393532 w 2874792"/>
                <a:gd name="connsiteY13" fmla="*/ 1801807 h 2068366"/>
                <a:gd name="connsiteX14" fmla="*/ 1359790 w 2874792"/>
                <a:gd name="connsiteY14" fmla="*/ 1801807 h 2068366"/>
                <a:gd name="connsiteX15" fmla="*/ 1359790 w 2874792"/>
                <a:gd name="connsiteY15" fmla="*/ 1768065 h 2068366"/>
                <a:gd name="connsiteX16" fmla="*/ 1062863 w 2874792"/>
                <a:gd name="connsiteY16" fmla="*/ 1768065 h 2068366"/>
                <a:gd name="connsiteX17" fmla="*/ 1062863 w 2874792"/>
                <a:gd name="connsiteY17" fmla="*/ 1730949 h 2068366"/>
                <a:gd name="connsiteX18" fmla="*/ 1062863 w 2874792"/>
                <a:gd name="connsiteY18" fmla="*/ 1673588 h 2068366"/>
                <a:gd name="connsiteX19" fmla="*/ 1029122 w 2874792"/>
                <a:gd name="connsiteY19" fmla="*/ 1673588 h 2068366"/>
                <a:gd name="connsiteX20" fmla="*/ 1029122 w 2874792"/>
                <a:gd name="connsiteY20" fmla="*/ 1629724 h 2068366"/>
                <a:gd name="connsiteX21" fmla="*/ 1029122 w 2874792"/>
                <a:gd name="connsiteY21" fmla="*/ 1629724 h 2068366"/>
                <a:gd name="connsiteX22" fmla="*/ 1029122 w 2874792"/>
                <a:gd name="connsiteY22" fmla="*/ 1585860 h 2068366"/>
                <a:gd name="connsiteX23" fmla="*/ 749066 w 2874792"/>
                <a:gd name="connsiteY23" fmla="*/ 1585860 h 2068366"/>
                <a:gd name="connsiteX24" fmla="*/ 749066 w 2874792"/>
                <a:gd name="connsiteY24" fmla="*/ 1585860 h 2068366"/>
                <a:gd name="connsiteX25" fmla="*/ 718699 w 2874792"/>
                <a:gd name="connsiteY25" fmla="*/ 1555493 h 2068366"/>
                <a:gd name="connsiteX26" fmla="*/ 718699 w 2874792"/>
                <a:gd name="connsiteY26" fmla="*/ 1504880 h 2068366"/>
                <a:gd name="connsiteX27" fmla="*/ 718699 w 2874792"/>
                <a:gd name="connsiteY27" fmla="*/ 1504880 h 2068366"/>
                <a:gd name="connsiteX28" fmla="*/ 718699 w 2874792"/>
                <a:gd name="connsiteY28" fmla="*/ 1467764 h 2068366"/>
                <a:gd name="connsiteX29" fmla="*/ 681582 w 2874792"/>
                <a:gd name="connsiteY29" fmla="*/ 1467764 h 2068366"/>
                <a:gd name="connsiteX30" fmla="*/ 681582 w 2874792"/>
                <a:gd name="connsiteY30" fmla="*/ 1417152 h 2068366"/>
                <a:gd name="connsiteX31" fmla="*/ 681582 w 2874792"/>
                <a:gd name="connsiteY31" fmla="*/ 1417152 h 2068366"/>
                <a:gd name="connsiteX32" fmla="*/ 681582 w 2874792"/>
                <a:gd name="connsiteY32" fmla="*/ 1349668 h 2068366"/>
                <a:gd name="connsiteX33" fmla="*/ 455513 w 2874792"/>
                <a:gd name="connsiteY33" fmla="*/ 1349668 h 2068366"/>
                <a:gd name="connsiteX34" fmla="*/ 445390 w 2874792"/>
                <a:gd name="connsiteY34" fmla="*/ 1339545 h 2068366"/>
                <a:gd name="connsiteX35" fmla="*/ 394778 w 2874792"/>
                <a:gd name="connsiteY35" fmla="*/ 1339545 h 2068366"/>
                <a:gd name="connsiteX36" fmla="*/ 394778 w 2874792"/>
                <a:gd name="connsiteY36" fmla="*/ 1258566 h 2068366"/>
                <a:gd name="connsiteX37" fmla="*/ 394778 w 2874792"/>
                <a:gd name="connsiteY37" fmla="*/ 1258566 h 2068366"/>
                <a:gd name="connsiteX38" fmla="*/ 367784 w 2874792"/>
                <a:gd name="connsiteY38" fmla="*/ 1245069 h 2068366"/>
                <a:gd name="connsiteX39" fmla="*/ 367784 w 2874792"/>
                <a:gd name="connsiteY39" fmla="*/ 1174211 h 2068366"/>
                <a:gd name="connsiteX40" fmla="*/ 364410 w 2874792"/>
                <a:gd name="connsiteY40" fmla="*/ 1120225 h 2068366"/>
                <a:gd name="connsiteX41" fmla="*/ 350913 w 2874792"/>
                <a:gd name="connsiteY41" fmla="*/ 1066238 h 2068366"/>
                <a:gd name="connsiteX42" fmla="*/ 354288 w 2874792"/>
                <a:gd name="connsiteY42" fmla="*/ 1005503 h 2068366"/>
                <a:gd name="connsiteX43" fmla="*/ 334043 w 2874792"/>
                <a:gd name="connsiteY43" fmla="*/ 539867 h 2068366"/>
                <a:gd name="connsiteX44" fmla="*/ 334043 w 2874792"/>
                <a:gd name="connsiteY44" fmla="*/ 539867 h 2068366"/>
                <a:gd name="connsiteX45" fmla="*/ 327294 w 2874792"/>
                <a:gd name="connsiteY45" fmla="*/ 431894 h 2068366"/>
                <a:gd name="connsiteX46" fmla="*/ 313798 w 2874792"/>
                <a:gd name="connsiteY46" fmla="*/ 431894 h 2068366"/>
                <a:gd name="connsiteX47" fmla="*/ 320546 w 2874792"/>
                <a:gd name="connsiteY47" fmla="*/ 330669 h 2068366"/>
                <a:gd name="connsiteX48" fmla="*/ 310424 w 2874792"/>
                <a:gd name="connsiteY48" fmla="*/ 226070 h 2068366"/>
                <a:gd name="connsiteX49" fmla="*/ 296927 w 2874792"/>
                <a:gd name="connsiteY49" fmla="*/ 222695 h 2068366"/>
                <a:gd name="connsiteX50" fmla="*/ 303675 w 2874792"/>
                <a:gd name="connsiteY50" fmla="*/ 172083 h 2068366"/>
                <a:gd name="connsiteX51" fmla="*/ 266559 w 2874792"/>
                <a:gd name="connsiteY51" fmla="*/ 165335 h 2068366"/>
                <a:gd name="connsiteX52" fmla="*/ 253063 w 2874792"/>
                <a:gd name="connsiteY52" fmla="*/ 151838 h 2068366"/>
                <a:gd name="connsiteX53" fmla="*/ 253063 w 2874792"/>
                <a:gd name="connsiteY53" fmla="*/ 151838 h 2068366"/>
                <a:gd name="connsiteX54" fmla="*/ 232818 w 2874792"/>
                <a:gd name="connsiteY54" fmla="*/ 121470 h 2068366"/>
                <a:gd name="connsiteX55" fmla="*/ 188953 w 2874792"/>
                <a:gd name="connsiteY55" fmla="*/ 121470 h 2068366"/>
                <a:gd name="connsiteX56" fmla="*/ 188953 w 2874792"/>
                <a:gd name="connsiteY56" fmla="*/ 121470 h 2068366"/>
                <a:gd name="connsiteX57" fmla="*/ 178831 w 2874792"/>
                <a:gd name="connsiteY57" fmla="*/ 74232 h 2068366"/>
                <a:gd name="connsiteX58" fmla="*/ 175457 w 2874792"/>
                <a:gd name="connsiteY58" fmla="*/ 64110 h 2068366"/>
                <a:gd name="connsiteX59" fmla="*/ 161960 w 2874792"/>
                <a:gd name="connsiteY59" fmla="*/ 64110 h 2068366"/>
                <a:gd name="connsiteX60" fmla="*/ 158586 w 2874792"/>
                <a:gd name="connsiteY60" fmla="*/ 43865 h 2068366"/>
                <a:gd name="connsiteX61" fmla="*/ 94477 w 2874792"/>
                <a:gd name="connsiteY61" fmla="*/ 40490 h 2068366"/>
                <a:gd name="connsiteX62" fmla="*/ 94477 w 2874792"/>
                <a:gd name="connsiteY62" fmla="*/ 40490 h 2068366"/>
                <a:gd name="connsiteX63" fmla="*/ 74232 w 2874792"/>
                <a:gd name="connsiteY63" fmla="*/ 16871 h 2068366"/>
                <a:gd name="connsiteX64" fmla="*/ 40490 w 2874792"/>
                <a:gd name="connsiteY64" fmla="*/ 16871 h 2068366"/>
                <a:gd name="connsiteX65" fmla="*/ 40490 w 2874792"/>
                <a:gd name="connsiteY65" fmla="*/ 16871 h 2068366"/>
                <a:gd name="connsiteX66" fmla="*/ 0 w 2874792"/>
                <a:gd name="connsiteY66" fmla="*/ 0 h 2068366"/>
                <a:gd name="connsiteX67" fmla="*/ 0 w 2874792"/>
                <a:gd name="connsiteY67" fmla="*/ 0 h 2068366"/>
                <a:gd name="connsiteX68" fmla="*/ 0 w 2874792"/>
                <a:gd name="connsiteY68" fmla="*/ 0 h 206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874792" h="2068366">
                  <a:moveTo>
                    <a:pt x="2874792" y="2068366"/>
                  </a:moveTo>
                  <a:lnTo>
                    <a:pt x="1761316" y="2068366"/>
                  </a:lnTo>
                  <a:lnTo>
                    <a:pt x="1761316" y="2031250"/>
                  </a:lnTo>
                  <a:lnTo>
                    <a:pt x="1761316" y="2031250"/>
                  </a:lnTo>
                  <a:lnTo>
                    <a:pt x="1747819" y="2027876"/>
                  </a:lnTo>
                  <a:lnTo>
                    <a:pt x="1751194" y="1953645"/>
                  </a:lnTo>
                  <a:lnTo>
                    <a:pt x="1707330" y="1957019"/>
                  </a:lnTo>
                  <a:lnTo>
                    <a:pt x="1720826" y="1879413"/>
                  </a:lnTo>
                  <a:lnTo>
                    <a:pt x="1481260" y="1879413"/>
                  </a:lnTo>
                  <a:lnTo>
                    <a:pt x="1481260" y="1835549"/>
                  </a:lnTo>
                  <a:lnTo>
                    <a:pt x="1454267" y="1862542"/>
                  </a:lnTo>
                  <a:lnTo>
                    <a:pt x="1434022" y="1842297"/>
                  </a:lnTo>
                  <a:lnTo>
                    <a:pt x="1417151" y="1838923"/>
                  </a:lnTo>
                  <a:lnTo>
                    <a:pt x="1393532" y="1801807"/>
                  </a:lnTo>
                  <a:lnTo>
                    <a:pt x="1359790" y="1801807"/>
                  </a:lnTo>
                  <a:lnTo>
                    <a:pt x="1359790" y="1768065"/>
                  </a:lnTo>
                  <a:lnTo>
                    <a:pt x="1062863" y="1768065"/>
                  </a:lnTo>
                  <a:lnTo>
                    <a:pt x="1062863" y="1730949"/>
                  </a:lnTo>
                  <a:lnTo>
                    <a:pt x="1062863" y="1673588"/>
                  </a:lnTo>
                  <a:lnTo>
                    <a:pt x="1029122" y="1673588"/>
                  </a:lnTo>
                  <a:lnTo>
                    <a:pt x="1029122" y="1629724"/>
                  </a:lnTo>
                  <a:lnTo>
                    <a:pt x="1029122" y="1629724"/>
                  </a:lnTo>
                  <a:lnTo>
                    <a:pt x="1029122" y="1585860"/>
                  </a:lnTo>
                  <a:lnTo>
                    <a:pt x="749066" y="1585860"/>
                  </a:lnTo>
                  <a:lnTo>
                    <a:pt x="749066" y="1585860"/>
                  </a:lnTo>
                  <a:lnTo>
                    <a:pt x="718699" y="1555493"/>
                  </a:lnTo>
                  <a:lnTo>
                    <a:pt x="718699" y="1504880"/>
                  </a:lnTo>
                  <a:lnTo>
                    <a:pt x="718699" y="1504880"/>
                  </a:lnTo>
                  <a:lnTo>
                    <a:pt x="718699" y="1467764"/>
                  </a:lnTo>
                  <a:lnTo>
                    <a:pt x="681582" y="1467764"/>
                  </a:lnTo>
                  <a:lnTo>
                    <a:pt x="681582" y="1417152"/>
                  </a:lnTo>
                  <a:lnTo>
                    <a:pt x="681582" y="1417152"/>
                  </a:lnTo>
                  <a:lnTo>
                    <a:pt x="681582" y="1349668"/>
                  </a:lnTo>
                  <a:lnTo>
                    <a:pt x="455513" y="1349668"/>
                  </a:lnTo>
                  <a:lnTo>
                    <a:pt x="445390" y="1339545"/>
                  </a:lnTo>
                  <a:lnTo>
                    <a:pt x="394778" y="1339545"/>
                  </a:lnTo>
                  <a:lnTo>
                    <a:pt x="394778" y="1258566"/>
                  </a:lnTo>
                  <a:lnTo>
                    <a:pt x="394778" y="1258566"/>
                  </a:lnTo>
                  <a:lnTo>
                    <a:pt x="367784" y="1245069"/>
                  </a:lnTo>
                  <a:lnTo>
                    <a:pt x="367784" y="1174211"/>
                  </a:lnTo>
                  <a:lnTo>
                    <a:pt x="364410" y="1120225"/>
                  </a:lnTo>
                  <a:lnTo>
                    <a:pt x="350913" y="1066238"/>
                  </a:lnTo>
                  <a:lnTo>
                    <a:pt x="354288" y="1005503"/>
                  </a:lnTo>
                  <a:lnTo>
                    <a:pt x="334043" y="539867"/>
                  </a:lnTo>
                  <a:lnTo>
                    <a:pt x="334043" y="539867"/>
                  </a:lnTo>
                  <a:lnTo>
                    <a:pt x="327294" y="431894"/>
                  </a:lnTo>
                  <a:lnTo>
                    <a:pt x="313798" y="431894"/>
                  </a:lnTo>
                  <a:lnTo>
                    <a:pt x="320546" y="330669"/>
                  </a:lnTo>
                  <a:cubicBezTo>
                    <a:pt x="318297" y="312673"/>
                    <a:pt x="312673" y="244066"/>
                    <a:pt x="310424" y="226070"/>
                  </a:cubicBezTo>
                  <a:lnTo>
                    <a:pt x="296927" y="222695"/>
                  </a:lnTo>
                  <a:lnTo>
                    <a:pt x="303675" y="172083"/>
                  </a:lnTo>
                  <a:lnTo>
                    <a:pt x="266559" y="165335"/>
                  </a:lnTo>
                  <a:lnTo>
                    <a:pt x="253063" y="151838"/>
                  </a:lnTo>
                  <a:lnTo>
                    <a:pt x="253063" y="151838"/>
                  </a:lnTo>
                  <a:lnTo>
                    <a:pt x="232818" y="121470"/>
                  </a:lnTo>
                  <a:lnTo>
                    <a:pt x="188953" y="121470"/>
                  </a:lnTo>
                  <a:lnTo>
                    <a:pt x="188953" y="121470"/>
                  </a:lnTo>
                  <a:lnTo>
                    <a:pt x="178831" y="74232"/>
                  </a:lnTo>
                  <a:lnTo>
                    <a:pt x="175457" y="64110"/>
                  </a:lnTo>
                  <a:lnTo>
                    <a:pt x="161960" y="64110"/>
                  </a:lnTo>
                  <a:lnTo>
                    <a:pt x="158586" y="43865"/>
                  </a:lnTo>
                  <a:lnTo>
                    <a:pt x="94477" y="40490"/>
                  </a:lnTo>
                  <a:lnTo>
                    <a:pt x="94477" y="40490"/>
                  </a:lnTo>
                  <a:lnTo>
                    <a:pt x="74232" y="16871"/>
                  </a:lnTo>
                  <a:lnTo>
                    <a:pt x="40490" y="16871"/>
                  </a:lnTo>
                  <a:lnTo>
                    <a:pt x="40490" y="1687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A7DB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40">
                <a:defRPr/>
              </a:pPr>
              <a:endParaRPr lang="en-US" sz="1349">
                <a:solidFill>
                  <a:srgbClr val="FFFFFF"/>
                </a:solidFill>
                <a:latin typeface="Tahoma"/>
                <a:sym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9B91ED-46D5-9A4E-BA24-B3228594B0F6}"/>
              </a:ext>
            </a:extLst>
          </p:cNvPr>
          <p:cNvGrpSpPr/>
          <p:nvPr/>
        </p:nvGrpSpPr>
        <p:grpSpPr>
          <a:xfrm>
            <a:off x="4737434" y="1488619"/>
            <a:ext cx="4279702" cy="2286848"/>
            <a:chOff x="6189640" y="1983442"/>
            <a:chExt cx="5708031" cy="3050073"/>
          </a:xfrm>
        </p:grpSpPr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ECF6D1E4-07FF-2646-939E-396E10E76552}"/>
                </a:ext>
              </a:extLst>
            </p:cNvPr>
            <p:cNvSpPr/>
            <p:nvPr/>
          </p:nvSpPr>
          <p:spPr>
            <a:xfrm>
              <a:off x="6773063" y="1983442"/>
              <a:ext cx="5111719" cy="253589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40">
                <a:defRPr/>
              </a:pPr>
              <a:endParaRPr lang="en-US" sz="1349">
                <a:solidFill>
                  <a:srgbClr val="FFFFFF"/>
                </a:solidFill>
                <a:latin typeface="Tahoma"/>
                <a:sym typeface="Arial"/>
              </a:endParaRPr>
            </a:p>
          </p:txBody>
        </p:sp>
        <p:sp>
          <p:nvSpPr>
            <p:cNvPr id="579" name="TextBox 578">
              <a:extLst>
                <a:ext uri="{FF2B5EF4-FFF2-40B4-BE49-F238E27FC236}">
                  <a16:creationId xmlns:a16="http://schemas.microsoft.com/office/drawing/2014/main" id="{1326FB6F-A69F-EF4D-8A00-E770CA6A4F48}"/>
                </a:ext>
              </a:extLst>
            </p:cNvPr>
            <p:cNvSpPr txBox="1"/>
            <p:nvPr/>
          </p:nvSpPr>
          <p:spPr>
            <a:xfrm>
              <a:off x="6449895" y="2035329"/>
              <a:ext cx="250147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100</a:t>
              </a:r>
            </a:p>
          </p:txBody>
        </p:sp>
        <p:cxnSp>
          <p:nvCxnSpPr>
            <p:cNvPr id="580" name="Straight Connector 579">
              <a:extLst>
                <a:ext uri="{FF2B5EF4-FFF2-40B4-BE49-F238E27FC236}">
                  <a16:creationId xmlns:a16="http://schemas.microsoft.com/office/drawing/2014/main" id="{C279C0BC-F3BD-B34F-AF8D-430CEDD368CC}"/>
                </a:ext>
              </a:extLst>
            </p:cNvPr>
            <p:cNvCxnSpPr/>
            <p:nvPr/>
          </p:nvCxnSpPr>
          <p:spPr>
            <a:xfrm>
              <a:off x="6710202" y="2138155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1" name="TextBox 580">
              <a:extLst>
                <a:ext uri="{FF2B5EF4-FFF2-40B4-BE49-F238E27FC236}">
                  <a16:creationId xmlns:a16="http://schemas.microsoft.com/office/drawing/2014/main" id="{C841E6A5-D6CA-B341-9719-D9C07F837B27}"/>
                </a:ext>
              </a:extLst>
            </p:cNvPr>
            <p:cNvSpPr txBox="1"/>
            <p:nvPr/>
          </p:nvSpPr>
          <p:spPr>
            <a:xfrm>
              <a:off x="6533277" y="2505678"/>
              <a:ext cx="166765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80</a:t>
              </a:r>
            </a:p>
          </p:txBody>
        </p:sp>
        <p:cxnSp>
          <p:nvCxnSpPr>
            <p:cNvPr id="582" name="Straight Connector 581">
              <a:extLst>
                <a:ext uri="{FF2B5EF4-FFF2-40B4-BE49-F238E27FC236}">
                  <a16:creationId xmlns:a16="http://schemas.microsoft.com/office/drawing/2014/main" id="{B10050F1-8477-2749-8281-62B4C738491A}"/>
                </a:ext>
              </a:extLst>
            </p:cNvPr>
            <p:cNvCxnSpPr/>
            <p:nvPr/>
          </p:nvCxnSpPr>
          <p:spPr>
            <a:xfrm>
              <a:off x="6710202" y="2608504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" name="TextBox 582">
              <a:extLst>
                <a:ext uri="{FF2B5EF4-FFF2-40B4-BE49-F238E27FC236}">
                  <a16:creationId xmlns:a16="http://schemas.microsoft.com/office/drawing/2014/main" id="{8FEA0CCA-62A4-3E41-813D-BB3FB30F8B33}"/>
                </a:ext>
              </a:extLst>
            </p:cNvPr>
            <p:cNvSpPr txBox="1"/>
            <p:nvPr/>
          </p:nvSpPr>
          <p:spPr>
            <a:xfrm>
              <a:off x="6533277" y="2961743"/>
              <a:ext cx="166765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60</a:t>
              </a:r>
            </a:p>
          </p:txBody>
        </p:sp>
        <p:cxnSp>
          <p:nvCxnSpPr>
            <p:cNvPr id="584" name="Straight Connector 583">
              <a:extLst>
                <a:ext uri="{FF2B5EF4-FFF2-40B4-BE49-F238E27FC236}">
                  <a16:creationId xmlns:a16="http://schemas.microsoft.com/office/drawing/2014/main" id="{C3E104C3-DE8A-8A44-862B-1AC3E7FAE41E}"/>
                </a:ext>
              </a:extLst>
            </p:cNvPr>
            <p:cNvCxnSpPr/>
            <p:nvPr/>
          </p:nvCxnSpPr>
          <p:spPr>
            <a:xfrm>
              <a:off x="6710202" y="3064569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5" name="TextBox 584">
              <a:extLst>
                <a:ext uri="{FF2B5EF4-FFF2-40B4-BE49-F238E27FC236}">
                  <a16:creationId xmlns:a16="http://schemas.microsoft.com/office/drawing/2014/main" id="{A91FC523-FEF2-AB4F-A028-42A7BD8E7499}"/>
                </a:ext>
              </a:extLst>
            </p:cNvPr>
            <p:cNvSpPr txBox="1"/>
            <p:nvPr/>
          </p:nvSpPr>
          <p:spPr>
            <a:xfrm>
              <a:off x="6533277" y="3428004"/>
              <a:ext cx="166765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40</a:t>
              </a:r>
            </a:p>
          </p:txBody>
        </p:sp>
        <p:cxnSp>
          <p:nvCxnSpPr>
            <p:cNvPr id="586" name="Straight Connector 585">
              <a:extLst>
                <a:ext uri="{FF2B5EF4-FFF2-40B4-BE49-F238E27FC236}">
                  <a16:creationId xmlns:a16="http://schemas.microsoft.com/office/drawing/2014/main" id="{316703D2-D99A-0946-A819-65E3514D00F4}"/>
                </a:ext>
              </a:extLst>
            </p:cNvPr>
            <p:cNvCxnSpPr/>
            <p:nvPr/>
          </p:nvCxnSpPr>
          <p:spPr>
            <a:xfrm>
              <a:off x="6710202" y="3530830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7" name="TextBox 586">
              <a:extLst>
                <a:ext uri="{FF2B5EF4-FFF2-40B4-BE49-F238E27FC236}">
                  <a16:creationId xmlns:a16="http://schemas.microsoft.com/office/drawing/2014/main" id="{D4ABCEE6-8EF0-EB4A-928A-3032C81F0344}"/>
                </a:ext>
              </a:extLst>
            </p:cNvPr>
            <p:cNvSpPr txBox="1"/>
            <p:nvPr/>
          </p:nvSpPr>
          <p:spPr>
            <a:xfrm>
              <a:off x="6533277" y="3898462"/>
              <a:ext cx="166765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20</a:t>
              </a:r>
            </a:p>
          </p:txBody>
        </p:sp>
        <p:cxnSp>
          <p:nvCxnSpPr>
            <p:cNvPr id="588" name="Straight Connector 587">
              <a:extLst>
                <a:ext uri="{FF2B5EF4-FFF2-40B4-BE49-F238E27FC236}">
                  <a16:creationId xmlns:a16="http://schemas.microsoft.com/office/drawing/2014/main" id="{8D7BAE36-B371-4643-9239-E1C99BC386B1}"/>
                </a:ext>
              </a:extLst>
            </p:cNvPr>
            <p:cNvCxnSpPr/>
            <p:nvPr/>
          </p:nvCxnSpPr>
          <p:spPr>
            <a:xfrm>
              <a:off x="6710202" y="4001288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9" name="TextBox 588">
              <a:extLst>
                <a:ext uri="{FF2B5EF4-FFF2-40B4-BE49-F238E27FC236}">
                  <a16:creationId xmlns:a16="http://schemas.microsoft.com/office/drawing/2014/main" id="{B2C2DF06-1237-7D4C-B486-D6CAF1C6999F}"/>
                </a:ext>
              </a:extLst>
            </p:cNvPr>
            <p:cNvSpPr txBox="1"/>
            <p:nvPr/>
          </p:nvSpPr>
          <p:spPr>
            <a:xfrm>
              <a:off x="6616659" y="4358836"/>
              <a:ext cx="83383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590" name="Straight Connector 589">
              <a:extLst>
                <a:ext uri="{FF2B5EF4-FFF2-40B4-BE49-F238E27FC236}">
                  <a16:creationId xmlns:a16="http://schemas.microsoft.com/office/drawing/2014/main" id="{A71F15E6-4323-DD43-AE7D-EA0D0C0A5A52}"/>
                </a:ext>
              </a:extLst>
            </p:cNvPr>
            <p:cNvCxnSpPr/>
            <p:nvPr/>
          </p:nvCxnSpPr>
          <p:spPr>
            <a:xfrm>
              <a:off x="6710202" y="4461662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1" name="TextBox 590">
              <a:extLst>
                <a:ext uri="{FF2B5EF4-FFF2-40B4-BE49-F238E27FC236}">
                  <a16:creationId xmlns:a16="http://schemas.microsoft.com/office/drawing/2014/main" id="{79A2AA0F-5CE7-BB44-88E1-CE5ABBA23B08}"/>
                </a:ext>
              </a:extLst>
            </p:cNvPr>
            <p:cNvSpPr txBox="1"/>
            <p:nvPr/>
          </p:nvSpPr>
          <p:spPr>
            <a:xfrm rot="16200000">
              <a:off x="5341281" y="3230934"/>
              <a:ext cx="1881440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Survival Probability (%)</a:t>
              </a:r>
            </a:p>
          </p:txBody>
        </p:sp>
        <p:sp>
          <p:nvSpPr>
            <p:cNvPr id="592" name="TextBox 591">
              <a:extLst>
                <a:ext uri="{FF2B5EF4-FFF2-40B4-BE49-F238E27FC236}">
                  <a16:creationId xmlns:a16="http://schemas.microsoft.com/office/drawing/2014/main" id="{7235B4B2-A793-D444-9176-E0FBD1F2ED1A}"/>
                </a:ext>
              </a:extLst>
            </p:cNvPr>
            <p:cNvSpPr txBox="1"/>
            <p:nvPr/>
          </p:nvSpPr>
          <p:spPr>
            <a:xfrm>
              <a:off x="6990376" y="4616341"/>
              <a:ext cx="83383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593" name="Straight Connector 592">
              <a:extLst>
                <a:ext uri="{FF2B5EF4-FFF2-40B4-BE49-F238E27FC236}">
                  <a16:creationId xmlns:a16="http://schemas.microsoft.com/office/drawing/2014/main" id="{C58AC04B-F86C-CF46-AA7A-7D3BA942CB9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994266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4" name="TextBox 593">
              <a:extLst>
                <a:ext uri="{FF2B5EF4-FFF2-40B4-BE49-F238E27FC236}">
                  <a16:creationId xmlns:a16="http://schemas.microsoft.com/office/drawing/2014/main" id="{B36253E1-B974-8640-8FD7-A7048EE4744D}"/>
                </a:ext>
              </a:extLst>
            </p:cNvPr>
            <p:cNvSpPr txBox="1"/>
            <p:nvPr/>
          </p:nvSpPr>
          <p:spPr>
            <a:xfrm>
              <a:off x="7952159" y="4616341"/>
              <a:ext cx="83383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5</a:t>
              </a:r>
            </a:p>
          </p:txBody>
        </p:sp>
        <p:cxnSp>
          <p:nvCxnSpPr>
            <p:cNvPr id="595" name="Straight Connector 594">
              <a:extLst>
                <a:ext uri="{FF2B5EF4-FFF2-40B4-BE49-F238E27FC236}">
                  <a16:creationId xmlns:a16="http://schemas.microsoft.com/office/drawing/2014/main" id="{8AFDC4DE-BAED-5044-AA0F-7E2445EBAA0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956044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6" name="TextBox 595">
              <a:extLst>
                <a:ext uri="{FF2B5EF4-FFF2-40B4-BE49-F238E27FC236}">
                  <a16:creationId xmlns:a16="http://schemas.microsoft.com/office/drawing/2014/main" id="{747E6BFF-57C5-6C42-ADB2-C25C54E168E1}"/>
                </a:ext>
              </a:extLst>
            </p:cNvPr>
            <p:cNvSpPr txBox="1"/>
            <p:nvPr/>
          </p:nvSpPr>
          <p:spPr>
            <a:xfrm>
              <a:off x="8851531" y="4623065"/>
              <a:ext cx="166765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10</a:t>
              </a:r>
            </a:p>
          </p:txBody>
        </p:sp>
        <p:cxnSp>
          <p:nvCxnSpPr>
            <p:cNvPr id="597" name="Straight Connector 596">
              <a:extLst>
                <a:ext uri="{FF2B5EF4-FFF2-40B4-BE49-F238E27FC236}">
                  <a16:creationId xmlns:a16="http://schemas.microsoft.com/office/drawing/2014/main" id="{F45DF492-0E1C-534C-8A8C-5F25BD9204B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903832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8" name="TextBox 597">
              <a:extLst>
                <a:ext uri="{FF2B5EF4-FFF2-40B4-BE49-F238E27FC236}">
                  <a16:creationId xmlns:a16="http://schemas.microsoft.com/office/drawing/2014/main" id="{E81D42E6-790F-1F42-90C0-37F0437D75AB}"/>
                </a:ext>
              </a:extLst>
            </p:cNvPr>
            <p:cNvSpPr txBox="1"/>
            <p:nvPr/>
          </p:nvSpPr>
          <p:spPr>
            <a:xfrm>
              <a:off x="9816775" y="4623065"/>
              <a:ext cx="166765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15</a:t>
              </a:r>
            </a:p>
          </p:txBody>
        </p:sp>
        <p:cxnSp>
          <p:nvCxnSpPr>
            <p:cNvPr id="599" name="Straight Connector 598">
              <a:extLst>
                <a:ext uri="{FF2B5EF4-FFF2-40B4-BE49-F238E27FC236}">
                  <a16:creationId xmlns:a16="http://schemas.microsoft.com/office/drawing/2014/main" id="{AC0C7B85-DBFD-1341-A47B-52771638190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862350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0" name="TextBox 599">
              <a:extLst>
                <a:ext uri="{FF2B5EF4-FFF2-40B4-BE49-F238E27FC236}">
                  <a16:creationId xmlns:a16="http://schemas.microsoft.com/office/drawing/2014/main" id="{9BC3BEF6-3F49-CE40-B25A-49153C712637}"/>
                </a:ext>
              </a:extLst>
            </p:cNvPr>
            <p:cNvSpPr txBox="1"/>
            <p:nvPr/>
          </p:nvSpPr>
          <p:spPr>
            <a:xfrm>
              <a:off x="10773661" y="4616341"/>
              <a:ext cx="166765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20</a:t>
              </a:r>
            </a:p>
          </p:txBody>
        </p:sp>
        <p:cxnSp>
          <p:nvCxnSpPr>
            <p:cNvPr id="601" name="Straight Connector 600">
              <a:extLst>
                <a:ext uri="{FF2B5EF4-FFF2-40B4-BE49-F238E27FC236}">
                  <a16:creationId xmlns:a16="http://schemas.microsoft.com/office/drawing/2014/main" id="{C7FB8504-62F9-4245-840D-393811BB192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819237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2" name="TextBox 601">
              <a:extLst>
                <a:ext uri="{FF2B5EF4-FFF2-40B4-BE49-F238E27FC236}">
                  <a16:creationId xmlns:a16="http://schemas.microsoft.com/office/drawing/2014/main" id="{34F150D9-6648-C244-8CBF-70960190CE31}"/>
                </a:ext>
              </a:extLst>
            </p:cNvPr>
            <p:cNvSpPr txBox="1"/>
            <p:nvPr/>
          </p:nvSpPr>
          <p:spPr>
            <a:xfrm>
              <a:off x="11730960" y="4623065"/>
              <a:ext cx="166711" cy="184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25</a:t>
              </a:r>
            </a:p>
          </p:txBody>
        </p:sp>
        <p:cxnSp>
          <p:nvCxnSpPr>
            <p:cNvPr id="603" name="Straight Connector 602">
              <a:extLst>
                <a:ext uri="{FF2B5EF4-FFF2-40B4-BE49-F238E27FC236}">
                  <a16:creationId xmlns:a16="http://schemas.microsoft.com/office/drawing/2014/main" id="{41EA697A-A267-9E4A-BBA4-97384EBDBC9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1776511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" name="TextBox 603">
              <a:extLst>
                <a:ext uri="{FF2B5EF4-FFF2-40B4-BE49-F238E27FC236}">
                  <a16:creationId xmlns:a16="http://schemas.microsoft.com/office/drawing/2014/main" id="{418A99F7-3CE6-3F42-B224-96492F84FB7B}"/>
                </a:ext>
              </a:extLst>
            </p:cNvPr>
            <p:cNvSpPr txBox="1"/>
            <p:nvPr/>
          </p:nvSpPr>
          <p:spPr>
            <a:xfrm>
              <a:off x="8763809" y="4848793"/>
              <a:ext cx="1148105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040"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Time (months)</a:t>
              </a:r>
            </a:p>
          </p:txBody>
        </p:sp>
        <p:cxnSp>
          <p:nvCxnSpPr>
            <p:cNvPr id="617" name="Straight Connector 616">
              <a:extLst>
                <a:ext uri="{FF2B5EF4-FFF2-40B4-BE49-F238E27FC236}">
                  <a16:creationId xmlns:a16="http://schemas.microsoft.com/office/drawing/2014/main" id="{434A3844-4BCC-E546-997C-0594ED67A2F9}"/>
                </a:ext>
              </a:extLst>
            </p:cNvPr>
            <p:cNvCxnSpPr>
              <a:cxnSpLocks/>
            </p:cNvCxnSpPr>
            <p:nvPr/>
          </p:nvCxnSpPr>
          <p:spPr>
            <a:xfrm>
              <a:off x="6859087" y="4188025"/>
              <a:ext cx="257686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8" name="TextBox 617">
              <a:extLst>
                <a:ext uri="{FF2B5EF4-FFF2-40B4-BE49-F238E27FC236}">
                  <a16:creationId xmlns:a16="http://schemas.microsoft.com/office/drawing/2014/main" id="{C862C222-CF97-AA40-8A71-477DD8BB033A}"/>
                </a:ext>
              </a:extLst>
            </p:cNvPr>
            <p:cNvSpPr txBox="1"/>
            <p:nvPr/>
          </p:nvSpPr>
          <p:spPr>
            <a:xfrm>
              <a:off x="7180551" y="4095693"/>
              <a:ext cx="746162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457040">
                <a:spcAft>
                  <a:spcPts val="225"/>
                </a:spcAft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Elacestrant</a:t>
              </a:r>
            </a:p>
          </p:txBody>
        </p:sp>
        <p:cxnSp>
          <p:nvCxnSpPr>
            <p:cNvPr id="619" name="Straight Connector 618">
              <a:extLst>
                <a:ext uri="{FF2B5EF4-FFF2-40B4-BE49-F238E27FC236}">
                  <a16:creationId xmlns:a16="http://schemas.microsoft.com/office/drawing/2014/main" id="{A6B66580-67E6-384B-971F-F9874C1C737F}"/>
                </a:ext>
              </a:extLst>
            </p:cNvPr>
            <p:cNvCxnSpPr>
              <a:cxnSpLocks/>
            </p:cNvCxnSpPr>
            <p:nvPr/>
          </p:nvCxnSpPr>
          <p:spPr>
            <a:xfrm>
              <a:off x="6859087" y="4372691"/>
              <a:ext cx="257686" cy="0"/>
            </a:xfrm>
            <a:prstGeom prst="line">
              <a:avLst/>
            </a:prstGeom>
            <a:ln w="19050">
              <a:solidFill>
                <a:srgbClr val="A7DBF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0" name="TextBox 619">
              <a:extLst>
                <a:ext uri="{FF2B5EF4-FFF2-40B4-BE49-F238E27FC236}">
                  <a16:creationId xmlns:a16="http://schemas.microsoft.com/office/drawing/2014/main" id="{712DFF44-A414-2E43-8AD1-03F9B14D73BD}"/>
                </a:ext>
              </a:extLst>
            </p:cNvPr>
            <p:cNvSpPr txBox="1"/>
            <p:nvPr/>
          </p:nvSpPr>
          <p:spPr>
            <a:xfrm>
              <a:off x="7180551" y="4280358"/>
              <a:ext cx="752575" cy="184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457040">
                <a:spcAft>
                  <a:spcPts val="225"/>
                </a:spcAft>
                <a:defRPr/>
              </a:pPr>
              <a:r>
                <a:rPr lang="en-US" sz="900" dirty="0">
                  <a:solidFill>
                    <a:prstClr val="black"/>
                  </a:solidFill>
                  <a:latin typeface="Tahoma"/>
                  <a:cs typeface="Arial"/>
                  <a:sym typeface="Arial"/>
                </a:rPr>
                <a:t>Fulvestrant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F8FA0FD-9479-364C-A2A5-890C3C52D97A}"/>
                </a:ext>
              </a:extLst>
            </p:cNvPr>
            <p:cNvGrpSpPr/>
            <p:nvPr/>
          </p:nvGrpSpPr>
          <p:grpSpPr>
            <a:xfrm>
              <a:off x="7174652" y="2124959"/>
              <a:ext cx="4474908" cy="1812685"/>
              <a:chOff x="7174652" y="2124959"/>
              <a:chExt cx="4474908" cy="181268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E0EEC3D-FD0E-6E42-B25B-03786A8E949B}"/>
                  </a:ext>
                </a:extLst>
              </p:cNvPr>
              <p:cNvGrpSpPr/>
              <p:nvPr/>
            </p:nvGrpSpPr>
            <p:grpSpPr>
              <a:xfrm>
                <a:off x="11571196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DF7BEE30-265B-0E4B-BF68-39988CB69F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0" name="Straight Connector 869">
                  <a:extLst>
                    <a:ext uri="{FF2B5EF4-FFF2-40B4-BE49-F238E27FC236}">
                      <a16:creationId xmlns:a16="http://schemas.microsoft.com/office/drawing/2014/main" id="{DCCC5D64-DD3B-8C42-BCF2-68CEAF0020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1" name="Group 870">
                <a:extLst>
                  <a:ext uri="{FF2B5EF4-FFF2-40B4-BE49-F238E27FC236}">
                    <a16:creationId xmlns:a16="http://schemas.microsoft.com/office/drawing/2014/main" id="{79093999-A385-394B-AD02-A72E30DC1FC2}"/>
                  </a:ext>
                </a:extLst>
              </p:cNvPr>
              <p:cNvGrpSpPr/>
              <p:nvPr/>
            </p:nvGrpSpPr>
            <p:grpSpPr>
              <a:xfrm>
                <a:off x="10535326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72" name="Straight Connector 871">
                  <a:extLst>
                    <a:ext uri="{FF2B5EF4-FFF2-40B4-BE49-F238E27FC236}">
                      <a16:creationId xmlns:a16="http://schemas.microsoft.com/office/drawing/2014/main" id="{29353EDC-5132-574B-BA5C-AD89B55376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3" name="Straight Connector 872">
                  <a:extLst>
                    <a:ext uri="{FF2B5EF4-FFF2-40B4-BE49-F238E27FC236}">
                      <a16:creationId xmlns:a16="http://schemas.microsoft.com/office/drawing/2014/main" id="{F8F32700-0B50-D04C-B89F-7A8E8FE826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4" name="Group 873">
                <a:extLst>
                  <a:ext uri="{FF2B5EF4-FFF2-40B4-BE49-F238E27FC236}">
                    <a16:creationId xmlns:a16="http://schemas.microsoft.com/office/drawing/2014/main" id="{9539DF71-ECB9-2E43-B9C7-2DEB84CB0E05}"/>
                  </a:ext>
                </a:extLst>
              </p:cNvPr>
              <p:cNvGrpSpPr/>
              <p:nvPr/>
            </p:nvGrpSpPr>
            <p:grpSpPr>
              <a:xfrm>
                <a:off x="10504958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75" name="Straight Connector 874">
                  <a:extLst>
                    <a:ext uri="{FF2B5EF4-FFF2-40B4-BE49-F238E27FC236}">
                      <a16:creationId xmlns:a16="http://schemas.microsoft.com/office/drawing/2014/main" id="{E77A02B8-06D6-154F-B431-929917638E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6" name="Straight Connector 875">
                  <a:extLst>
                    <a:ext uri="{FF2B5EF4-FFF2-40B4-BE49-F238E27FC236}">
                      <a16:creationId xmlns:a16="http://schemas.microsoft.com/office/drawing/2014/main" id="{4A5C2C04-11A7-744E-88E1-AE6076ED58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7" name="Group 876">
                <a:extLst>
                  <a:ext uri="{FF2B5EF4-FFF2-40B4-BE49-F238E27FC236}">
                    <a16:creationId xmlns:a16="http://schemas.microsoft.com/office/drawing/2014/main" id="{78A273FF-F0C8-0C4F-B638-A9BB3BF16FDD}"/>
                  </a:ext>
                </a:extLst>
              </p:cNvPr>
              <p:cNvGrpSpPr/>
              <p:nvPr/>
            </p:nvGrpSpPr>
            <p:grpSpPr>
              <a:xfrm>
                <a:off x="10170915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78" name="Straight Connector 877">
                  <a:extLst>
                    <a:ext uri="{FF2B5EF4-FFF2-40B4-BE49-F238E27FC236}">
                      <a16:creationId xmlns:a16="http://schemas.microsoft.com/office/drawing/2014/main" id="{F74BA43E-B7F9-6B45-A8F5-CACB5A0E0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9" name="Straight Connector 878">
                  <a:extLst>
                    <a:ext uri="{FF2B5EF4-FFF2-40B4-BE49-F238E27FC236}">
                      <a16:creationId xmlns:a16="http://schemas.microsoft.com/office/drawing/2014/main" id="{E199DCF7-B6A6-B34E-8B49-63006244AA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0C7E664B-3709-434A-B55F-4F6D7508DD1A}"/>
                  </a:ext>
                </a:extLst>
              </p:cNvPr>
              <p:cNvGrpSpPr/>
              <p:nvPr/>
            </p:nvGrpSpPr>
            <p:grpSpPr>
              <a:xfrm>
                <a:off x="9820001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81" name="Straight Connector 880">
                  <a:extLst>
                    <a:ext uri="{FF2B5EF4-FFF2-40B4-BE49-F238E27FC236}">
                      <a16:creationId xmlns:a16="http://schemas.microsoft.com/office/drawing/2014/main" id="{539BAC1D-69F8-CE42-BF48-C9E6E48CCE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2" name="Straight Connector 881">
                  <a:extLst>
                    <a:ext uri="{FF2B5EF4-FFF2-40B4-BE49-F238E27FC236}">
                      <a16:creationId xmlns:a16="http://schemas.microsoft.com/office/drawing/2014/main" id="{DE8DC045-5AFD-0348-87D1-BC9C52B00B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C327ECB0-3897-C94B-A6A9-CDA80381D7A9}"/>
                  </a:ext>
                </a:extLst>
              </p:cNvPr>
              <p:cNvGrpSpPr/>
              <p:nvPr/>
            </p:nvGrpSpPr>
            <p:grpSpPr>
              <a:xfrm>
                <a:off x="9830124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84" name="Straight Connector 883">
                  <a:extLst>
                    <a:ext uri="{FF2B5EF4-FFF2-40B4-BE49-F238E27FC236}">
                      <a16:creationId xmlns:a16="http://schemas.microsoft.com/office/drawing/2014/main" id="{EAF5872F-BCB2-E041-B72E-6AA1219090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5" name="Straight Connector 884">
                  <a:extLst>
                    <a:ext uri="{FF2B5EF4-FFF2-40B4-BE49-F238E27FC236}">
                      <a16:creationId xmlns:a16="http://schemas.microsoft.com/office/drawing/2014/main" id="{10868C0D-061D-434A-AD89-4FA4587D71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D2F4AE33-0FEF-6A4E-937D-883C9E2AA5A9}"/>
                  </a:ext>
                </a:extLst>
              </p:cNvPr>
              <p:cNvGrpSpPr/>
              <p:nvPr/>
            </p:nvGrpSpPr>
            <p:grpSpPr>
              <a:xfrm>
                <a:off x="9533198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87" name="Straight Connector 886">
                  <a:extLst>
                    <a:ext uri="{FF2B5EF4-FFF2-40B4-BE49-F238E27FC236}">
                      <a16:creationId xmlns:a16="http://schemas.microsoft.com/office/drawing/2014/main" id="{A389F223-4D60-254F-BEEE-D9BAF9F368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8" name="Straight Connector 887">
                  <a:extLst>
                    <a:ext uri="{FF2B5EF4-FFF2-40B4-BE49-F238E27FC236}">
                      <a16:creationId xmlns:a16="http://schemas.microsoft.com/office/drawing/2014/main" id="{F7371734-CB23-294F-96EB-36051CD906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Group 888">
                <a:extLst>
                  <a:ext uri="{FF2B5EF4-FFF2-40B4-BE49-F238E27FC236}">
                    <a16:creationId xmlns:a16="http://schemas.microsoft.com/office/drawing/2014/main" id="{34E13AE1-9F34-0546-B846-B4168732CBC7}"/>
                  </a:ext>
                </a:extLst>
              </p:cNvPr>
              <p:cNvGrpSpPr/>
              <p:nvPr/>
            </p:nvGrpSpPr>
            <p:grpSpPr>
              <a:xfrm>
                <a:off x="9496082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90" name="Straight Connector 889">
                  <a:extLst>
                    <a:ext uri="{FF2B5EF4-FFF2-40B4-BE49-F238E27FC236}">
                      <a16:creationId xmlns:a16="http://schemas.microsoft.com/office/drawing/2014/main" id="{017E86DD-AEFE-6946-B321-516491B93C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1" name="Straight Connector 890">
                  <a:extLst>
                    <a:ext uri="{FF2B5EF4-FFF2-40B4-BE49-F238E27FC236}">
                      <a16:creationId xmlns:a16="http://schemas.microsoft.com/office/drawing/2014/main" id="{E148D791-0054-5C41-B03B-A6AB7CF064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2" name="Group 891">
                <a:extLst>
                  <a:ext uri="{FF2B5EF4-FFF2-40B4-BE49-F238E27FC236}">
                    <a16:creationId xmlns:a16="http://schemas.microsoft.com/office/drawing/2014/main" id="{D1157142-3C86-C14B-BCF1-74C9C4FD5501}"/>
                  </a:ext>
                </a:extLst>
              </p:cNvPr>
              <p:cNvGrpSpPr/>
              <p:nvPr/>
            </p:nvGrpSpPr>
            <p:grpSpPr>
              <a:xfrm>
                <a:off x="9431972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93" name="Straight Connector 892">
                  <a:extLst>
                    <a:ext uri="{FF2B5EF4-FFF2-40B4-BE49-F238E27FC236}">
                      <a16:creationId xmlns:a16="http://schemas.microsoft.com/office/drawing/2014/main" id="{4D43F116-FB73-1F44-8180-D147F5A641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4" name="Straight Connector 893">
                  <a:extLst>
                    <a:ext uri="{FF2B5EF4-FFF2-40B4-BE49-F238E27FC236}">
                      <a16:creationId xmlns:a16="http://schemas.microsoft.com/office/drawing/2014/main" id="{6B33975A-BC75-BC4B-B867-110470743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5" name="Group 894">
                <a:extLst>
                  <a:ext uri="{FF2B5EF4-FFF2-40B4-BE49-F238E27FC236}">
                    <a16:creationId xmlns:a16="http://schemas.microsoft.com/office/drawing/2014/main" id="{5B2DB92E-E52F-994C-AFB6-F7781B5C02B9}"/>
                  </a:ext>
                </a:extLst>
              </p:cNvPr>
              <p:cNvGrpSpPr/>
              <p:nvPr/>
            </p:nvGrpSpPr>
            <p:grpSpPr>
              <a:xfrm>
                <a:off x="9270011" y="379854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96" name="Straight Connector 895">
                  <a:extLst>
                    <a:ext uri="{FF2B5EF4-FFF2-40B4-BE49-F238E27FC236}">
                      <a16:creationId xmlns:a16="http://schemas.microsoft.com/office/drawing/2014/main" id="{2D56CC84-B2CB-8640-8CEF-0AE36A0F64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7" name="Straight Connector 896">
                  <a:extLst>
                    <a:ext uri="{FF2B5EF4-FFF2-40B4-BE49-F238E27FC236}">
                      <a16:creationId xmlns:a16="http://schemas.microsoft.com/office/drawing/2014/main" id="{4938306B-060E-A646-9186-2C8EDA1772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8" name="Group 897">
                <a:extLst>
                  <a:ext uri="{FF2B5EF4-FFF2-40B4-BE49-F238E27FC236}">
                    <a16:creationId xmlns:a16="http://schemas.microsoft.com/office/drawing/2014/main" id="{7B275118-D008-4A4A-830C-4A843169E8EB}"/>
                  </a:ext>
                </a:extLst>
              </p:cNvPr>
              <p:cNvGrpSpPr/>
              <p:nvPr/>
            </p:nvGrpSpPr>
            <p:grpSpPr>
              <a:xfrm>
                <a:off x="9145167" y="379854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99" name="Straight Connector 898">
                  <a:extLst>
                    <a:ext uri="{FF2B5EF4-FFF2-40B4-BE49-F238E27FC236}">
                      <a16:creationId xmlns:a16="http://schemas.microsoft.com/office/drawing/2014/main" id="{49D841F2-9159-F649-BE2D-95FB94CBF4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0" name="Straight Connector 899">
                  <a:extLst>
                    <a:ext uri="{FF2B5EF4-FFF2-40B4-BE49-F238E27FC236}">
                      <a16:creationId xmlns:a16="http://schemas.microsoft.com/office/drawing/2014/main" id="{7EDE02E5-86A2-EA42-80E6-FF78FC4153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1" name="Group 900">
                <a:extLst>
                  <a:ext uri="{FF2B5EF4-FFF2-40B4-BE49-F238E27FC236}">
                    <a16:creationId xmlns:a16="http://schemas.microsoft.com/office/drawing/2014/main" id="{DFA8CB76-E8BA-A240-8ED7-1CB1B5DC8F79}"/>
                  </a:ext>
                </a:extLst>
              </p:cNvPr>
              <p:cNvGrpSpPr/>
              <p:nvPr/>
            </p:nvGrpSpPr>
            <p:grpSpPr>
              <a:xfrm>
                <a:off x="9104677" y="379854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02" name="Straight Connector 901">
                  <a:extLst>
                    <a:ext uri="{FF2B5EF4-FFF2-40B4-BE49-F238E27FC236}">
                      <a16:creationId xmlns:a16="http://schemas.microsoft.com/office/drawing/2014/main" id="{AFBD9815-3D1D-7343-A036-593714A51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6AD0E1FF-DE47-A44C-91E7-D17426208D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4" name="Group 903">
                <a:extLst>
                  <a:ext uri="{FF2B5EF4-FFF2-40B4-BE49-F238E27FC236}">
                    <a16:creationId xmlns:a16="http://schemas.microsoft.com/office/drawing/2014/main" id="{94CC101A-1B27-5444-8033-294490211DCA}"/>
                  </a:ext>
                </a:extLst>
              </p:cNvPr>
              <p:cNvGrpSpPr/>
              <p:nvPr/>
            </p:nvGrpSpPr>
            <p:grpSpPr>
              <a:xfrm>
                <a:off x="8726770" y="367370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5A53CCFC-45EC-944F-8171-F24C01B79B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6" name="Straight Connector 905">
                  <a:extLst>
                    <a:ext uri="{FF2B5EF4-FFF2-40B4-BE49-F238E27FC236}">
                      <a16:creationId xmlns:a16="http://schemas.microsoft.com/office/drawing/2014/main" id="{93EC73D5-034D-3C4D-B93F-8293CFD89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7" name="Group 906">
                <a:extLst>
                  <a:ext uri="{FF2B5EF4-FFF2-40B4-BE49-F238E27FC236}">
                    <a16:creationId xmlns:a16="http://schemas.microsoft.com/office/drawing/2014/main" id="{8FFEA3D7-5EB5-484D-A3CB-1E13FC575093}"/>
                  </a:ext>
                </a:extLst>
              </p:cNvPr>
              <p:cNvGrpSpPr/>
              <p:nvPr/>
            </p:nvGrpSpPr>
            <p:grpSpPr>
              <a:xfrm>
                <a:off x="8423095" y="355223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08" name="Straight Connector 907">
                  <a:extLst>
                    <a:ext uri="{FF2B5EF4-FFF2-40B4-BE49-F238E27FC236}">
                      <a16:creationId xmlns:a16="http://schemas.microsoft.com/office/drawing/2014/main" id="{B95FCA1B-ACA2-B04C-9602-25E96F37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74EBAC7E-E44C-2249-8FF6-D0CF2BF166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0" name="Group 909">
                <a:extLst>
                  <a:ext uri="{FF2B5EF4-FFF2-40B4-BE49-F238E27FC236}">
                    <a16:creationId xmlns:a16="http://schemas.microsoft.com/office/drawing/2014/main" id="{35C7CB3F-3427-D34E-AF4B-9A4756849123}"/>
                  </a:ext>
                </a:extLst>
              </p:cNvPr>
              <p:cNvGrpSpPr/>
              <p:nvPr/>
            </p:nvGrpSpPr>
            <p:grpSpPr>
              <a:xfrm>
                <a:off x="8402850" y="354548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79612DF2-4A68-644B-8DC6-E03320C16B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2" name="Straight Connector 911">
                  <a:extLst>
                    <a:ext uri="{FF2B5EF4-FFF2-40B4-BE49-F238E27FC236}">
                      <a16:creationId xmlns:a16="http://schemas.microsoft.com/office/drawing/2014/main" id="{36637388-B75D-BA41-9910-6F1AFC3489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3" name="Group 912">
                <a:extLst>
                  <a:ext uri="{FF2B5EF4-FFF2-40B4-BE49-F238E27FC236}">
                    <a16:creationId xmlns:a16="http://schemas.microsoft.com/office/drawing/2014/main" id="{F73CBD5F-17EA-D348-BD03-9E651C42F4FF}"/>
                  </a:ext>
                </a:extLst>
              </p:cNvPr>
              <p:cNvGrpSpPr/>
              <p:nvPr/>
            </p:nvGrpSpPr>
            <p:grpSpPr>
              <a:xfrm>
                <a:off x="8051937" y="34746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14" name="Straight Connector 913">
                  <a:extLst>
                    <a:ext uri="{FF2B5EF4-FFF2-40B4-BE49-F238E27FC236}">
                      <a16:creationId xmlns:a16="http://schemas.microsoft.com/office/drawing/2014/main" id="{E9CF6636-AF73-BD4F-B5F2-159B97EA3D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D94BD4D7-EF10-6B49-B98B-FA6D14A3C9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6" name="Group 915">
                <a:extLst>
                  <a:ext uri="{FF2B5EF4-FFF2-40B4-BE49-F238E27FC236}">
                    <a16:creationId xmlns:a16="http://schemas.microsoft.com/office/drawing/2014/main" id="{DE2C9E7F-7184-0D4B-963E-5E67B30A192C}"/>
                  </a:ext>
                </a:extLst>
              </p:cNvPr>
              <p:cNvGrpSpPr/>
              <p:nvPr/>
            </p:nvGrpSpPr>
            <p:grpSpPr>
              <a:xfrm>
                <a:off x="8062059" y="34746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EC61EC2C-675C-804E-8D5D-EC4995E3D4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8" name="Straight Connector 917">
                  <a:extLst>
                    <a:ext uri="{FF2B5EF4-FFF2-40B4-BE49-F238E27FC236}">
                      <a16:creationId xmlns:a16="http://schemas.microsoft.com/office/drawing/2014/main" id="{EBEC543D-5C78-AD45-8B0C-77D4E023BD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9" name="Group 918">
                <a:extLst>
                  <a:ext uri="{FF2B5EF4-FFF2-40B4-BE49-F238E27FC236}">
                    <a16:creationId xmlns:a16="http://schemas.microsoft.com/office/drawing/2014/main" id="{869662D8-9F69-104E-A729-70D0DAD9B3DA}"/>
                  </a:ext>
                </a:extLst>
              </p:cNvPr>
              <p:cNvGrpSpPr/>
              <p:nvPr/>
            </p:nvGrpSpPr>
            <p:grpSpPr>
              <a:xfrm>
                <a:off x="8008072" y="337340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20" name="Straight Connector 919">
                  <a:extLst>
                    <a:ext uri="{FF2B5EF4-FFF2-40B4-BE49-F238E27FC236}">
                      <a16:creationId xmlns:a16="http://schemas.microsoft.com/office/drawing/2014/main" id="{719C5F51-ED3D-3143-9B20-7BBF560459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1" name="Straight Connector 920">
                  <a:extLst>
                    <a:ext uri="{FF2B5EF4-FFF2-40B4-BE49-F238E27FC236}">
                      <a16:creationId xmlns:a16="http://schemas.microsoft.com/office/drawing/2014/main" id="{26206FA2-36AE-5D47-9865-39C18A0808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EEE14167-D367-574C-8F49-052EA2D306DA}"/>
                  </a:ext>
                </a:extLst>
              </p:cNvPr>
              <p:cNvGrpSpPr/>
              <p:nvPr/>
            </p:nvGrpSpPr>
            <p:grpSpPr>
              <a:xfrm>
                <a:off x="7721267" y="3282298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23" name="Straight Connector 922">
                  <a:extLst>
                    <a:ext uri="{FF2B5EF4-FFF2-40B4-BE49-F238E27FC236}">
                      <a16:creationId xmlns:a16="http://schemas.microsoft.com/office/drawing/2014/main" id="{D0E19DC8-2D8F-3749-836D-6310C797DB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4" name="Straight Connector 923">
                  <a:extLst>
                    <a:ext uri="{FF2B5EF4-FFF2-40B4-BE49-F238E27FC236}">
                      <a16:creationId xmlns:a16="http://schemas.microsoft.com/office/drawing/2014/main" id="{12EA45B5-E21F-C542-8C8A-C2BB957CA6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999F45BC-349D-1744-9E79-C03FE17D8934}"/>
                  </a:ext>
                </a:extLst>
              </p:cNvPr>
              <p:cNvGrpSpPr/>
              <p:nvPr/>
            </p:nvGrpSpPr>
            <p:grpSpPr>
              <a:xfrm>
                <a:off x="7701022" y="321144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26" name="Straight Connector 925">
                  <a:extLst>
                    <a:ext uri="{FF2B5EF4-FFF2-40B4-BE49-F238E27FC236}">
                      <a16:creationId xmlns:a16="http://schemas.microsoft.com/office/drawing/2014/main" id="{1C6DD9C0-F9B4-7D44-AABA-984DCBE0A6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7" name="Straight Connector 926">
                  <a:extLst>
                    <a:ext uri="{FF2B5EF4-FFF2-40B4-BE49-F238E27FC236}">
                      <a16:creationId xmlns:a16="http://schemas.microsoft.com/office/drawing/2014/main" id="{286848E8-8AE0-8641-B9B5-48C9D513C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B34529AC-F44F-9146-9E66-D53C4F368DC1}"/>
                  </a:ext>
                </a:extLst>
              </p:cNvPr>
              <p:cNvGrpSpPr/>
              <p:nvPr/>
            </p:nvGrpSpPr>
            <p:grpSpPr>
              <a:xfrm>
                <a:off x="7687526" y="318107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29" name="Straight Connector 928">
                  <a:extLst>
                    <a:ext uri="{FF2B5EF4-FFF2-40B4-BE49-F238E27FC236}">
                      <a16:creationId xmlns:a16="http://schemas.microsoft.com/office/drawing/2014/main" id="{88EA5276-3B7E-7C43-B58C-462BE9D96A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0" name="Straight Connector 929">
                  <a:extLst>
                    <a:ext uri="{FF2B5EF4-FFF2-40B4-BE49-F238E27FC236}">
                      <a16:creationId xmlns:a16="http://schemas.microsoft.com/office/drawing/2014/main" id="{735DE307-5395-A847-87E2-07A5F091FA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2BFCF5F6-24FF-B342-86E7-E03E6C389111}"/>
                  </a:ext>
                </a:extLst>
              </p:cNvPr>
              <p:cNvGrpSpPr/>
              <p:nvPr/>
            </p:nvGrpSpPr>
            <p:grpSpPr>
              <a:xfrm>
                <a:off x="7670655" y="312708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32" name="Straight Connector 931">
                  <a:extLst>
                    <a:ext uri="{FF2B5EF4-FFF2-40B4-BE49-F238E27FC236}">
                      <a16:creationId xmlns:a16="http://schemas.microsoft.com/office/drawing/2014/main" id="{7F092713-2C51-6E44-9E59-BF49A81FF2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3" name="Straight Connector 932">
                  <a:extLst>
                    <a:ext uri="{FF2B5EF4-FFF2-40B4-BE49-F238E27FC236}">
                      <a16:creationId xmlns:a16="http://schemas.microsoft.com/office/drawing/2014/main" id="{1049AA7C-8DF5-2F4A-931A-A4210DCD9A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4" name="Group 933">
                <a:extLst>
                  <a:ext uri="{FF2B5EF4-FFF2-40B4-BE49-F238E27FC236}">
                    <a16:creationId xmlns:a16="http://schemas.microsoft.com/office/drawing/2014/main" id="{F2D1B8CA-9F9E-FF4E-A3DA-B7186CC995DC}"/>
                  </a:ext>
                </a:extLst>
              </p:cNvPr>
              <p:cNvGrpSpPr/>
              <p:nvPr/>
            </p:nvGrpSpPr>
            <p:grpSpPr>
              <a:xfrm>
                <a:off x="7518817" y="3103467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35" name="Straight Connector 934">
                  <a:extLst>
                    <a:ext uri="{FF2B5EF4-FFF2-40B4-BE49-F238E27FC236}">
                      <a16:creationId xmlns:a16="http://schemas.microsoft.com/office/drawing/2014/main" id="{202A81E6-622F-4942-9947-1516AC1C2A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6" name="Straight Connector 935">
                  <a:extLst>
                    <a:ext uri="{FF2B5EF4-FFF2-40B4-BE49-F238E27FC236}">
                      <a16:creationId xmlns:a16="http://schemas.microsoft.com/office/drawing/2014/main" id="{BF40527B-FD32-AE4C-9DBB-3A1CBDC464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7" name="Group 936">
                <a:extLst>
                  <a:ext uri="{FF2B5EF4-FFF2-40B4-BE49-F238E27FC236}">
                    <a16:creationId xmlns:a16="http://schemas.microsoft.com/office/drawing/2014/main" id="{E00D4B77-11E5-2245-8605-C9E1C1FED811}"/>
                  </a:ext>
                </a:extLst>
              </p:cNvPr>
              <p:cNvGrpSpPr/>
              <p:nvPr/>
            </p:nvGrpSpPr>
            <p:grpSpPr>
              <a:xfrm>
                <a:off x="7366979" y="296512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38" name="Straight Connector 937">
                  <a:extLst>
                    <a:ext uri="{FF2B5EF4-FFF2-40B4-BE49-F238E27FC236}">
                      <a16:creationId xmlns:a16="http://schemas.microsoft.com/office/drawing/2014/main" id="{1E3E4FCF-4973-EE40-B7F3-02BF1DEEBD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9" name="Straight Connector 938">
                  <a:extLst>
                    <a:ext uri="{FF2B5EF4-FFF2-40B4-BE49-F238E27FC236}">
                      <a16:creationId xmlns:a16="http://schemas.microsoft.com/office/drawing/2014/main" id="{854C3F82-CD83-BE42-AF64-12F2298703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0" name="Group 939">
                <a:extLst>
                  <a:ext uri="{FF2B5EF4-FFF2-40B4-BE49-F238E27FC236}">
                    <a16:creationId xmlns:a16="http://schemas.microsoft.com/office/drawing/2014/main" id="{7D5B28A3-5A9F-BF47-BB88-4ED03B47E09C}"/>
                  </a:ext>
                </a:extLst>
              </p:cNvPr>
              <p:cNvGrpSpPr/>
              <p:nvPr/>
            </p:nvGrpSpPr>
            <p:grpSpPr>
              <a:xfrm>
                <a:off x="7356857" y="288077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085101ED-F8BD-944F-A3C8-A4A202A5FC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2" name="Straight Connector 941">
                  <a:extLst>
                    <a:ext uri="{FF2B5EF4-FFF2-40B4-BE49-F238E27FC236}">
                      <a16:creationId xmlns:a16="http://schemas.microsoft.com/office/drawing/2014/main" id="{C016A7E3-5F85-3446-8975-3C45D5A0DC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3" name="Group 942">
                <a:extLst>
                  <a:ext uri="{FF2B5EF4-FFF2-40B4-BE49-F238E27FC236}">
                    <a16:creationId xmlns:a16="http://schemas.microsoft.com/office/drawing/2014/main" id="{D4EF5708-ACB0-1A45-BA52-AB9BFD987969}"/>
                  </a:ext>
                </a:extLst>
              </p:cNvPr>
              <p:cNvGrpSpPr/>
              <p:nvPr/>
            </p:nvGrpSpPr>
            <p:grpSpPr>
              <a:xfrm>
                <a:off x="7346734" y="2725561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44" name="Straight Connector 943">
                  <a:extLst>
                    <a:ext uri="{FF2B5EF4-FFF2-40B4-BE49-F238E27FC236}">
                      <a16:creationId xmlns:a16="http://schemas.microsoft.com/office/drawing/2014/main" id="{C7936B93-4C05-6C4A-BB33-C1E2F8C147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5" name="Straight Connector 944">
                  <a:extLst>
                    <a:ext uri="{FF2B5EF4-FFF2-40B4-BE49-F238E27FC236}">
                      <a16:creationId xmlns:a16="http://schemas.microsoft.com/office/drawing/2014/main" id="{62017033-CF32-0043-99F6-A1E51E2857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6" name="Group 945">
                <a:extLst>
                  <a:ext uri="{FF2B5EF4-FFF2-40B4-BE49-F238E27FC236}">
                    <a16:creationId xmlns:a16="http://schemas.microsoft.com/office/drawing/2014/main" id="{CAD4CAA0-FEB7-544B-9A66-0515788FE5B0}"/>
                  </a:ext>
                </a:extLst>
              </p:cNvPr>
              <p:cNvGrpSpPr/>
              <p:nvPr/>
            </p:nvGrpSpPr>
            <p:grpSpPr>
              <a:xfrm>
                <a:off x="7350108" y="258047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47" name="Straight Connector 946">
                  <a:extLst>
                    <a:ext uri="{FF2B5EF4-FFF2-40B4-BE49-F238E27FC236}">
                      <a16:creationId xmlns:a16="http://schemas.microsoft.com/office/drawing/2014/main" id="{64AE4443-EEDC-0047-893D-A7A9E91A92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8" name="Straight Connector 947">
                  <a:extLst>
                    <a:ext uri="{FF2B5EF4-FFF2-40B4-BE49-F238E27FC236}">
                      <a16:creationId xmlns:a16="http://schemas.microsoft.com/office/drawing/2014/main" id="{67EFA73D-1F5E-7E40-A19A-564FCEE1B7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2" name="Group 951">
                <a:extLst>
                  <a:ext uri="{FF2B5EF4-FFF2-40B4-BE49-F238E27FC236}">
                    <a16:creationId xmlns:a16="http://schemas.microsoft.com/office/drawing/2014/main" id="{C15E93B0-ADE1-6E4D-891F-B7D9696CC88F}"/>
                  </a:ext>
                </a:extLst>
              </p:cNvPr>
              <p:cNvGrpSpPr/>
              <p:nvPr/>
            </p:nvGrpSpPr>
            <p:grpSpPr>
              <a:xfrm>
                <a:off x="7343360" y="246575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53" name="Straight Connector 952">
                  <a:extLst>
                    <a:ext uri="{FF2B5EF4-FFF2-40B4-BE49-F238E27FC236}">
                      <a16:creationId xmlns:a16="http://schemas.microsoft.com/office/drawing/2014/main" id="{1D8E46FE-4BB4-4448-A974-ADE9C36EA8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4" name="Straight Connector 953">
                  <a:extLst>
                    <a:ext uri="{FF2B5EF4-FFF2-40B4-BE49-F238E27FC236}">
                      <a16:creationId xmlns:a16="http://schemas.microsoft.com/office/drawing/2014/main" id="{A51BBF0C-F60C-1640-ADE6-599D1502BF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5" name="Group 954">
                <a:extLst>
                  <a:ext uri="{FF2B5EF4-FFF2-40B4-BE49-F238E27FC236}">
                    <a16:creationId xmlns:a16="http://schemas.microsoft.com/office/drawing/2014/main" id="{46DBCF25-04C0-714D-B88F-B52B070CC882}"/>
                  </a:ext>
                </a:extLst>
              </p:cNvPr>
              <p:cNvGrpSpPr/>
              <p:nvPr/>
            </p:nvGrpSpPr>
            <p:grpSpPr>
              <a:xfrm>
                <a:off x="7312993" y="2347654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56" name="Straight Connector 955">
                  <a:extLst>
                    <a:ext uri="{FF2B5EF4-FFF2-40B4-BE49-F238E27FC236}">
                      <a16:creationId xmlns:a16="http://schemas.microsoft.com/office/drawing/2014/main" id="{2E5DBF41-0BC8-FF48-99B2-048F48B8CC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7" name="Straight Connector 956">
                  <a:extLst>
                    <a:ext uri="{FF2B5EF4-FFF2-40B4-BE49-F238E27FC236}">
                      <a16:creationId xmlns:a16="http://schemas.microsoft.com/office/drawing/2014/main" id="{14D29133-C31F-F645-ADF0-63A82152F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FB8F4240-8AE3-4747-AC54-68EC3F814F44}"/>
                  </a:ext>
                </a:extLst>
              </p:cNvPr>
              <p:cNvGrpSpPr/>
              <p:nvPr/>
            </p:nvGrpSpPr>
            <p:grpSpPr>
              <a:xfrm>
                <a:off x="7316367" y="230041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59" name="Straight Connector 958">
                  <a:extLst>
                    <a:ext uri="{FF2B5EF4-FFF2-40B4-BE49-F238E27FC236}">
                      <a16:creationId xmlns:a16="http://schemas.microsoft.com/office/drawing/2014/main" id="{C2B4FEF4-CA82-3A45-972A-AFAEDD819B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0" name="Straight Connector 959">
                  <a:extLst>
                    <a:ext uri="{FF2B5EF4-FFF2-40B4-BE49-F238E27FC236}">
                      <a16:creationId xmlns:a16="http://schemas.microsoft.com/office/drawing/2014/main" id="{30C8B410-8B45-934A-B9A6-C8ED690F29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7C87D38E-5666-0C44-9441-0D21D3ED91D1}"/>
                  </a:ext>
                </a:extLst>
              </p:cNvPr>
              <p:cNvGrpSpPr/>
              <p:nvPr/>
            </p:nvGrpSpPr>
            <p:grpSpPr>
              <a:xfrm>
                <a:off x="7309618" y="225992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62" name="Straight Connector 961">
                  <a:extLst>
                    <a:ext uri="{FF2B5EF4-FFF2-40B4-BE49-F238E27FC236}">
                      <a16:creationId xmlns:a16="http://schemas.microsoft.com/office/drawing/2014/main" id="{FE42E5AA-9958-2744-8442-E6E168BF28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3" name="Straight Connector 962">
                  <a:extLst>
                    <a:ext uri="{FF2B5EF4-FFF2-40B4-BE49-F238E27FC236}">
                      <a16:creationId xmlns:a16="http://schemas.microsoft.com/office/drawing/2014/main" id="{42B38EF4-7402-A94A-8F57-C381CB496D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C5228A07-EB31-3D4D-AE47-A9ED43368EB0}"/>
                  </a:ext>
                </a:extLst>
              </p:cNvPr>
              <p:cNvGrpSpPr/>
              <p:nvPr/>
            </p:nvGrpSpPr>
            <p:grpSpPr>
              <a:xfrm>
                <a:off x="7245509" y="212495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65" name="Straight Connector 964">
                  <a:extLst>
                    <a:ext uri="{FF2B5EF4-FFF2-40B4-BE49-F238E27FC236}">
                      <a16:creationId xmlns:a16="http://schemas.microsoft.com/office/drawing/2014/main" id="{C9A4C5A8-3441-A644-97D4-D828AB9151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6" name="Straight Connector 965">
                  <a:extLst>
                    <a:ext uri="{FF2B5EF4-FFF2-40B4-BE49-F238E27FC236}">
                      <a16:creationId xmlns:a16="http://schemas.microsoft.com/office/drawing/2014/main" id="{7AD0B0DE-73B8-3A40-8308-49566EC2AE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7" name="Group 966">
                <a:extLst>
                  <a:ext uri="{FF2B5EF4-FFF2-40B4-BE49-F238E27FC236}">
                    <a16:creationId xmlns:a16="http://schemas.microsoft.com/office/drawing/2014/main" id="{4B6AF5AD-4FC6-7A45-AF03-C44C34F04814}"/>
                  </a:ext>
                </a:extLst>
              </p:cNvPr>
              <p:cNvGrpSpPr/>
              <p:nvPr/>
            </p:nvGrpSpPr>
            <p:grpSpPr>
              <a:xfrm>
                <a:off x="7174652" y="2128333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68" name="Straight Connector 967">
                  <a:extLst>
                    <a:ext uri="{FF2B5EF4-FFF2-40B4-BE49-F238E27FC236}">
                      <a16:creationId xmlns:a16="http://schemas.microsoft.com/office/drawing/2014/main" id="{1F8E82B1-0484-1C45-90F9-343533B973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8AE99F3D-2DEF-F144-ABD4-5FE425B3BB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B7EA5ED-8FD9-2F4C-A299-CE157043E554}"/>
                </a:ext>
              </a:extLst>
            </p:cNvPr>
            <p:cNvGrpSpPr/>
            <p:nvPr/>
          </p:nvGrpSpPr>
          <p:grpSpPr>
            <a:xfrm>
              <a:off x="6995821" y="2108088"/>
              <a:ext cx="2588746" cy="2200719"/>
              <a:chOff x="6995821" y="2108088"/>
              <a:chExt cx="2588746" cy="2200719"/>
            </a:xfrm>
          </p:grpSpPr>
          <p:grpSp>
            <p:nvGrpSpPr>
              <p:cNvPr id="970" name="Group 969">
                <a:extLst>
                  <a:ext uri="{FF2B5EF4-FFF2-40B4-BE49-F238E27FC236}">
                    <a16:creationId xmlns:a16="http://schemas.microsoft.com/office/drawing/2014/main" id="{4A32A130-721C-3749-818A-6C2DC9D062BE}"/>
                  </a:ext>
                </a:extLst>
              </p:cNvPr>
              <p:cNvGrpSpPr/>
              <p:nvPr/>
            </p:nvGrpSpPr>
            <p:grpSpPr>
              <a:xfrm>
                <a:off x="6995821" y="2108088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01E64875-71C7-8E4A-8DBD-F3937BAA9F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2" name="Straight Connector 971">
                  <a:extLst>
                    <a:ext uri="{FF2B5EF4-FFF2-40B4-BE49-F238E27FC236}">
                      <a16:creationId xmlns:a16="http://schemas.microsoft.com/office/drawing/2014/main" id="{4885894A-A26D-EB49-ABD6-8029E0CAAF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3" name="Group 972">
                <a:extLst>
                  <a:ext uri="{FF2B5EF4-FFF2-40B4-BE49-F238E27FC236}">
                    <a16:creationId xmlns:a16="http://schemas.microsoft.com/office/drawing/2014/main" id="{9C68AD03-9475-8648-9A82-E6A40FA4781B}"/>
                  </a:ext>
                </a:extLst>
              </p:cNvPr>
              <p:cNvGrpSpPr/>
              <p:nvPr/>
            </p:nvGrpSpPr>
            <p:grpSpPr>
              <a:xfrm>
                <a:off x="7198271" y="2168824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74" name="Straight Connector 973">
                  <a:extLst>
                    <a:ext uri="{FF2B5EF4-FFF2-40B4-BE49-F238E27FC236}">
                      <a16:creationId xmlns:a16="http://schemas.microsoft.com/office/drawing/2014/main" id="{28EA3C0E-4072-E946-93FF-68BB6047D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150DDA10-D914-2942-BA57-5F567E21A2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6" name="Group 975">
                <a:extLst>
                  <a:ext uri="{FF2B5EF4-FFF2-40B4-BE49-F238E27FC236}">
                    <a16:creationId xmlns:a16="http://schemas.microsoft.com/office/drawing/2014/main" id="{CD9FB65A-C3D5-4E4E-B1EC-1D9C149B1796}"/>
                  </a:ext>
                </a:extLst>
              </p:cNvPr>
              <p:cNvGrpSpPr/>
              <p:nvPr/>
            </p:nvGrpSpPr>
            <p:grpSpPr>
              <a:xfrm>
                <a:off x="7235387" y="217219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BF9FEE9C-5CEE-D943-8D34-DA5BF36ED4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8" name="Straight Connector 977">
                  <a:extLst>
                    <a:ext uri="{FF2B5EF4-FFF2-40B4-BE49-F238E27FC236}">
                      <a16:creationId xmlns:a16="http://schemas.microsoft.com/office/drawing/2014/main" id="{72090C82-6409-CB4E-99EF-F569669840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0" name="Group 979">
                <a:extLst>
                  <a:ext uri="{FF2B5EF4-FFF2-40B4-BE49-F238E27FC236}">
                    <a16:creationId xmlns:a16="http://schemas.microsoft.com/office/drawing/2014/main" id="{CC1A558F-F0F0-954A-AFC9-FEAA610D8C0F}"/>
                  </a:ext>
                </a:extLst>
              </p:cNvPr>
              <p:cNvGrpSpPr/>
              <p:nvPr/>
            </p:nvGrpSpPr>
            <p:grpSpPr>
              <a:xfrm>
                <a:off x="9506203" y="4230443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139" name="Straight Connector 1138">
                  <a:extLst>
                    <a:ext uri="{FF2B5EF4-FFF2-40B4-BE49-F238E27FC236}">
                      <a16:creationId xmlns:a16="http://schemas.microsoft.com/office/drawing/2014/main" id="{59ABF93E-F472-144C-B4F9-5A6B4BC788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DB87A844-4BA0-6549-97B5-DBAE6ECBB4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1" name="Group 1140">
                <a:extLst>
                  <a:ext uri="{FF2B5EF4-FFF2-40B4-BE49-F238E27FC236}">
                    <a16:creationId xmlns:a16="http://schemas.microsoft.com/office/drawing/2014/main" id="{143B7282-898C-B846-A507-EC73E3FE15E3}"/>
                  </a:ext>
                </a:extLst>
              </p:cNvPr>
              <p:cNvGrpSpPr/>
              <p:nvPr/>
            </p:nvGrpSpPr>
            <p:grpSpPr>
              <a:xfrm>
                <a:off x="9067561" y="4230443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37C89A46-B1AC-7942-8625-11C1878E0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3" name="Straight Connector 1142">
                  <a:extLst>
                    <a:ext uri="{FF2B5EF4-FFF2-40B4-BE49-F238E27FC236}">
                      <a16:creationId xmlns:a16="http://schemas.microsoft.com/office/drawing/2014/main" id="{B045B5E1-5A30-6548-B4F6-51EE0E0726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4" name="Group 1143">
                <a:extLst>
                  <a:ext uri="{FF2B5EF4-FFF2-40B4-BE49-F238E27FC236}">
                    <a16:creationId xmlns:a16="http://schemas.microsoft.com/office/drawing/2014/main" id="{8FE85545-CF22-E342-8AB1-456D5D18595E}"/>
                  </a:ext>
                </a:extLst>
              </p:cNvPr>
              <p:cNvGrpSpPr/>
              <p:nvPr/>
            </p:nvGrpSpPr>
            <p:grpSpPr>
              <a:xfrm>
                <a:off x="9050690" y="4230443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145" name="Straight Connector 1144">
                  <a:extLst>
                    <a:ext uri="{FF2B5EF4-FFF2-40B4-BE49-F238E27FC236}">
                      <a16:creationId xmlns:a16="http://schemas.microsoft.com/office/drawing/2014/main" id="{E8402195-C4C8-A342-BC0D-CC13FA7A2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6" name="Straight Connector 1145">
                  <a:extLst>
                    <a:ext uri="{FF2B5EF4-FFF2-40B4-BE49-F238E27FC236}">
                      <a16:creationId xmlns:a16="http://schemas.microsoft.com/office/drawing/2014/main" id="{BA46E090-9217-D54F-B30D-4AB4E51BF0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0" name="Group 1169">
                <a:extLst>
                  <a:ext uri="{FF2B5EF4-FFF2-40B4-BE49-F238E27FC236}">
                    <a16:creationId xmlns:a16="http://schemas.microsoft.com/office/drawing/2014/main" id="{C6B4910C-DE5A-3943-B74C-B68FE681E711}"/>
                  </a:ext>
                </a:extLst>
              </p:cNvPr>
              <p:cNvGrpSpPr/>
              <p:nvPr/>
            </p:nvGrpSpPr>
            <p:grpSpPr>
              <a:xfrm>
                <a:off x="8726770" y="409885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197" name="Straight Connector 1196">
                  <a:extLst>
                    <a:ext uri="{FF2B5EF4-FFF2-40B4-BE49-F238E27FC236}">
                      <a16:creationId xmlns:a16="http://schemas.microsoft.com/office/drawing/2014/main" id="{93C1D276-A9CE-0B4D-819D-B19D378C9C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8" name="Straight Connector 1197">
                  <a:extLst>
                    <a:ext uri="{FF2B5EF4-FFF2-40B4-BE49-F238E27FC236}">
                      <a16:creationId xmlns:a16="http://schemas.microsoft.com/office/drawing/2014/main" id="{3B28F986-D6BF-C240-93D4-1583D30142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9" name="Group 1198">
                <a:extLst>
                  <a:ext uri="{FF2B5EF4-FFF2-40B4-BE49-F238E27FC236}">
                    <a16:creationId xmlns:a16="http://schemas.microsoft.com/office/drawing/2014/main" id="{8D3D7E50-0851-284C-9997-AB9676805D85}"/>
                  </a:ext>
                </a:extLst>
              </p:cNvPr>
              <p:cNvGrpSpPr/>
              <p:nvPr/>
            </p:nvGrpSpPr>
            <p:grpSpPr>
              <a:xfrm>
                <a:off x="8369108" y="399425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00" name="Straight Connector 1199">
                  <a:extLst>
                    <a:ext uri="{FF2B5EF4-FFF2-40B4-BE49-F238E27FC236}">
                      <a16:creationId xmlns:a16="http://schemas.microsoft.com/office/drawing/2014/main" id="{43FAADBA-77D3-D245-A815-7A8C8D60A6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1" name="Straight Connector 1200">
                  <a:extLst>
                    <a:ext uri="{FF2B5EF4-FFF2-40B4-BE49-F238E27FC236}">
                      <a16:creationId xmlns:a16="http://schemas.microsoft.com/office/drawing/2014/main" id="{A8B11C12-03DB-0C4E-AED8-48E823FDDD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2" name="Group 1201">
                <a:extLst>
                  <a:ext uri="{FF2B5EF4-FFF2-40B4-BE49-F238E27FC236}">
                    <a16:creationId xmlns:a16="http://schemas.microsoft.com/office/drawing/2014/main" id="{4E1B2074-0F13-4C42-A1F0-F63A55E9DD2B}"/>
                  </a:ext>
                </a:extLst>
              </p:cNvPr>
              <p:cNvGrpSpPr/>
              <p:nvPr/>
            </p:nvGrpSpPr>
            <p:grpSpPr>
              <a:xfrm>
                <a:off x="8048562" y="3943638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03" name="Straight Connector 1202">
                  <a:extLst>
                    <a:ext uri="{FF2B5EF4-FFF2-40B4-BE49-F238E27FC236}">
                      <a16:creationId xmlns:a16="http://schemas.microsoft.com/office/drawing/2014/main" id="{7D1CB503-5AE7-AE47-8EFD-E0C4AEF08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4" name="Straight Connector 1203">
                  <a:extLst>
                    <a:ext uri="{FF2B5EF4-FFF2-40B4-BE49-F238E27FC236}">
                      <a16:creationId xmlns:a16="http://schemas.microsoft.com/office/drawing/2014/main" id="{F1C3286F-5104-BD4B-91C3-38373E8D95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5" name="Group 1204">
                <a:extLst>
                  <a:ext uri="{FF2B5EF4-FFF2-40B4-BE49-F238E27FC236}">
                    <a16:creationId xmlns:a16="http://schemas.microsoft.com/office/drawing/2014/main" id="{F3DB7CD6-B9D5-484F-8DF7-BE3BF3020517}"/>
                  </a:ext>
                </a:extLst>
              </p:cNvPr>
              <p:cNvGrpSpPr/>
              <p:nvPr/>
            </p:nvGrpSpPr>
            <p:grpSpPr>
              <a:xfrm>
                <a:off x="8014820" y="381204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06" name="Straight Connector 1205">
                  <a:extLst>
                    <a:ext uri="{FF2B5EF4-FFF2-40B4-BE49-F238E27FC236}">
                      <a16:creationId xmlns:a16="http://schemas.microsoft.com/office/drawing/2014/main" id="{6053E071-F5DF-2746-84FE-6837EEB949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7" name="Straight Connector 1206">
                  <a:extLst>
                    <a:ext uri="{FF2B5EF4-FFF2-40B4-BE49-F238E27FC236}">
                      <a16:creationId xmlns:a16="http://schemas.microsoft.com/office/drawing/2014/main" id="{9DB4B8B5-3271-8341-B1DC-B4DCB8EF6E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31940430-A320-EA4B-801E-DC2BED9AFB41}"/>
                  </a:ext>
                </a:extLst>
              </p:cNvPr>
              <p:cNvGrpSpPr/>
              <p:nvPr/>
            </p:nvGrpSpPr>
            <p:grpSpPr>
              <a:xfrm>
                <a:off x="8004697" y="381204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09" name="Straight Connector 1208">
                  <a:extLst>
                    <a:ext uri="{FF2B5EF4-FFF2-40B4-BE49-F238E27FC236}">
                      <a16:creationId xmlns:a16="http://schemas.microsoft.com/office/drawing/2014/main" id="{161ABD75-2384-D044-82E2-93BAD245C6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0" name="Straight Connector 1209">
                  <a:extLst>
                    <a:ext uri="{FF2B5EF4-FFF2-40B4-BE49-F238E27FC236}">
                      <a16:creationId xmlns:a16="http://schemas.microsoft.com/office/drawing/2014/main" id="{F9A3BD4A-2D1D-3741-B994-226CA44B0E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A1723B44-7B8F-A348-8621-3D51ECFB0456}"/>
                  </a:ext>
                </a:extLst>
              </p:cNvPr>
              <p:cNvGrpSpPr/>
              <p:nvPr/>
            </p:nvGrpSpPr>
            <p:grpSpPr>
              <a:xfrm>
                <a:off x="7707770" y="377155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12" name="Straight Connector 1211">
                  <a:extLst>
                    <a:ext uri="{FF2B5EF4-FFF2-40B4-BE49-F238E27FC236}">
                      <a16:creationId xmlns:a16="http://schemas.microsoft.com/office/drawing/2014/main" id="{5EBFC87B-37E8-B34B-BBBA-AC1183D6D7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3" name="Straight Connector 1212">
                  <a:extLst>
                    <a:ext uri="{FF2B5EF4-FFF2-40B4-BE49-F238E27FC236}">
                      <a16:creationId xmlns:a16="http://schemas.microsoft.com/office/drawing/2014/main" id="{5872B0EA-52C9-544C-BDAE-170DF3689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05CE7C10-0B2D-064E-82E7-5F9C924AECE4}"/>
                  </a:ext>
                </a:extLst>
              </p:cNvPr>
              <p:cNvGrpSpPr/>
              <p:nvPr/>
            </p:nvGrpSpPr>
            <p:grpSpPr>
              <a:xfrm>
                <a:off x="7606545" y="3558983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15" name="Straight Connector 1214">
                  <a:extLst>
                    <a:ext uri="{FF2B5EF4-FFF2-40B4-BE49-F238E27FC236}">
                      <a16:creationId xmlns:a16="http://schemas.microsoft.com/office/drawing/2014/main" id="{106F5510-2F04-4949-9DB7-DE92A840BA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6" name="Straight Connector 1215">
                  <a:extLst>
                    <a:ext uri="{FF2B5EF4-FFF2-40B4-BE49-F238E27FC236}">
                      <a16:creationId xmlns:a16="http://schemas.microsoft.com/office/drawing/2014/main" id="{F31D7C49-169D-B04B-84A9-A04178D265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7" name="Group 1216">
                <a:extLst>
                  <a:ext uri="{FF2B5EF4-FFF2-40B4-BE49-F238E27FC236}">
                    <a16:creationId xmlns:a16="http://schemas.microsoft.com/office/drawing/2014/main" id="{90CD8B2D-9CB4-1244-8527-5F36B59092EC}"/>
                  </a:ext>
                </a:extLst>
              </p:cNvPr>
              <p:cNvGrpSpPr/>
              <p:nvPr/>
            </p:nvGrpSpPr>
            <p:grpSpPr>
              <a:xfrm>
                <a:off x="7346734" y="331266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18" name="Straight Connector 1217">
                  <a:extLst>
                    <a:ext uri="{FF2B5EF4-FFF2-40B4-BE49-F238E27FC236}">
                      <a16:creationId xmlns:a16="http://schemas.microsoft.com/office/drawing/2014/main" id="{278AD2B1-933A-1048-BBCC-F2C8AB897D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9" name="Straight Connector 1218">
                  <a:extLst>
                    <a:ext uri="{FF2B5EF4-FFF2-40B4-BE49-F238E27FC236}">
                      <a16:creationId xmlns:a16="http://schemas.microsoft.com/office/drawing/2014/main" id="{FF9A1C45-8585-734F-B3FD-88D1811EF0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0" name="Group 1219">
                <a:extLst>
                  <a:ext uri="{FF2B5EF4-FFF2-40B4-BE49-F238E27FC236}">
                    <a16:creationId xmlns:a16="http://schemas.microsoft.com/office/drawing/2014/main" id="{0B7E6C94-F2C2-B947-8EB5-E115B74B1BB4}"/>
                  </a:ext>
                </a:extLst>
              </p:cNvPr>
              <p:cNvGrpSpPr/>
              <p:nvPr/>
            </p:nvGrpSpPr>
            <p:grpSpPr>
              <a:xfrm>
                <a:off x="7333237" y="264120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21" name="Straight Connector 1220">
                  <a:extLst>
                    <a:ext uri="{FF2B5EF4-FFF2-40B4-BE49-F238E27FC236}">
                      <a16:creationId xmlns:a16="http://schemas.microsoft.com/office/drawing/2014/main" id="{6B86A899-DC02-0343-8AEA-9FED528751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2" name="Straight Connector 1221">
                  <a:extLst>
                    <a:ext uri="{FF2B5EF4-FFF2-40B4-BE49-F238E27FC236}">
                      <a16:creationId xmlns:a16="http://schemas.microsoft.com/office/drawing/2014/main" id="{1BC43727-73F4-9E43-ABBC-FEB8E91935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3" name="Group 1222">
                <a:extLst>
                  <a:ext uri="{FF2B5EF4-FFF2-40B4-BE49-F238E27FC236}">
                    <a16:creationId xmlns:a16="http://schemas.microsoft.com/office/drawing/2014/main" id="{3F15821B-94A2-434F-A409-8AF17654D98E}"/>
                  </a:ext>
                </a:extLst>
              </p:cNvPr>
              <p:cNvGrpSpPr/>
              <p:nvPr/>
            </p:nvGrpSpPr>
            <p:grpSpPr>
              <a:xfrm>
                <a:off x="7319740" y="257710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24" name="Straight Connector 1223">
                  <a:extLst>
                    <a:ext uri="{FF2B5EF4-FFF2-40B4-BE49-F238E27FC236}">
                      <a16:creationId xmlns:a16="http://schemas.microsoft.com/office/drawing/2014/main" id="{63D68BC3-1CCB-BE45-BDAE-A0FCE73BD1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5" name="Straight Connector 1224">
                  <a:extLst>
                    <a:ext uri="{FF2B5EF4-FFF2-40B4-BE49-F238E27FC236}">
                      <a16:creationId xmlns:a16="http://schemas.microsoft.com/office/drawing/2014/main" id="{252F35E7-3B81-0947-B9B3-B22FECDA20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6" name="Group 1225">
                <a:extLst>
                  <a:ext uri="{FF2B5EF4-FFF2-40B4-BE49-F238E27FC236}">
                    <a16:creationId xmlns:a16="http://schemas.microsoft.com/office/drawing/2014/main" id="{39855D65-A474-2C4A-94B6-2D4EAADABE8B}"/>
                  </a:ext>
                </a:extLst>
              </p:cNvPr>
              <p:cNvGrpSpPr/>
              <p:nvPr/>
            </p:nvGrpSpPr>
            <p:grpSpPr>
              <a:xfrm>
                <a:off x="7319740" y="247587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27" name="Straight Connector 1226">
                  <a:extLst>
                    <a:ext uri="{FF2B5EF4-FFF2-40B4-BE49-F238E27FC236}">
                      <a16:creationId xmlns:a16="http://schemas.microsoft.com/office/drawing/2014/main" id="{4F333B6E-DF84-0B49-91A8-4FBAC5A560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8EAFA234-534A-6849-9285-622E41B5FF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C51C738-E9C1-6D48-9E3B-745DBD959696}"/>
                </a:ext>
              </a:extLst>
            </p:cNvPr>
            <p:cNvSpPr/>
            <p:nvPr/>
          </p:nvSpPr>
          <p:spPr>
            <a:xfrm>
              <a:off x="7025021" y="2145973"/>
              <a:ext cx="4585497" cy="1747820"/>
            </a:xfrm>
            <a:custGeom>
              <a:avLst/>
              <a:gdLst>
                <a:gd name="connsiteX0" fmla="*/ 4585497 w 4585497"/>
                <a:gd name="connsiteY0" fmla="*/ 1761317 h 1761317"/>
                <a:gd name="connsiteX1" fmla="*/ 2415906 w 4585497"/>
                <a:gd name="connsiteY1" fmla="*/ 1761317 h 1761317"/>
                <a:gd name="connsiteX2" fmla="*/ 2415906 w 4585497"/>
                <a:gd name="connsiteY2" fmla="*/ 1700582 h 1761317"/>
                <a:gd name="connsiteX3" fmla="*/ 2081863 w 4585497"/>
                <a:gd name="connsiteY3" fmla="*/ 1700582 h 1761317"/>
                <a:gd name="connsiteX4" fmla="*/ 2081863 w 4585497"/>
                <a:gd name="connsiteY4" fmla="*/ 1660092 h 1761317"/>
                <a:gd name="connsiteX5" fmla="*/ 1953645 w 4585497"/>
                <a:gd name="connsiteY5" fmla="*/ 1660092 h 1761317"/>
                <a:gd name="connsiteX6" fmla="*/ 1953645 w 4585497"/>
                <a:gd name="connsiteY6" fmla="*/ 1609479 h 1761317"/>
                <a:gd name="connsiteX7" fmla="*/ 1737698 w 4585497"/>
                <a:gd name="connsiteY7" fmla="*/ 1609479 h 1761317"/>
                <a:gd name="connsiteX8" fmla="*/ 1737698 w 4585497"/>
                <a:gd name="connsiteY8" fmla="*/ 1535248 h 1761317"/>
                <a:gd name="connsiteX9" fmla="*/ 1649969 w 4585497"/>
                <a:gd name="connsiteY9" fmla="*/ 1535248 h 1761317"/>
                <a:gd name="connsiteX10" fmla="*/ 1649969 w 4585497"/>
                <a:gd name="connsiteY10" fmla="*/ 1491383 h 1761317"/>
                <a:gd name="connsiteX11" fmla="*/ 1484635 w 4585497"/>
                <a:gd name="connsiteY11" fmla="*/ 1491383 h 1761317"/>
                <a:gd name="connsiteX12" fmla="*/ 1484635 w 4585497"/>
                <a:gd name="connsiteY12" fmla="*/ 1454267 h 1761317"/>
                <a:gd name="connsiteX13" fmla="*/ 1417152 w 4585497"/>
                <a:gd name="connsiteY13" fmla="*/ 1454267 h 1761317"/>
                <a:gd name="connsiteX14" fmla="*/ 1417152 w 4585497"/>
                <a:gd name="connsiteY14" fmla="*/ 1417152 h 1761317"/>
                <a:gd name="connsiteX15" fmla="*/ 1383410 w 4585497"/>
                <a:gd name="connsiteY15" fmla="*/ 1417152 h 1761317"/>
                <a:gd name="connsiteX16" fmla="*/ 1383410 w 4585497"/>
                <a:gd name="connsiteY16" fmla="*/ 1376662 h 1761317"/>
                <a:gd name="connsiteX17" fmla="*/ 1066238 w 4585497"/>
                <a:gd name="connsiteY17" fmla="*/ 1376662 h 1761317"/>
                <a:gd name="connsiteX18" fmla="*/ 1066238 w 4585497"/>
                <a:gd name="connsiteY18" fmla="*/ 1346294 h 1761317"/>
                <a:gd name="connsiteX19" fmla="*/ 1066238 w 4585497"/>
                <a:gd name="connsiteY19" fmla="*/ 1346294 h 1761317"/>
                <a:gd name="connsiteX20" fmla="*/ 1066238 w 4585497"/>
                <a:gd name="connsiteY20" fmla="*/ 1312552 h 1761317"/>
                <a:gd name="connsiteX21" fmla="*/ 1032496 w 4585497"/>
                <a:gd name="connsiteY21" fmla="*/ 1305804 h 1761317"/>
                <a:gd name="connsiteX22" fmla="*/ 1019000 w 4585497"/>
                <a:gd name="connsiteY22" fmla="*/ 1275436 h 1761317"/>
                <a:gd name="connsiteX23" fmla="*/ 1015625 w 4585497"/>
                <a:gd name="connsiteY23" fmla="*/ 1241695 h 1761317"/>
                <a:gd name="connsiteX24" fmla="*/ 954890 w 4585497"/>
                <a:gd name="connsiteY24" fmla="*/ 1241695 h 1761317"/>
                <a:gd name="connsiteX25" fmla="*/ 954890 w 4585497"/>
                <a:gd name="connsiteY25" fmla="*/ 1241695 h 1761317"/>
                <a:gd name="connsiteX26" fmla="*/ 958265 w 4585497"/>
                <a:gd name="connsiteY26" fmla="*/ 1211327 h 1761317"/>
                <a:gd name="connsiteX27" fmla="*/ 792930 w 4585497"/>
                <a:gd name="connsiteY27" fmla="*/ 1211327 h 1761317"/>
                <a:gd name="connsiteX28" fmla="*/ 792930 w 4585497"/>
                <a:gd name="connsiteY28" fmla="*/ 1177586 h 1761317"/>
                <a:gd name="connsiteX29" fmla="*/ 732195 w 4585497"/>
                <a:gd name="connsiteY29" fmla="*/ 1177586 h 1761317"/>
                <a:gd name="connsiteX30" fmla="*/ 732195 w 4585497"/>
                <a:gd name="connsiteY30" fmla="*/ 1177586 h 1761317"/>
                <a:gd name="connsiteX31" fmla="*/ 711950 w 4585497"/>
                <a:gd name="connsiteY31" fmla="*/ 1143844 h 1761317"/>
                <a:gd name="connsiteX32" fmla="*/ 718699 w 4585497"/>
                <a:gd name="connsiteY32" fmla="*/ 1110102 h 1761317"/>
                <a:gd name="connsiteX33" fmla="*/ 718699 w 4585497"/>
                <a:gd name="connsiteY33" fmla="*/ 1110102 h 1761317"/>
                <a:gd name="connsiteX34" fmla="*/ 688331 w 4585497"/>
                <a:gd name="connsiteY34" fmla="*/ 1052741 h 1761317"/>
                <a:gd name="connsiteX35" fmla="*/ 688331 w 4585497"/>
                <a:gd name="connsiteY35" fmla="*/ 1052741 h 1761317"/>
                <a:gd name="connsiteX36" fmla="*/ 671460 w 4585497"/>
                <a:gd name="connsiteY36" fmla="*/ 1029122 h 1761317"/>
                <a:gd name="connsiteX37" fmla="*/ 533119 w 4585497"/>
                <a:gd name="connsiteY37" fmla="*/ 1032496 h 1761317"/>
                <a:gd name="connsiteX38" fmla="*/ 533119 w 4585497"/>
                <a:gd name="connsiteY38" fmla="*/ 998755 h 1761317"/>
                <a:gd name="connsiteX39" fmla="*/ 445391 w 4585497"/>
                <a:gd name="connsiteY39" fmla="*/ 998755 h 1761317"/>
                <a:gd name="connsiteX40" fmla="*/ 445391 w 4585497"/>
                <a:gd name="connsiteY40" fmla="*/ 998755 h 1761317"/>
                <a:gd name="connsiteX41" fmla="*/ 415023 w 4585497"/>
                <a:gd name="connsiteY41" fmla="*/ 968387 h 1761317"/>
                <a:gd name="connsiteX42" fmla="*/ 415023 w 4585497"/>
                <a:gd name="connsiteY42" fmla="*/ 968387 h 1761317"/>
                <a:gd name="connsiteX43" fmla="*/ 408275 w 4585497"/>
                <a:gd name="connsiteY43" fmla="*/ 934645 h 1761317"/>
                <a:gd name="connsiteX44" fmla="*/ 408275 w 4585497"/>
                <a:gd name="connsiteY44" fmla="*/ 900904 h 1761317"/>
                <a:gd name="connsiteX45" fmla="*/ 408275 w 4585497"/>
                <a:gd name="connsiteY45" fmla="*/ 900904 h 1761317"/>
                <a:gd name="connsiteX46" fmla="*/ 381282 w 4585497"/>
                <a:gd name="connsiteY46" fmla="*/ 873910 h 1761317"/>
                <a:gd name="connsiteX47" fmla="*/ 377907 w 4585497"/>
                <a:gd name="connsiteY47" fmla="*/ 786182 h 1761317"/>
                <a:gd name="connsiteX48" fmla="*/ 361037 w 4585497"/>
                <a:gd name="connsiteY48" fmla="*/ 630970 h 1761317"/>
                <a:gd name="connsiteX49" fmla="*/ 361037 w 4585497"/>
                <a:gd name="connsiteY49" fmla="*/ 479132 h 1761317"/>
                <a:gd name="connsiteX50" fmla="*/ 357662 w 4585497"/>
                <a:gd name="connsiteY50" fmla="*/ 371159 h 1761317"/>
                <a:gd name="connsiteX51" fmla="*/ 340792 w 4585497"/>
                <a:gd name="connsiteY51" fmla="*/ 340791 h 1761317"/>
                <a:gd name="connsiteX52" fmla="*/ 323921 w 4585497"/>
                <a:gd name="connsiteY52" fmla="*/ 246315 h 1761317"/>
                <a:gd name="connsiteX53" fmla="*/ 317172 w 4585497"/>
                <a:gd name="connsiteY53" fmla="*/ 165335 h 1761317"/>
                <a:gd name="connsiteX54" fmla="*/ 320547 w 4585497"/>
                <a:gd name="connsiteY54" fmla="*/ 121470 h 1761317"/>
                <a:gd name="connsiteX55" fmla="*/ 300302 w 4585497"/>
                <a:gd name="connsiteY55" fmla="*/ 77606 h 1761317"/>
                <a:gd name="connsiteX56" fmla="*/ 296927 w 4585497"/>
                <a:gd name="connsiteY56" fmla="*/ 47239 h 1761317"/>
                <a:gd name="connsiteX57" fmla="*/ 286805 w 4585497"/>
                <a:gd name="connsiteY57" fmla="*/ 33742 h 1761317"/>
                <a:gd name="connsiteX58" fmla="*/ 280056 w 4585497"/>
                <a:gd name="connsiteY58" fmla="*/ 26994 h 1761317"/>
                <a:gd name="connsiteX59" fmla="*/ 161961 w 4585497"/>
                <a:gd name="connsiteY59" fmla="*/ 26994 h 1761317"/>
                <a:gd name="connsiteX60" fmla="*/ 161961 w 4585497"/>
                <a:gd name="connsiteY60" fmla="*/ 26994 h 1761317"/>
                <a:gd name="connsiteX61" fmla="*/ 148464 w 4585497"/>
                <a:gd name="connsiteY61" fmla="*/ 0 h 1761317"/>
                <a:gd name="connsiteX62" fmla="*/ 0 w 4585497"/>
                <a:gd name="connsiteY62" fmla="*/ 13497 h 1761317"/>
                <a:gd name="connsiteX63" fmla="*/ 0 w 4585497"/>
                <a:gd name="connsiteY63" fmla="*/ 13497 h 1761317"/>
                <a:gd name="connsiteX64" fmla="*/ 0 w 4585497"/>
                <a:gd name="connsiteY64" fmla="*/ 13497 h 1761317"/>
                <a:gd name="connsiteX0" fmla="*/ 4585497 w 4585497"/>
                <a:gd name="connsiteY0" fmla="*/ 1761317 h 1761317"/>
                <a:gd name="connsiteX1" fmla="*/ 2415906 w 4585497"/>
                <a:gd name="connsiteY1" fmla="*/ 1761317 h 1761317"/>
                <a:gd name="connsiteX2" fmla="*/ 2415906 w 4585497"/>
                <a:gd name="connsiteY2" fmla="*/ 1700582 h 1761317"/>
                <a:gd name="connsiteX3" fmla="*/ 2081863 w 4585497"/>
                <a:gd name="connsiteY3" fmla="*/ 1700582 h 1761317"/>
                <a:gd name="connsiteX4" fmla="*/ 2081863 w 4585497"/>
                <a:gd name="connsiteY4" fmla="*/ 1660092 h 1761317"/>
                <a:gd name="connsiteX5" fmla="*/ 1953645 w 4585497"/>
                <a:gd name="connsiteY5" fmla="*/ 1660092 h 1761317"/>
                <a:gd name="connsiteX6" fmla="*/ 1953645 w 4585497"/>
                <a:gd name="connsiteY6" fmla="*/ 1609479 h 1761317"/>
                <a:gd name="connsiteX7" fmla="*/ 1737698 w 4585497"/>
                <a:gd name="connsiteY7" fmla="*/ 1609479 h 1761317"/>
                <a:gd name="connsiteX8" fmla="*/ 1737698 w 4585497"/>
                <a:gd name="connsiteY8" fmla="*/ 1535248 h 1761317"/>
                <a:gd name="connsiteX9" fmla="*/ 1649969 w 4585497"/>
                <a:gd name="connsiteY9" fmla="*/ 1535248 h 1761317"/>
                <a:gd name="connsiteX10" fmla="*/ 1649969 w 4585497"/>
                <a:gd name="connsiteY10" fmla="*/ 1491383 h 1761317"/>
                <a:gd name="connsiteX11" fmla="*/ 1484635 w 4585497"/>
                <a:gd name="connsiteY11" fmla="*/ 1491383 h 1761317"/>
                <a:gd name="connsiteX12" fmla="*/ 1484635 w 4585497"/>
                <a:gd name="connsiteY12" fmla="*/ 1454267 h 1761317"/>
                <a:gd name="connsiteX13" fmla="*/ 1417152 w 4585497"/>
                <a:gd name="connsiteY13" fmla="*/ 1454267 h 1761317"/>
                <a:gd name="connsiteX14" fmla="*/ 1417152 w 4585497"/>
                <a:gd name="connsiteY14" fmla="*/ 1417152 h 1761317"/>
                <a:gd name="connsiteX15" fmla="*/ 1383410 w 4585497"/>
                <a:gd name="connsiteY15" fmla="*/ 1417152 h 1761317"/>
                <a:gd name="connsiteX16" fmla="*/ 1383410 w 4585497"/>
                <a:gd name="connsiteY16" fmla="*/ 1376662 h 1761317"/>
                <a:gd name="connsiteX17" fmla="*/ 1066238 w 4585497"/>
                <a:gd name="connsiteY17" fmla="*/ 1376662 h 1761317"/>
                <a:gd name="connsiteX18" fmla="*/ 1066238 w 4585497"/>
                <a:gd name="connsiteY18" fmla="*/ 1346294 h 1761317"/>
                <a:gd name="connsiteX19" fmla="*/ 1066238 w 4585497"/>
                <a:gd name="connsiteY19" fmla="*/ 1346294 h 1761317"/>
                <a:gd name="connsiteX20" fmla="*/ 1066238 w 4585497"/>
                <a:gd name="connsiteY20" fmla="*/ 1312552 h 1761317"/>
                <a:gd name="connsiteX21" fmla="*/ 1032496 w 4585497"/>
                <a:gd name="connsiteY21" fmla="*/ 1305804 h 1761317"/>
                <a:gd name="connsiteX22" fmla="*/ 1019000 w 4585497"/>
                <a:gd name="connsiteY22" fmla="*/ 1275436 h 1761317"/>
                <a:gd name="connsiteX23" fmla="*/ 1015625 w 4585497"/>
                <a:gd name="connsiteY23" fmla="*/ 1241695 h 1761317"/>
                <a:gd name="connsiteX24" fmla="*/ 954890 w 4585497"/>
                <a:gd name="connsiteY24" fmla="*/ 1241695 h 1761317"/>
                <a:gd name="connsiteX25" fmla="*/ 954890 w 4585497"/>
                <a:gd name="connsiteY25" fmla="*/ 1241695 h 1761317"/>
                <a:gd name="connsiteX26" fmla="*/ 958265 w 4585497"/>
                <a:gd name="connsiteY26" fmla="*/ 1211327 h 1761317"/>
                <a:gd name="connsiteX27" fmla="*/ 792930 w 4585497"/>
                <a:gd name="connsiteY27" fmla="*/ 1211327 h 1761317"/>
                <a:gd name="connsiteX28" fmla="*/ 792930 w 4585497"/>
                <a:gd name="connsiteY28" fmla="*/ 1177586 h 1761317"/>
                <a:gd name="connsiteX29" fmla="*/ 732195 w 4585497"/>
                <a:gd name="connsiteY29" fmla="*/ 1177586 h 1761317"/>
                <a:gd name="connsiteX30" fmla="*/ 732195 w 4585497"/>
                <a:gd name="connsiteY30" fmla="*/ 1177586 h 1761317"/>
                <a:gd name="connsiteX31" fmla="*/ 711950 w 4585497"/>
                <a:gd name="connsiteY31" fmla="*/ 1143844 h 1761317"/>
                <a:gd name="connsiteX32" fmla="*/ 718699 w 4585497"/>
                <a:gd name="connsiteY32" fmla="*/ 1110102 h 1761317"/>
                <a:gd name="connsiteX33" fmla="*/ 718699 w 4585497"/>
                <a:gd name="connsiteY33" fmla="*/ 1110102 h 1761317"/>
                <a:gd name="connsiteX34" fmla="*/ 688331 w 4585497"/>
                <a:gd name="connsiteY34" fmla="*/ 1052741 h 1761317"/>
                <a:gd name="connsiteX35" fmla="*/ 688331 w 4585497"/>
                <a:gd name="connsiteY35" fmla="*/ 1052741 h 1761317"/>
                <a:gd name="connsiteX36" fmla="*/ 671460 w 4585497"/>
                <a:gd name="connsiteY36" fmla="*/ 1029122 h 1761317"/>
                <a:gd name="connsiteX37" fmla="*/ 533119 w 4585497"/>
                <a:gd name="connsiteY37" fmla="*/ 1032496 h 1761317"/>
                <a:gd name="connsiteX38" fmla="*/ 533119 w 4585497"/>
                <a:gd name="connsiteY38" fmla="*/ 998755 h 1761317"/>
                <a:gd name="connsiteX39" fmla="*/ 445391 w 4585497"/>
                <a:gd name="connsiteY39" fmla="*/ 998755 h 1761317"/>
                <a:gd name="connsiteX40" fmla="*/ 445391 w 4585497"/>
                <a:gd name="connsiteY40" fmla="*/ 998755 h 1761317"/>
                <a:gd name="connsiteX41" fmla="*/ 415023 w 4585497"/>
                <a:gd name="connsiteY41" fmla="*/ 968387 h 1761317"/>
                <a:gd name="connsiteX42" fmla="*/ 415023 w 4585497"/>
                <a:gd name="connsiteY42" fmla="*/ 968387 h 1761317"/>
                <a:gd name="connsiteX43" fmla="*/ 408275 w 4585497"/>
                <a:gd name="connsiteY43" fmla="*/ 934645 h 1761317"/>
                <a:gd name="connsiteX44" fmla="*/ 408275 w 4585497"/>
                <a:gd name="connsiteY44" fmla="*/ 900904 h 1761317"/>
                <a:gd name="connsiteX45" fmla="*/ 408275 w 4585497"/>
                <a:gd name="connsiteY45" fmla="*/ 900904 h 1761317"/>
                <a:gd name="connsiteX46" fmla="*/ 381282 w 4585497"/>
                <a:gd name="connsiteY46" fmla="*/ 873910 h 1761317"/>
                <a:gd name="connsiteX47" fmla="*/ 377907 w 4585497"/>
                <a:gd name="connsiteY47" fmla="*/ 786182 h 1761317"/>
                <a:gd name="connsiteX48" fmla="*/ 361037 w 4585497"/>
                <a:gd name="connsiteY48" fmla="*/ 630970 h 1761317"/>
                <a:gd name="connsiteX49" fmla="*/ 361037 w 4585497"/>
                <a:gd name="connsiteY49" fmla="*/ 479132 h 1761317"/>
                <a:gd name="connsiteX50" fmla="*/ 357662 w 4585497"/>
                <a:gd name="connsiteY50" fmla="*/ 371159 h 1761317"/>
                <a:gd name="connsiteX51" fmla="*/ 340792 w 4585497"/>
                <a:gd name="connsiteY51" fmla="*/ 340791 h 1761317"/>
                <a:gd name="connsiteX52" fmla="*/ 323921 w 4585497"/>
                <a:gd name="connsiteY52" fmla="*/ 246315 h 1761317"/>
                <a:gd name="connsiteX53" fmla="*/ 317172 w 4585497"/>
                <a:gd name="connsiteY53" fmla="*/ 165335 h 1761317"/>
                <a:gd name="connsiteX54" fmla="*/ 320547 w 4585497"/>
                <a:gd name="connsiteY54" fmla="*/ 121470 h 1761317"/>
                <a:gd name="connsiteX55" fmla="*/ 300302 w 4585497"/>
                <a:gd name="connsiteY55" fmla="*/ 77606 h 1761317"/>
                <a:gd name="connsiteX56" fmla="*/ 296927 w 4585497"/>
                <a:gd name="connsiteY56" fmla="*/ 47239 h 1761317"/>
                <a:gd name="connsiteX57" fmla="*/ 286805 w 4585497"/>
                <a:gd name="connsiteY57" fmla="*/ 33742 h 1761317"/>
                <a:gd name="connsiteX58" fmla="*/ 280056 w 4585497"/>
                <a:gd name="connsiteY58" fmla="*/ 26994 h 1761317"/>
                <a:gd name="connsiteX59" fmla="*/ 161961 w 4585497"/>
                <a:gd name="connsiteY59" fmla="*/ 26994 h 1761317"/>
                <a:gd name="connsiteX60" fmla="*/ 161961 w 4585497"/>
                <a:gd name="connsiteY60" fmla="*/ 26994 h 1761317"/>
                <a:gd name="connsiteX61" fmla="*/ 148464 w 4585497"/>
                <a:gd name="connsiteY61" fmla="*/ 0 h 1761317"/>
                <a:gd name="connsiteX62" fmla="*/ 0 w 4585497"/>
                <a:gd name="connsiteY62" fmla="*/ 13497 h 1761317"/>
                <a:gd name="connsiteX63" fmla="*/ 0 w 4585497"/>
                <a:gd name="connsiteY63" fmla="*/ 13497 h 1761317"/>
                <a:gd name="connsiteX0" fmla="*/ 4585497 w 4585497"/>
                <a:gd name="connsiteY0" fmla="*/ 1747820 h 1747820"/>
                <a:gd name="connsiteX1" fmla="*/ 2415906 w 4585497"/>
                <a:gd name="connsiteY1" fmla="*/ 1747820 h 1747820"/>
                <a:gd name="connsiteX2" fmla="*/ 2415906 w 4585497"/>
                <a:gd name="connsiteY2" fmla="*/ 1687085 h 1747820"/>
                <a:gd name="connsiteX3" fmla="*/ 2081863 w 4585497"/>
                <a:gd name="connsiteY3" fmla="*/ 1687085 h 1747820"/>
                <a:gd name="connsiteX4" fmla="*/ 2081863 w 4585497"/>
                <a:gd name="connsiteY4" fmla="*/ 1646595 h 1747820"/>
                <a:gd name="connsiteX5" fmla="*/ 1953645 w 4585497"/>
                <a:gd name="connsiteY5" fmla="*/ 1646595 h 1747820"/>
                <a:gd name="connsiteX6" fmla="*/ 1953645 w 4585497"/>
                <a:gd name="connsiteY6" fmla="*/ 1595982 h 1747820"/>
                <a:gd name="connsiteX7" fmla="*/ 1737698 w 4585497"/>
                <a:gd name="connsiteY7" fmla="*/ 1595982 h 1747820"/>
                <a:gd name="connsiteX8" fmla="*/ 1737698 w 4585497"/>
                <a:gd name="connsiteY8" fmla="*/ 1521751 h 1747820"/>
                <a:gd name="connsiteX9" fmla="*/ 1649969 w 4585497"/>
                <a:gd name="connsiteY9" fmla="*/ 1521751 h 1747820"/>
                <a:gd name="connsiteX10" fmla="*/ 1649969 w 4585497"/>
                <a:gd name="connsiteY10" fmla="*/ 1477886 h 1747820"/>
                <a:gd name="connsiteX11" fmla="*/ 1484635 w 4585497"/>
                <a:gd name="connsiteY11" fmla="*/ 1477886 h 1747820"/>
                <a:gd name="connsiteX12" fmla="*/ 1484635 w 4585497"/>
                <a:gd name="connsiteY12" fmla="*/ 1440770 h 1747820"/>
                <a:gd name="connsiteX13" fmla="*/ 1417152 w 4585497"/>
                <a:gd name="connsiteY13" fmla="*/ 1440770 h 1747820"/>
                <a:gd name="connsiteX14" fmla="*/ 1417152 w 4585497"/>
                <a:gd name="connsiteY14" fmla="*/ 1403655 h 1747820"/>
                <a:gd name="connsiteX15" fmla="*/ 1383410 w 4585497"/>
                <a:gd name="connsiteY15" fmla="*/ 1403655 h 1747820"/>
                <a:gd name="connsiteX16" fmla="*/ 1383410 w 4585497"/>
                <a:gd name="connsiteY16" fmla="*/ 1363165 h 1747820"/>
                <a:gd name="connsiteX17" fmla="*/ 1066238 w 4585497"/>
                <a:gd name="connsiteY17" fmla="*/ 1363165 h 1747820"/>
                <a:gd name="connsiteX18" fmla="*/ 1066238 w 4585497"/>
                <a:gd name="connsiteY18" fmla="*/ 1332797 h 1747820"/>
                <a:gd name="connsiteX19" fmla="*/ 1066238 w 4585497"/>
                <a:gd name="connsiteY19" fmla="*/ 1332797 h 1747820"/>
                <a:gd name="connsiteX20" fmla="*/ 1066238 w 4585497"/>
                <a:gd name="connsiteY20" fmla="*/ 1299055 h 1747820"/>
                <a:gd name="connsiteX21" fmla="*/ 1032496 w 4585497"/>
                <a:gd name="connsiteY21" fmla="*/ 1292307 h 1747820"/>
                <a:gd name="connsiteX22" fmla="*/ 1019000 w 4585497"/>
                <a:gd name="connsiteY22" fmla="*/ 1261939 h 1747820"/>
                <a:gd name="connsiteX23" fmla="*/ 1015625 w 4585497"/>
                <a:gd name="connsiteY23" fmla="*/ 1228198 h 1747820"/>
                <a:gd name="connsiteX24" fmla="*/ 954890 w 4585497"/>
                <a:gd name="connsiteY24" fmla="*/ 1228198 h 1747820"/>
                <a:gd name="connsiteX25" fmla="*/ 954890 w 4585497"/>
                <a:gd name="connsiteY25" fmla="*/ 1228198 h 1747820"/>
                <a:gd name="connsiteX26" fmla="*/ 958265 w 4585497"/>
                <a:gd name="connsiteY26" fmla="*/ 1197830 h 1747820"/>
                <a:gd name="connsiteX27" fmla="*/ 792930 w 4585497"/>
                <a:gd name="connsiteY27" fmla="*/ 1197830 h 1747820"/>
                <a:gd name="connsiteX28" fmla="*/ 792930 w 4585497"/>
                <a:gd name="connsiteY28" fmla="*/ 1164089 h 1747820"/>
                <a:gd name="connsiteX29" fmla="*/ 732195 w 4585497"/>
                <a:gd name="connsiteY29" fmla="*/ 1164089 h 1747820"/>
                <a:gd name="connsiteX30" fmla="*/ 732195 w 4585497"/>
                <a:gd name="connsiteY30" fmla="*/ 1164089 h 1747820"/>
                <a:gd name="connsiteX31" fmla="*/ 711950 w 4585497"/>
                <a:gd name="connsiteY31" fmla="*/ 1130347 h 1747820"/>
                <a:gd name="connsiteX32" fmla="*/ 718699 w 4585497"/>
                <a:gd name="connsiteY32" fmla="*/ 1096605 h 1747820"/>
                <a:gd name="connsiteX33" fmla="*/ 718699 w 4585497"/>
                <a:gd name="connsiteY33" fmla="*/ 1096605 h 1747820"/>
                <a:gd name="connsiteX34" fmla="*/ 688331 w 4585497"/>
                <a:gd name="connsiteY34" fmla="*/ 1039244 h 1747820"/>
                <a:gd name="connsiteX35" fmla="*/ 688331 w 4585497"/>
                <a:gd name="connsiteY35" fmla="*/ 1039244 h 1747820"/>
                <a:gd name="connsiteX36" fmla="*/ 671460 w 4585497"/>
                <a:gd name="connsiteY36" fmla="*/ 1015625 h 1747820"/>
                <a:gd name="connsiteX37" fmla="*/ 533119 w 4585497"/>
                <a:gd name="connsiteY37" fmla="*/ 1018999 h 1747820"/>
                <a:gd name="connsiteX38" fmla="*/ 533119 w 4585497"/>
                <a:gd name="connsiteY38" fmla="*/ 985258 h 1747820"/>
                <a:gd name="connsiteX39" fmla="*/ 445391 w 4585497"/>
                <a:gd name="connsiteY39" fmla="*/ 985258 h 1747820"/>
                <a:gd name="connsiteX40" fmla="*/ 445391 w 4585497"/>
                <a:gd name="connsiteY40" fmla="*/ 985258 h 1747820"/>
                <a:gd name="connsiteX41" fmla="*/ 415023 w 4585497"/>
                <a:gd name="connsiteY41" fmla="*/ 954890 h 1747820"/>
                <a:gd name="connsiteX42" fmla="*/ 415023 w 4585497"/>
                <a:gd name="connsiteY42" fmla="*/ 954890 h 1747820"/>
                <a:gd name="connsiteX43" fmla="*/ 408275 w 4585497"/>
                <a:gd name="connsiteY43" fmla="*/ 921148 h 1747820"/>
                <a:gd name="connsiteX44" fmla="*/ 408275 w 4585497"/>
                <a:gd name="connsiteY44" fmla="*/ 887407 h 1747820"/>
                <a:gd name="connsiteX45" fmla="*/ 408275 w 4585497"/>
                <a:gd name="connsiteY45" fmla="*/ 887407 h 1747820"/>
                <a:gd name="connsiteX46" fmla="*/ 381282 w 4585497"/>
                <a:gd name="connsiteY46" fmla="*/ 860413 h 1747820"/>
                <a:gd name="connsiteX47" fmla="*/ 377907 w 4585497"/>
                <a:gd name="connsiteY47" fmla="*/ 772685 h 1747820"/>
                <a:gd name="connsiteX48" fmla="*/ 361037 w 4585497"/>
                <a:gd name="connsiteY48" fmla="*/ 617473 h 1747820"/>
                <a:gd name="connsiteX49" fmla="*/ 361037 w 4585497"/>
                <a:gd name="connsiteY49" fmla="*/ 465635 h 1747820"/>
                <a:gd name="connsiteX50" fmla="*/ 357662 w 4585497"/>
                <a:gd name="connsiteY50" fmla="*/ 357662 h 1747820"/>
                <a:gd name="connsiteX51" fmla="*/ 340792 w 4585497"/>
                <a:gd name="connsiteY51" fmla="*/ 327294 h 1747820"/>
                <a:gd name="connsiteX52" fmla="*/ 323921 w 4585497"/>
                <a:gd name="connsiteY52" fmla="*/ 232818 h 1747820"/>
                <a:gd name="connsiteX53" fmla="*/ 317172 w 4585497"/>
                <a:gd name="connsiteY53" fmla="*/ 151838 h 1747820"/>
                <a:gd name="connsiteX54" fmla="*/ 320547 w 4585497"/>
                <a:gd name="connsiteY54" fmla="*/ 107973 h 1747820"/>
                <a:gd name="connsiteX55" fmla="*/ 300302 w 4585497"/>
                <a:gd name="connsiteY55" fmla="*/ 64109 h 1747820"/>
                <a:gd name="connsiteX56" fmla="*/ 296927 w 4585497"/>
                <a:gd name="connsiteY56" fmla="*/ 33742 h 1747820"/>
                <a:gd name="connsiteX57" fmla="*/ 286805 w 4585497"/>
                <a:gd name="connsiteY57" fmla="*/ 20245 h 1747820"/>
                <a:gd name="connsiteX58" fmla="*/ 280056 w 4585497"/>
                <a:gd name="connsiteY58" fmla="*/ 13497 h 1747820"/>
                <a:gd name="connsiteX59" fmla="*/ 161961 w 4585497"/>
                <a:gd name="connsiteY59" fmla="*/ 13497 h 1747820"/>
                <a:gd name="connsiteX60" fmla="*/ 161961 w 4585497"/>
                <a:gd name="connsiteY60" fmla="*/ 13497 h 1747820"/>
                <a:gd name="connsiteX61" fmla="*/ 145090 w 4585497"/>
                <a:gd name="connsiteY61" fmla="*/ 0 h 1747820"/>
                <a:gd name="connsiteX62" fmla="*/ 0 w 4585497"/>
                <a:gd name="connsiteY62" fmla="*/ 0 h 1747820"/>
                <a:gd name="connsiteX63" fmla="*/ 0 w 4585497"/>
                <a:gd name="connsiteY63" fmla="*/ 0 h 1747820"/>
                <a:gd name="connsiteX0" fmla="*/ 4585497 w 4585497"/>
                <a:gd name="connsiteY0" fmla="*/ 1747820 h 1747820"/>
                <a:gd name="connsiteX1" fmla="*/ 2415906 w 4585497"/>
                <a:gd name="connsiteY1" fmla="*/ 1747820 h 1747820"/>
                <a:gd name="connsiteX2" fmla="*/ 2415906 w 4585497"/>
                <a:gd name="connsiteY2" fmla="*/ 1687085 h 1747820"/>
                <a:gd name="connsiteX3" fmla="*/ 2081863 w 4585497"/>
                <a:gd name="connsiteY3" fmla="*/ 1687085 h 1747820"/>
                <a:gd name="connsiteX4" fmla="*/ 2081863 w 4585497"/>
                <a:gd name="connsiteY4" fmla="*/ 1646595 h 1747820"/>
                <a:gd name="connsiteX5" fmla="*/ 1953645 w 4585497"/>
                <a:gd name="connsiteY5" fmla="*/ 1646595 h 1747820"/>
                <a:gd name="connsiteX6" fmla="*/ 1953645 w 4585497"/>
                <a:gd name="connsiteY6" fmla="*/ 1595982 h 1747820"/>
                <a:gd name="connsiteX7" fmla="*/ 1737698 w 4585497"/>
                <a:gd name="connsiteY7" fmla="*/ 1595982 h 1747820"/>
                <a:gd name="connsiteX8" fmla="*/ 1737698 w 4585497"/>
                <a:gd name="connsiteY8" fmla="*/ 1521751 h 1747820"/>
                <a:gd name="connsiteX9" fmla="*/ 1649969 w 4585497"/>
                <a:gd name="connsiteY9" fmla="*/ 1521751 h 1747820"/>
                <a:gd name="connsiteX10" fmla="*/ 1649969 w 4585497"/>
                <a:gd name="connsiteY10" fmla="*/ 1477886 h 1747820"/>
                <a:gd name="connsiteX11" fmla="*/ 1484635 w 4585497"/>
                <a:gd name="connsiteY11" fmla="*/ 1477886 h 1747820"/>
                <a:gd name="connsiteX12" fmla="*/ 1484635 w 4585497"/>
                <a:gd name="connsiteY12" fmla="*/ 1440770 h 1747820"/>
                <a:gd name="connsiteX13" fmla="*/ 1417152 w 4585497"/>
                <a:gd name="connsiteY13" fmla="*/ 1440770 h 1747820"/>
                <a:gd name="connsiteX14" fmla="*/ 1417152 w 4585497"/>
                <a:gd name="connsiteY14" fmla="*/ 1403655 h 1747820"/>
                <a:gd name="connsiteX15" fmla="*/ 1383410 w 4585497"/>
                <a:gd name="connsiteY15" fmla="*/ 1403655 h 1747820"/>
                <a:gd name="connsiteX16" fmla="*/ 1383410 w 4585497"/>
                <a:gd name="connsiteY16" fmla="*/ 1363165 h 1747820"/>
                <a:gd name="connsiteX17" fmla="*/ 1066238 w 4585497"/>
                <a:gd name="connsiteY17" fmla="*/ 1363165 h 1747820"/>
                <a:gd name="connsiteX18" fmla="*/ 1066238 w 4585497"/>
                <a:gd name="connsiteY18" fmla="*/ 1332797 h 1747820"/>
                <a:gd name="connsiteX19" fmla="*/ 1066238 w 4585497"/>
                <a:gd name="connsiteY19" fmla="*/ 1332797 h 1747820"/>
                <a:gd name="connsiteX20" fmla="*/ 1066238 w 4585497"/>
                <a:gd name="connsiteY20" fmla="*/ 1299055 h 1747820"/>
                <a:gd name="connsiteX21" fmla="*/ 1032496 w 4585497"/>
                <a:gd name="connsiteY21" fmla="*/ 1292307 h 1747820"/>
                <a:gd name="connsiteX22" fmla="*/ 1019000 w 4585497"/>
                <a:gd name="connsiteY22" fmla="*/ 1261939 h 1747820"/>
                <a:gd name="connsiteX23" fmla="*/ 1015625 w 4585497"/>
                <a:gd name="connsiteY23" fmla="*/ 1228198 h 1747820"/>
                <a:gd name="connsiteX24" fmla="*/ 954890 w 4585497"/>
                <a:gd name="connsiteY24" fmla="*/ 1228198 h 1747820"/>
                <a:gd name="connsiteX25" fmla="*/ 954890 w 4585497"/>
                <a:gd name="connsiteY25" fmla="*/ 1228198 h 1747820"/>
                <a:gd name="connsiteX26" fmla="*/ 958265 w 4585497"/>
                <a:gd name="connsiteY26" fmla="*/ 1197830 h 1747820"/>
                <a:gd name="connsiteX27" fmla="*/ 792930 w 4585497"/>
                <a:gd name="connsiteY27" fmla="*/ 1197830 h 1747820"/>
                <a:gd name="connsiteX28" fmla="*/ 792930 w 4585497"/>
                <a:gd name="connsiteY28" fmla="*/ 1174212 h 1747820"/>
                <a:gd name="connsiteX29" fmla="*/ 732195 w 4585497"/>
                <a:gd name="connsiteY29" fmla="*/ 1164089 h 1747820"/>
                <a:gd name="connsiteX30" fmla="*/ 732195 w 4585497"/>
                <a:gd name="connsiteY30" fmla="*/ 1164089 h 1747820"/>
                <a:gd name="connsiteX31" fmla="*/ 711950 w 4585497"/>
                <a:gd name="connsiteY31" fmla="*/ 1130347 h 1747820"/>
                <a:gd name="connsiteX32" fmla="*/ 718699 w 4585497"/>
                <a:gd name="connsiteY32" fmla="*/ 1096605 h 1747820"/>
                <a:gd name="connsiteX33" fmla="*/ 718699 w 4585497"/>
                <a:gd name="connsiteY33" fmla="*/ 1096605 h 1747820"/>
                <a:gd name="connsiteX34" fmla="*/ 688331 w 4585497"/>
                <a:gd name="connsiteY34" fmla="*/ 1039244 h 1747820"/>
                <a:gd name="connsiteX35" fmla="*/ 688331 w 4585497"/>
                <a:gd name="connsiteY35" fmla="*/ 1039244 h 1747820"/>
                <a:gd name="connsiteX36" fmla="*/ 671460 w 4585497"/>
                <a:gd name="connsiteY36" fmla="*/ 1015625 h 1747820"/>
                <a:gd name="connsiteX37" fmla="*/ 533119 w 4585497"/>
                <a:gd name="connsiteY37" fmla="*/ 1018999 h 1747820"/>
                <a:gd name="connsiteX38" fmla="*/ 533119 w 4585497"/>
                <a:gd name="connsiteY38" fmla="*/ 985258 h 1747820"/>
                <a:gd name="connsiteX39" fmla="*/ 445391 w 4585497"/>
                <a:gd name="connsiteY39" fmla="*/ 985258 h 1747820"/>
                <a:gd name="connsiteX40" fmla="*/ 445391 w 4585497"/>
                <a:gd name="connsiteY40" fmla="*/ 985258 h 1747820"/>
                <a:gd name="connsiteX41" fmla="*/ 415023 w 4585497"/>
                <a:gd name="connsiteY41" fmla="*/ 954890 h 1747820"/>
                <a:gd name="connsiteX42" fmla="*/ 415023 w 4585497"/>
                <a:gd name="connsiteY42" fmla="*/ 954890 h 1747820"/>
                <a:gd name="connsiteX43" fmla="*/ 408275 w 4585497"/>
                <a:gd name="connsiteY43" fmla="*/ 921148 h 1747820"/>
                <a:gd name="connsiteX44" fmla="*/ 408275 w 4585497"/>
                <a:gd name="connsiteY44" fmla="*/ 887407 h 1747820"/>
                <a:gd name="connsiteX45" fmla="*/ 408275 w 4585497"/>
                <a:gd name="connsiteY45" fmla="*/ 887407 h 1747820"/>
                <a:gd name="connsiteX46" fmla="*/ 381282 w 4585497"/>
                <a:gd name="connsiteY46" fmla="*/ 860413 h 1747820"/>
                <a:gd name="connsiteX47" fmla="*/ 377907 w 4585497"/>
                <a:gd name="connsiteY47" fmla="*/ 772685 h 1747820"/>
                <a:gd name="connsiteX48" fmla="*/ 361037 w 4585497"/>
                <a:gd name="connsiteY48" fmla="*/ 617473 h 1747820"/>
                <a:gd name="connsiteX49" fmla="*/ 361037 w 4585497"/>
                <a:gd name="connsiteY49" fmla="*/ 465635 h 1747820"/>
                <a:gd name="connsiteX50" fmla="*/ 357662 w 4585497"/>
                <a:gd name="connsiteY50" fmla="*/ 357662 h 1747820"/>
                <a:gd name="connsiteX51" fmla="*/ 340792 w 4585497"/>
                <a:gd name="connsiteY51" fmla="*/ 327294 h 1747820"/>
                <a:gd name="connsiteX52" fmla="*/ 323921 w 4585497"/>
                <a:gd name="connsiteY52" fmla="*/ 232818 h 1747820"/>
                <a:gd name="connsiteX53" fmla="*/ 317172 w 4585497"/>
                <a:gd name="connsiteY53" fmla="*/ 151838 h 1747820"/>
                <a:gd name="connsiteX54" fmla="*/ 320547 w 4585497"/>
                <a:gd name="connsiteY54" fmla="*/ 107973 h 1747820"/>
                <a:gd name="connsiteX55" fmla="*/ 300302 w 4585497"/>
                <a:gd name="connsiteY55" fmla="*/ 64109 h 1747820"/>
                <a:gd name="connsiteX56" fmla="*/ 296927 w 4585497"/>
                <a:gd name="connsiteY56" fmla="*/ 33742 h 1747820"/>
                <a:gd name="connsiteX57" fmla="*/ 286805 w 4585497"/>
                <a:gd name="connsiteY57" fmla="*/ 20245 h 1747820"/>
                <a:gd name="connsiteX58" fmla="*/ 280056 w 4585497"/>
                <a:gd name="connsiteY58" fmla="*/ 13497 h 1747820"/>
                <a:gd name="connsiteX59" fmla="*/ 161961 w 4585497"/>
                <a:gd name="connsiteY59" fmla="*/ 13497 h 1747820"/>
                <a:gd name="connsiteX60" fmla="*/ 161961 w 4585497"/>
                <a:gd name="connsiteY60" fmla="*/ 13497 h 1747820"/>
                <a:gd name="connsiteX61" fmla="*/ 145090 w 4585497"/>
                <a:gd name="connsiteY61" fmla="*/ 0 h 1747820"/>
                <a:gd name="connsiteX62" fmla="*/ 0 w 4585497"/>
                <a:gd name="connsiteY62" fmla="*/ 0 h 1747820"/>
                <a:gd name="connsiteX63" fmla="*/ 0 w 4585497"/>
                <a:gd name="connsiteY63" fmla="*/ 0 h 174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585497" h="1747820">
                  <a:moveTo>
                    <a:pt x="4585497" y="1747820"/>
                  </a:moveTo>
                  <a:lnTo>
                    <a:pt x="2415906" y="1747820"/>
                  </a:lnTo>
                  <a:lnTo>
                    <a:pt x="2415906" y="1687085"/>
                  </a:lnTo>
                  <a:lnTo>
                    <a:pt x="2081863" y="1687085"/>
                  </a:lnTo>
                  <a:lnTo>
                    <a:pt x="2081863" y="1646595"/>
                  </a:lnTo>
                  <a:lnTo>
                    <a:pt x="1953645" y="1646595"/>
                  </a:lnTo>
                  <a:lnTo>
                    <a:pt x="1953645" y="1595982"/>
                  </a:lnTo>
                  <a:lnTo>
                    <a:pt x="1737698" y="1595982"/>
                  </a:lnTo>
                  <a:lnTo>
                    <a:pt x="1737698" y="1521751"/>
                  </a:lnTo>
                  <a:lnTo>
                    <a:pt x="1649969" y="1521751"/>
                  </a:lnTo>
                  <a:lnTo>
                    <a:pt x="1649969" y="1477886"/>
                  </a:lnTo>
                  <a:lnTo>
                    <a:pt x="1484635" y="1477886"/>
                  </a:lnTo>
                  <a:lnTo>
                    <a:pt x="1484635" y="1440770"/>
                  </a:lnTo>
                  <a:lnTo>
                    <a:pt x="1417152" y="1440770"/>
                  </a:lnTo>
                  <a:lnTo>
                    <a:pt x="1417152" y="1403655"/>
                  </a:lnTo>
                  <a:lnTo>
                    <a:pt x="1383410" y="1403655"/>
                  </a:lnTo>
                  <a:lnTo>
                    <a:pt x="1383410" y="1363165"/>
                  </a:lnTo>
                  <a:lnTo>
                    <a:pt x="1066238" y="1363165"/>
                  </a:lnTo>
                  <a:lnTo>
                    <a:pt x="1066238" y="1332797"/>
                  </a:lnTo>
                  <a:lnTo>
                    <a:pt x="1066238" y="1332797"/>
                  </a:lnTo>
                  <a:lnTo>
                    <a:pt x="1066238" y="1299055"/>
                  </a:lnTo>
                  <a:lnTo>
                    <a:pt x="1032496" y="1292307"/>
                  </a:lnTo>
                  <a:lnTo>
                    <a:pt x="1019000" y="1261939"/>
                  </a:lnTo>
                  <a:lnTo>
                    <a:pt x="1015625" y="1228198"/>
                  </a:lnTo>
                  <a:lnTo>
                    <a:pt x="954890" y="1228198"/>
                  </a:lnTo>
                  <a:lnTo>
                    <a:pt x="954890" y="1228198"/>
                  </a:lnTo>
                  <a:lnTo>
                    <a:pt x="958265" y="1197830"/>
                  </a:lnTo>
                  <a:lnTo>
                    <a:pt x="792930" y="1197830"/>
                  </a:lnTo>
                  <a:lnTo>
                    <a:pt x="792930" y="1174212"/>
                  </a:lnTo>
                  <a:lnTo>
                    <a:pt x="732195" y="1164089"/>
                  </a:lnTo>
                  <a:lnTo>
                    <a:pt x="732195" y="1164089"/>
                  </a:lnTo>
                  <a:lnTo>
                    <a:pt x="711950" y="1130347"/>
                  </a:lnTo>
                  <a:lnTo>
                    <a:pt x="718699" y="1096605"/>
                  </a:lnTo>
                  <a:lnTo>
                    <a:pt x="718699" y="1096605"/>
                  </a:lnTo>
                  <a:lnTo>
                    <a:pt x="688331" y="1039244"/>
                  </a:lnTo>
                  <a:lnTo>
                    <a:pt x="688331" y="1039244"/>
                  </a:lnTo>
                  <a:lnTo>
                    <a:pt x="671460" y="1015625"/>
                  </a:lnTo>
                  <a:lnTo>
                    <a:pt x="533119" y="1018999"/>
                  </a:lnTo>
                  <a:lnTo>
                    <a:pt x="533119" y="985258"/>
                  </a:lnTo>
                  <a:lnTo>
                    <a:pt x="445391" y="985258"/>
                  </a:lnTo>
                  <a:lnTo>
                    <a:pt x="445391" y="985258"/>
                  </a:lnTo>
                  <a:lnTo>
                    <a:pt x="415023" y="954890"/>
                  </a:lnTo>
                  <a:lnTo>
                    <a:pt x="415023" y="954890"/>
                  </a:lnTo>
                  <a:lnTo>
                    <a:pt x="408275" y="921148"/>
                  </a:lnTo>
                  <a:lnTo>
                    <a:pt x="408275" y="887407"/>
                  </a:lnTo>
                  <a:lnTo>
                    <a:pt x="408275" y="887407"/>
                  </a:lnTo>
                  <a:lnTo>
                    <a:pt x="381282" y="860413"/>
                  </a:lnTo>
                  <a:lnTo>
                    <a:pt x="377907" y="772685"/>
                  </a:lnTo>
                  <a:lnTo>
                    <a:pt x="361037" y="617473"/>
                  </a:lnTo>
                  <a:lnTo>
                    <a:pt x="361037" y="465635"/>
                  </a:lnTo>
                  <a:lnTo>
                    <a:pt x="357662" y="357662"/>
                  </a:lnTo>
                  <a:lnTo>
                    <a:pt x="340792" y="327294"/>
                  </a:lnTo>
                  <a:lnTo>
                    <a:pt x="323921" y="232818"/>
                  </a:lnTo>
                  <a:lnTo>
                    <a:pt x="317172" y="151838"/>
                  </a:lnTo>
                  <a:lnTo>
                    <a:pt x="320547" y="107973"/>
                  </a:lnTo>
                  <a:lnTo>
                    <a:pt x="300302" y="64109"/>
                  </a:lnTo>
                  <a:lnTo>
                    <a:pt x="296927" y="33742"/>
                  </a:lnTo>
                  <a:lnTo>
                    <a:pt x="286805" y="20245"/>
                  </a:lnTo>
                  <a:lnTo>
                    <a:pt x="280056" y="13497"/>
                  </a:lnTo>
                  <a:lnTo>
                    <a:pt x="161961" y="13497"/>
                  </a:lnTo>
                  <a:lnTo>
                    <a:pt x="161961" y="13497"/>
                  </a:lnTo>
                  <a:lnTo>
                    <a:pt x="14509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40">
                <a:defRPr/>
              </a:pPr>
              <a:endParaRPr lang="en-US" sz="1349">
                <a:solidFill>
                  <a:srgbClr val="FFFFFF"/>
                </a:solidFill>
                <a:latin typeface="Tahoma"/>
                <a:sym typeface="Arial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EEB407A-8EA5-E94C-BDD0-0AD66695F375}"/>
                </a:ext>
              </a:extLst>
            </p:cNvPr>
            <p:cNvSpPr/>
            <p:nvPr/>
          </p:nvSpPr>
          <p:spPr>
            <a:xfrm>
              <a:off x="7028396" y="2139224"/>
              <a:ext cx="2513756" cy="2118978"/>
            </a:xfrm>
            <a:custGeom>
              <a:avLst/>
              <a:gdLst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47819 w 2513756"/>
                <a:gd name="connsiteY3" fmla="*/ 1994134 h 2118978"/>
                <a:gd name="connsiteX4" fmla="*/ 1724200 w 2513756"/>
                <a:gd name="connsiteY4" fmla="*/ 1946896 h 2118978"/>
                <a:gd name="connsiteX5" fmla="*/ 1710704 w 2513756"/>
                <a:gd name="connsiteY5" fmla="*/ 1940147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30648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83430 w 2513756"/>
                <a:gd name="connsiteY37" fmla="*/ 37115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4199 w 2513756"/>
                <a:gd name="connsiteY3" fmla="*/ 1997508 h 2118978"/>
                <a:gd name="connsiteX4" fmla="*/ 1724200 w 2513756"/>
                <a:gd name="connsiteY4" fmla="*/ 1946896 h 2118978"/>
                <a:gd name="connsiteX5" fmla="*/ 1710704 w 2513756"/>
                <a:gd name="connsiteY5" fmla="*/ 1940147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30648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83430 w 2513756"/>
                <a:gd name="connsiteY37" fmla="*/ 37115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4199 w 2513756"/>
                <a:gd name="connsiteY3" fmla="*/ 1997508 h 2118978"/>
                <a:gd name="connsiteX4" fmla="*/ 1724200 w 2513756"/>
                <a:gd name="connsiteY4" fmla="*/ 1946896 h 2118978"/>
                <a:gd name="connsiteX5" fmla="*/ 1761317 w 2513756"/>
                <a:gd name="connsiteY5" fmla="*/ 1943521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30648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83430 w 2513756"/>
                <a:gd name="connsiteY37" fmla="*/ 37115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4199 w 2513756"/>
                <a:gd name="connsiteY3" fmla="*/ 1997508 h 2118978"/>
                <a:gd name="connsiteX4" fmla="*/ 1724200 w 2513756"/>
                <a:gd name="connsiteY4" fmla="*/ 1946896 h 2118978"/>
                <a:gd name="connsiteX5" fmla="*/ 1737697 w 2513756"/>
                <a:gd name="connsiteY5" fmla="*/ 1946895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30648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83430 w 2513756"/>
                <a:gd name="connsiteY37" fmla="*/ 37115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0824 w 2513756"/>
                <a:gd name="connsiteY3" fmla="*/ 1994134 h 2118978"/>
                <a:gd name="connsiteX4" fmla="*/ 1724200 w 2513756"/>
                <a:gd name="connsiteY4" fmla="*/ 1946896 h 2118978"/>
                <a:gd name="connsiteX5" fmla="*/ 1737697 w 2513756"/>
                <a:gd name="connsiteY5" fmla="*/ 1946895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30648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83430 w 2513756"/>
                <a:gd name="connsiteY37" fmla="*/ 37115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0824 w 2513756"/>
                <a:gd name="connsiteY3" fmla="*/ 1994134 h 2118978"/>
                <a:gd name="connsiteX4" fmla="*/ 1724200 w 2513756"/>
                <a:gd name="connsiteY4" fmla="*/ 1946896 h 2118978"/>
                <a:gd name="connsiteX5" fmla="*/ 1720826 w 2513756"/>
                <a:gd name="connsiteY5" fmla="*/ 1953643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30648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83430 w 2513756"/>
                <a:gd name="connsiteY37" fmla="*/ 37115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0824 w 2513756"/>
                <a:gd name="connsiteY3" fmla="*/ 1994134 h 2118978"/>
                <a:gd name="connsiteX4" fmla="*/ 1724200 w 2513756"/>
                <a:gd name="connsiteY4" fmla="*/ 1946896 h 2118978"/>
                <a:gd name="connsiteX5" fmla="*/ 1720826 w 2513756"/>
                <a:gd name="connsiteY5" fmla="*/ 1953643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64390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83430 w 2513756"/>
                <a:gd name="connsiteY37" fmla="*/ 37115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0824 w 2513756"/>
                <a:gd name="connsiteY3" fmla="*/ 1994134 h 2118978"/>
                <a:gd name="connsiteX4" fmla="*/ 1724200 w 2513756"/>
                <a:gd name="connsiteY4" fmla="*/ 1946896 h 2118978"/>
                <a:gd name="connsiteX5" fmla="*/ 1720826 w 2513756"/>
                <a:gd name="connsiteY5" fmla="*/ 1953643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64390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90179 w 2513756"/>
                <a:gd name="connsiteY37" fmla="*/ 64109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0824 w 2513756"/>
                <a:gd name="connsiteY3" fmla="*/ 1994134 h 2118978"/>
                <a:gd name="connsiteX4" fmla="*/ 1724200 w 2513756"/>
                <a:gd name="connsiteY4" fmla="*/ 1946896 h 2118978"/>
                <a:gd name="connsiteX5" fmla="*/ 1720826 w 2513756"/>
                <a:gd name="connsiteY5" fmla="*/ 1953643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64390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73308 w 2513756"/>
                <a:gd name="connsiteY37" fmla="*/ 74231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13756" h="2118978">
                  <a:moveTo>
                    <a:pt x="2513756" y="2118978"/>
                  </a:moveTo>
                  <a:lnTo>
                    <a:pt x="1747819" y="2118978"/>
                  </a:lnTo>
                  <a:lnTo>
                    <a:pt x="1747819" y="1994134"/>
                  </a:lnTo>
                  <a:lnTo>
                    <a:pt x="1720824" y="1994134"/>
                  </a:lnTo>
                  <a:cubicBezTo>
                    <a:pt x="1720824" y="1977263"/>
                    <a:pt x="1724200" y="1963767"/>
                    <a:pt x="1724200" y="1946896"/>
                  </a:cubicBezTo>
                  <a:lnTo>
                    <a:pt x="1720826" y="1953643"/>
                  </a:lnTo>
                  <a:lnTo>
                    <a:pt x="1710704" y="1886161"/>
                  </a:lnTo>
                  <a:lnTo>
                    <a:pt x="1363164" y="1886161"/>
                  </a:lnTo>
                  <a:lnTo>
                    <a:pt x="1363164" y="1835548"/>
                  </a:lnTo>
                  <a:lnTo>
                    <a:pt x="1056115" y="1835548"/>
                  </a:lnTo>
                  <a:lnTo>
                    <a:pt x="1056115" y="1791684"/>
                  </a:lnTo>
                  <a:lnTo>
                    <a:pt x="1056115" y="1791684"/>
                  </a:lnTo>
                  <a:lnTo>
                    <a:pt x="1029121" y="1771439"/>
                  </a:lnTo>
                  <a:lnTo>
                    <a:pt x="1029121" y="1710704"/>
                  </a:lnTo>
                  <a:lnTo>
                    <a:pt x="752439" y="1710704"/>
                  </a:lnTo>
                  <a:lnTo>
                    <a:pt x="752439" y="1660091"/>
                  </a:lnTo>
                  <a:lnTo>
                    <a:pt x="718698" y="1660091"/>
                  </a:lnTo>
                  <a:lnTo>
                    <a:pt x="715324" y="1599356"/>
                  </a:lnTo>
                  <a:lnTo>
                    <a:pt x="701827" y="1585859"/>
                  </a:lnTo>
                  <a:lnTo>
                    <a:pt x="705201" y="1521750"/>
                  </a:lnTo>
                  <a:lnTo>
                    <a:pt x="695079" y="1477886"/>
                  </a:lnTo>
                  <a:lnTo>
                    <a:pt x="641092" y="1477886"/>
                  </a:lnTo>
                  <a:lnTo>
                    <a:pt x="641092" y="1477886"/>
                  </a:lnTo>
                  <a:lnTo>
                    <a:pt x="641092" y="1464390"/>
                  </a:lnTo>
                  <a:lnTo>
                    <a:pt x="401526" y="1454267"/>
                  </a:lnTo>
                  <a:lnTo>
                    <a:pt x="401526" y="1349668"/>
                  </a:lnTo>
                  <a:lnTo>
                    <a:pt x="401526" y="1349668"/>
                  </a:lnTo>
                  <a:lnTo>
                    <a:pt x="371158" y="1295681"/>
                  </a:lnTo>
                  <a:lnTo>
                    <a:pt x="354287" y="1272062"/>
                  </a:lnTo>
                  <a:lnTo>
                    <a:pt x="354287" y="1272062"/>
                  </a:lnTo>
                  <a:cubicBezTo>
                    <a:pt x="353162" y="1017874"/>
                    <a:pt x="352038" y="763687"/>
                    <a:pt x="350913" y="509499"/>
                  </a:cubicBezTo>
                  <a:lnTo>
                    <a:pt x="323920" y="475758"/>
                  </a:lnTo>
                  <a:lnTo>
                    <a:pt x="323920" y="361036"/>
                  </a:lnTo>
                  <a:lnTo>
                    <a:pt x="323920" y="361036"/>
                  </a:lnTo>
                  <a:lnTo>
                    <a:pt x="323920" y="161960"/>
                  </a:lnTo>
                  <a:lnTo>
                    <a:pt x="313797" y="111347"/>
                  </a:lnTo>
                  <a:lnTo>
                    <a:pt x="313797" y="111347"/>
                  </a:lnTo>
                  <a:lnTo>
                    <a:pt x="273308" y="74231"/>
                  </a:lnTo>
                  <a:lnTo>
                    <a:pt x="202450" y="67483"/>
                  </a:lnTo>
                  <a:lnTo>
                    <a:pt x="175456" y="37115"/>
                  </a:lnTo>
                  <a:lnTo>
                    <a:pt x="87728" y="30367"/>
                  </a:lnTo>
                  <a:lnTo>
                    <a:pt x="74231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A7DB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40">
                <a:defRPr/>
              </a:pPr>
              <a:endParaRPr lang="en-US" sz="1349">
                <a:solidFill>
                  <a:srgbClr val="FFFFFF"/>
                </a:solidFill>
                <a:latin typeface="Tahoma"/>
                <a:sym typeface="Arial"/>
              </a:endParaRPr>
            </a:p>
          </p:txBody>
        </p:sp>
      </p:grpSp>
      <p:graphicFrame>
        <p:nvGraphicFramePr>
          <p:cNvPr id="485" name="Table 123">
            <a:extLst>
              <a:ext uri="{FF2B5EF4-FFF2-40B4-BE49-F238E27FC236}">
                <a16:creationId xmlns:a16="http://schemas.microsoft.com/office/drawing/2014/main" id="{C8919819-6CDE-3C4F-943E-5A9AEA59EDFD}"/>
              </a:ext>
            </a:extLst>
          </p:cNvPr>
          <p:cNvGraphicFramePr>
            <a:graphicFrameLocks noGrp="1"/>
          </p:cNvGraphicFramePr>
          <p:nvPr/>
        </p:nvGraphicFramePr>
        <p:xfrm>
          <a:off x="1743972" y="1565128"/>
          <a:ext cx="2600172" cy="121649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56595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751091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692486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19128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900" b="1" i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Elacestrant</a:t>
                      </a:r>
                      <a:endParaRPr lang="en-US" sz="900" b="1" i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Fulvestrant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18105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239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021080"/>
                  </a:ext>
                </a:extLst>
              </a:tr>
              <a:tr h="18105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Event (%)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 (60.3)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109 (66.1)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107004"/>
                  </a:ext>
                </a:extLst>
              </a:tr>
              <a:tr h="29077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PFS, months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(95% CI)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2.79</a:t>
                      </a:r>
                      <a:b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(1.94-3.78)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1.94</a:t>
                      </a:r>
                      <a:b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(1.87-2.10)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18105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value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0.0049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578522"/>
                  </a:ext>
                </a:extLst>
              </a:tr>
              <a:tr h="191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Hazard ratio (95% CI)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0.684 (0.521-0.897)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  <p:graphicFrame>
        <p:nvGraphicFramePr>
          <p:cNvPr id="486" name="Table 123">
            <a:extLst>
              <a:ext uri="{FF2B5EF4-FFF2-40B4-BE49-F238E27FC236}">
                <a16:creationId xmlns:a16="http://schemas.microsoft.com/office/drawing/2014/main" id="{5619B212-2E23-3B4E-9BDA-53BF4DB8B85D}"/>
              </a:ext>
            </a:extLst>
          </p:cNvPr>
          <p:cNvGraphicFramePr>
            <a:graphicFrameLocks noGrp="1"/>
          </p:cNvGraphicFramePr>
          <p:nvPr/>
        </p:nvGraphicFramePr>
        <p:xfrm>
          <a:off x="6401783" y="1491582"/>
          <a:ext cx="2534973" cy="125974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01507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689439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744027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212907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900" b="1" i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Elacestrant</a:t>
                      </a:r>
                      <a:endParaRPr lang="en-US" sz="900" b="1" i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Fulvestrant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18105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115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021080"/>
                  </a:ext>
                </a:extLst>
              </a:tr>
              <a:tr h="18105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Event (%)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 (53.9)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 (71.1)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107004"/>
                  </a:ext>
                </a:extLst>
              </a:tr>
              <a:tr h="29077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PFS, months (95% CI)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3.78 </a:t>
                      </a:r>
                      <a:b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(2.17-7.26)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1.87</a:t>
                      </a:r>
                      <a:b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(1.84-2.10)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18105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value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0.0005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578522"/>
                  </a:ext>
                </a:extLst>
              </a:tr>
              <a:tr h="212907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Hazard ratio (95% CI)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0.504 (0.341-0.741)</a:t>
                      </a:r>
                    </a:p>
                  </a:txBody>
                  <a:tcPr marL="34280" marR="34280" marT="34280" marB="3428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  <p:sp>
        <p:nvSpPr>
          <p:cNvPr id="537" name="TextBox 536">
            <a:extLst>
              <a:ext uri="{FF2B5EF4-FFF2-40B4-BE49-F238E27FC236}">
                <a16:creationId xmlns:a16="http://schemas.microsoft.com/office/drawing/2014/main" id="{CC6453B0-0F0B-A040-A964-1A6182678FAA}"/>
              </a:ext>
            </a:extLst>
          </p:cNvPr>
          <p:cNvSpPr txBox="1"/>
          <p:nvPr/>
        </p:nvSpPr>
        <p:spPr>
          <a:xfrm>
            <a:off x="923294" y="3466823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</a:t>
            </a:r>
          </a:p>
        </p:txBody>
      </p:sp>
      <p:sp>
        <p:nvSpPr>
          <p:cNvPr id="538" name="TextBox 537">
            <a:extLst>
              <a:ext uri="{FF2B5EF4-FFF2-40B4-BE49-F238E27FC236}">
                <a16:creationId xmlns:a16="http://schemas.microsoft.com/office/drawing/2014/main" id="{6CB66BF4-C670-C748-8B15-26117D98ADE1}"/>
              </a:ext>
            </a:extLst>
          </p:cNvPr>
          <p:cNvSpPr txBox="1"/>
          <p:nvPr/>
        </p:nvSpPr>
        <p:spPr>
          <a:xfrm>
            <a:off x="1058727" y="3466823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2</a:t>
            </a:r>
          </a:p>
        </p:txBody>
      </p:sp>
      <p:sp>
        <p:nvSpPr>
          <p:cNvPr id="539" name="TextBox 538">
            <a:extLst>
              <a:ext uri="{FF2B5EF4-FFF2-40B4-BE49-F238E27FC236}">
                <a16:creationId xmlns:a16="http://schemas.microsoft.com/office/drawing/2014/main" id="{C1FB01C2-D5C0-3447-81C0-FC6803D21A52}"/>
              </a:ext>
            </a:extLst>
          </p:cNvPr>
          <p:cNvSpPr txBox="1"/>
          <p:nvPr/>
        </p:nvSpPr>
        <p:spPr>
          <a:xfrm>
            <a:off x="1211456" y="3466823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3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7EC8DEF4-DD19-844A-A44B-2441C914FD5A}"/>
              </a:ext>
            </a:extLst>
          </p:cNvPr>
          <p:cNvSpPr txBox="1"/>
          <p:nvPr/>
        </p:nvSpPr>
        <p:spPr>
          <a:xfrm>
            <a:off x="1362185" y="3466823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4</a:t>
            </a: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FA9140FA-61C7-B84A-A306-8926349C22A5}"/>
              </a:ext>
            </a:extLst>
          </p:cNvPr>
          <p:cNvSpPr txBox="1"/>
          <p:nvPr/>
        </p:nvSpPr>
        <p:spPr>
          <a:xfrm>
            <a:off x="1644750" y="3468014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6</a:t>
            </a: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96A859FE-D2C9-6E4C-A524-4E2A9CFC8270}"/>
              </a:ext>
            </a:extLst>
          </p:cNvPr>
          <p:cNvSpPr txBox="1"/>
          <p:nvPr/>
        </p:nvSpPr>
        <p:spPr>
          <a:xfrm>
            <a:off x="1786052" y="3468014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7</a:t>
            </a: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id="{6EDF2972-04CA-8940-AC87-FA7AB6AE67AF}"/>
              </a:ext>
            </a:extLst>
          </p:cNvPr>
          <p:cNvSpPr txBox="1"/>
          <p:nvPr/>
        </p:nvSpPr>
        <p:spPr>
          <a:xfrm>
            <a:off x="1938779" y="3468014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8</a:t>
            </a:r>
          </a:p>
        </p:txBody>
      </p:sp>
      <p:sp>
        <p:nvSpPr>
          <p:cNvPr id="545" name="TextBox 544">
            <a:extLst>
              <a:ext uri="{FF2B5EF4-FFF2-40B4-BE49-F238E27FC236}">
                <a16:creationId xmlns:a16="http://schemas.microsoft.com/office/drawing/2014/main" id="{8A3CAAFE-F71C-1E45-AA2C-40B44BD1E265}"/>
              </a:ext>
            </a:extLst>
          </p:cNvPr>
          <p:cNvSpPr txBox="1"/>
          <p:nvPr/>
        </p:nvSpPr>
        <p:spPr>
          <a:xfrm>
            <a:off x="2075210" y="3469075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9</a:t>
            </a:r>
          </a:p>
        </p:txBody>
      </p:sp>
      <p:sp>
        <p:nvSpPr>
          <p:cNvPr id="547" name="TextBox 546">
            <a:extLst>
              <a:ext uri="{FF2B5EF4-FFF2-40B4-BE49-F238E27FC236}">
                <a16:creationId xmlns:a16="http://schemas.microsoft.com/office/drawing/2014/main" id="{58C9C589-4672-D14A-9C80-DE4C53FEA82D}"/>
              </a:ext>
            </a:extLst>
          </p:cNvPr>
          <p:cNvSpPr txBox="1"/>
          <p:nvPr/>
        </p:nvSpPr>
        <p:spPr>
          <a:xfrm>
            <a:off x="2328833" y="3469075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11</a:t>
            </a:r>
          </a:p>
        </p:txBody>
      </p:sp>
      <p:sp>
        <p:nvSpPr>
          <p:cNvPr id="548" name="TextBox 547">
            <a:extLst>
              <a:ext uri="{FF2B5EF4-FFF2-40B4-BE49-F238E27FC236}">
                <a16:creationId xmlns:a16="http://schemas.microsoft.com/office/drawing/2014/main" id="{B6515727-8364-A24C-8F4D-A934586EE96F}"/>
              </a:ext>
            </a:extLst>
          </p:cNvPr>
          <p:cNvSpPr txBox="1"/>
          <p:nvPr/>
        </p:nvSpPr>
        <p:spPr>
          <a:xfrm>
            <a:off x="2468074" y="3469075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12</a:t>
            </a:r>
          </a:p>
        </p:txBody>
      </p:sp>
      <p:sp>
        <p:nvSpPr>
          <p:cNvPr id="549" name="TextBox 548">
            <a:extLst>
              <a:ext uri="{FF2B5EF4-FFF2-40B4-BE49-F238E27FC236}">
                <a16:creationId xmlns:a16="http://schemas.microsoft.com/office/drawing/2014/main" id="{A21437EB-BAF3-514C-8463-DC2952AF96F3}"/>
              </a:ext>
            </a:extLst>
          </p:cNvPr>
          <p:cNvSpPr txBox="1"/>
          <p:nvPr/>
        </p:nvSpPr>
        <p:spPr>
          <a:xfrm>
            <a:off x="2616993" y="3469075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13</a:t>
            </a:r>
          </a:p>
        </p:txBody>
      </p:sp>
      <p:sp>
        <p:nvSpPr>
          <p:cNvPr id="550" name="TextBox 549">
            <a:extLst>
              <a:ext uri="{FF2B5EF4-FFF2-40B4-BE49-F238E27FC236}">
                <a16:creationId xmlns:a16="http://schemas.microsoft.com/office/drawing/2014/main" id="{7CE2DA99-D6D7-A745-8181-595F41C71C16}"/>
              </a:ext>
            </a:extLst>
          </p:cNvPr>
          <p:cNvSpPr txBox="1"/>
          <p:nvPr/>
        </p:nvSpPr>
        <p:spPr>
          <a:xfrm>
            <a:off x="2760105" y="3469075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14</a:t>
            </a:r>
          </a:p>
        </p:txBody>
      </p:sp>
      <p:sp>
        <p:nvSpPr>
          <p:cNvPr id="552" name="TextBox 551">
            <a:extLst>
              <a:ext uri="{FF2B5EF4-FFF2-40B4-BE49-F238E27FC236}">
                <a16:creationId xmlns:a16="http://schemas.microsoft.com/office/drawing/2014/main" id="{654EF736-AE72-6844-97DA-C1BC26E99738}"/>
              </a:ext>
            </a:extLst>
          </p:cNvPr>
          <p:cNvSpPr txBox="1"/>
          <p:nvPr/>
        </p:nvSpPr>
        <p:spPr>
          <a:xfrm>
            <a:off x="3043546" y="3468014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16</a:t>
            </a:r>
          </a:p>
        </p:txBody>
      </p:sp>
      <p:sp>
        <p:nvSpPr>
          <p:cNvPr id="553" name="TextBox 552">
            <a:extLst>
              <a:ext uri="{FF2B5EF4-FFF2-40B4-BE49-F238E27FC236}">
                <a16:creationId xmlns:a16="http://schemas.microsoft.com/office/drawing/2014/main" id="{6757F7FE-5AC7-4048-A980-AC0E2B730127}"/>
              </a:ext>
            </a:extLst>
          </p:cNvPr>
          <p:cNvSpPr txBox="1"/>
          <p:nvPr/>
        </p:nvSpPr>
        <p:spPr>
          <a:xfrm>
            <a:off x="3184848" y="3468014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17</a:t>
            </a:r>
          </a:p>
        </p:txBody>
      </p:sp>
      <p:sp>
        <p:nvSpPr>
          <p:cNvPr id="554" name="TextBox 553">
            <a:extLst>
              <a:ext uri="{FF2B5EF4-FFF2-40B4-BE49-F238E27FC236}">
                <a16:creationId xmlns:a16="http://schemas.microsoft.com/office/drawing/2014/main" id="{B3303AEB-19BC-6D44-8C1F-F6740BB0186E}"/>
              </a:ext>
            </a:extLst>
          </p:cNvPr>
          <p:cNvSpPr txBox="1"/>
          <p:nvPr/>
        </p:nvSpPr>
        <p:spPr>
          <a:xfrm>
            <a:off x="3326149" y="3468014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18</a:t>
            </a:r>
          </a:p>
        </p:txBody>
      </p:sp>
      <p:sp>
        <p:nvSpPr>
          <p:cNvPr id="555" name="TextBox 554">
            <a:extLst>
              <a:ext uri="{FF2B5EF4-FFF2-40B4-BE49-F238E27FC236}">
                <a16:creationId xmlns:a16="http://schemas.microsoft.com/office/drawing/2014/main" id="{5E526A86-28F5-6D42-B008-0D1D72C24EE6}"/>
              </a:ext>
            </a:extLst>
          </p:cNvPr>
          <p:cNvSpPr txBox="1"/>
          <p:nvPr/>
        </p:nvSpPr>
        <p:spPr>
          <a:xfrm>
            <a:off x="3475067" y="3468014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19</a:t>
            </a:r>
          </a:p>
        </p:txBody>
      </p:sp>
      <p:sp>
        <p:nvSpPr>
          <p:cNvPr id="557" name="TextBox 556">
            <a:extLst>
              <a:ext uri="{FF2B5EF4-FFF2-40B4-BE49-F238E27FC236}">
                <a16:creationId xmlns:a16="http://schemas.microsoft.com/office/drawing/2014/main" id="{318FB310-214C-B14C-BFBB-4C32060FEEE4}"/>
              </a:ext>
            </a:extLst>
          </p:cNvPr>
          <p:cNvSpPr txBox="1"/>
          <p:nvPr/>
        </p:nvSpPr>
        <p:spPr>
          <a:xfrm>
            <a:off x="3769455" y="3468012"/>
            <a:ext cx="12499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21</a:t>
            </a:r>
          </a:p>
        </p:txBody>
      </p:sp>
      <p:sp>
        <p:nvSpPr>
          <p:cNvPr id="558" name="TextBox 557">
            <a:extLst>
              <a:ext uri="{FF2B5EF4-FFF2-40B4-BE49-F238E27FC236}">
                <a16:creationId xmlns:a16="http://schemas.microsoft.com/office/drawing/2014/main" id="{CA5E5B81-00DC-9F43-8172-924ADAF914C4}"/>
              </a:ext>
            </a:extLst>
          </p:cNvPr>
          <p:cNvSpPr txBox="1"/>
          <p:nvPr/>
        </p:nvSpPr>
        <p:spPr>
          <a:xfrm>
            <a:off x="3912550" y="3468014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22</a:t>
            </a:r>
          </a:p>
        </p:txBody>
      </p:sp>
      <p:sp>
        <p:nvSpPr>
          <p:cNvPr id="559" name="TextBox 558">
            <a:extLst>
              <a:ext uri="{FF2B5EF4-FFF2-40B4-BE49-F238E27FC236}">
                <a16:creationId xmlns:a16="http://schemas.microsoft.com/office/drawing/2014/main" id="{5AE8A63C-B36F-1D45-8055-BAFA6CAF6D25}"/>
              </a:ext>
            </a:extLst>
          </p:cNvPr>
          <p:cNvSpPr txBox="1"/>
          <p:nvPr/>
        </p:nvSpPr>
        <p:spPr>
          <a:xfrm>
            <a:off x="4061468" y="3468014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23</a:t>
            </a:r>
          </a:p>
        </p:txBody>
      </p:sp>
      <p:sp>
        <p:nvSpPr>
          <p:cNvPr id="560" name="TextBox 559">
            <a:extLst>
              <a:ext uri="{FF2B5EF4-FFF2-40B4-BE49-F238E27FC236}">
                <a16:creationId xmlns:a16="http://schemas.microsoft.com/office/drawing/2014/main" id="{F5FC77B7-392F-D549-A60D-3EFCFE5B1988}"/>
              </a:ext>
            </a:extLst>
          </p:cNvPr>
          <p:cNvSpPr txBox="1"/>
          <p:nvPr/>
        </p:nvSpPr>
        <p:spPr>
          <a:xfrm>
            <a:off x="4204518" y="3468014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24</a:t>
            </a:r>
          </a:p>
        </p:txBody>
      </p:sp>
      <p:cxnSp>
        <p:nvCxnSpPr>
          <p:cNvPr id="562" name="Straight Connector 561">
            <a:extLst>
              <a:ext uri="{FF2B5EF4-FFF2-40B4-BE49-F238E27FC236}">
                <a16:creationId xmlns:a16="http://schemas.microsoft.com/office/drawing/2014/main" id="{202B97F1-5E6C-1148-BF6E-63708C0FCF00}"/>
              </a:ext>
            </a:extLst>
          </p:cNvPr>
          <p:cNvCxnSpPr>
            <a:cxnSpLocks/>
          </p:cNvCxnSpPr>
          <p:nvPr/>
        </p:nvCxnSpPr>
        <p:spPr>
          <a:xfrm rot="16200000">
            <a:off x="923461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16974001-8089-F541-9F6B-114C7CC0F2D9}"/>
              </a:ext>
            </a:extLst>
          </p:cNvPr>
          <p:cNvCxnSpPr>
            <a:cxnSpLocks/>
          </p:cNvCxnSpPr>
          <p:nvPr/>
        </p:nvCxnSpPr>
        <p:spPr>
          <a:xfrm rot="16200000">
            <a:off x="1062703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Connector 563">
            <a:extLst>
              <a:ext uri="{FF2B5EF4-FFF2-40B4-BE49-F238E27FC236}">
                <a16:creationId xmlns:a16="http://schemas.microsoft.com/office/drawing/2014/main" id="{19CF37F1-12C8-DE4C-AD0D-8E5FD55DB490}"/>
              </a:ext>
            </a:extLst>
          </p:cNvPr>
          <p:cNvCxnSpPr>
            <a:cxnSpLocks/>
          </p:cNvCxnSpPr>
          <p:nvPr/>
        </p:nvCxnSpPr>
        <p:spPr>
          <a:xfrm rot="16200000">
            <a:off x="1211621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>
            <a:extLst>
              <a:ext uri="{FF2B5EF4-FFF2-40B4-BE49-F238E27FC236}">
                <a16:creationId xmlns:a16="http://schemas.microsoft.com/office/drawing/2014/main" id="{477B4BF9-1402-A146-8386-349F660AE3D3}"/>
              </a:ext>
            </a:extLst>
          </p:cNvPr>
          <p:cNvCxnSpPr>
            <a:cxnSpLocks/>
          </p:cNvCxnSpPr>
          <p:nvPr/>
        </p:nvCxnSpPr>
        <p:spPr>
          <a:xfrm rot="16200000">
            <a:off x="1366161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>
            <a:extLst>
              <a:ext uri="{FF2B5EF4-FFF2-40B4-BE49-F238E27FC236}">
                <a16:creationId xmlns:a16="http://schemas.microsoft.com/office/drawing/2014/main" id="{6F24FD02-95BB-6B43-A2A6-A5DCDBF904F5}"/>
              </a:ext>
            </a:extLst>
          </p:cNvPr>
          <p:cNvCxnSpPr>
            <a:cxnSpLocks/>
          </p:cNvCxnSpPr>
          <p:nvPr/>
        </p:nvCxnSpPr>
        <p:spPr>
          <a:xfrm rot="16200000">
            <a:off x="1648632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>
            <a:extLst>
              <a:ext uri="{FF2B5EF4-FFF2-40B4-BE49-F238E27FC236}">
                <a16:creationId xmlns:a16="http://schemas.microsoft.com/office/drawing/2014/main" id="{E8B205FE-FF89-6C47-988A-DA89A2AD75A7}"/>
              </a:ext>
            </a:extLst>
          </p:cNvPr>
          <p:cNvCxnSpPr>
            <a:cxnSpLocks/>
          </p:cNvCxnSpPr>
          <p:nvPr/>
        </p:nvCxnSpPr>
        <p:spPr>
          <a:xfrm rot="16200000">
            <a:off x="1791682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>
            <a:extLst>
              <a:ext uri="{FF2B5EF4-FFF2-40B4-BE49-F238E27FC236}">
                <a16:creationId xmlns:a16="http://schemas.microsoft.com/office/drawing/2014/main" id="{4EBFAF2B-38B3-174A-A018-234B6C677706}"/>
              </a:ext>
            </a:extLst>
          </p:cNvPr>
          <p:cNvCxnSpPr>
            <a:cxnSpLocks/>
          </p:cNvCxnSpPr>
          <p:nvPr/>
        </p:nvCxnSpPr>
        <p:spPr>
          <a:xfrm rot="16200000">
            <a:off x="1940600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>
            <a:extLst>
              <a:ext uri="{FF2B5EF4-FFF2-40B4-BE49-F238E27FC236}">
                <a16:creationId xmlns:a16="http://schemas.microsoft.com/office/drawing/2014/main" id="{FD21D1BC-2B73-EC47-8641-0FAB1E17CEC5}"/>
              </a:ext>
            </a:extLst>
          </p:cNvPr>
          <p:cNvCxnSpPr>
            <a:cxnSpLocks/>
          </p:cNvCxnSpPr>
          <p:nvPr/>
        </p:nvCxnSpPr>
        <p:spPr>
          <a:xfrm rot="16200000">
            <a:off x="2077782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Connector 570">
            <a:extLst>
              <a:ext uri="{FF2B5EF4-FFF2-40B4-BE49-F238E27FC236}">
                <a16:creationId xmlns:a16="http://schemas.microsoft.com/office/drawing/2014/main" id="{296B0D11-12B2-6645-980F-8D93302A45DD}"/>
              </a:ext>
            </a:extLst>
          </p:cNvPr>
          <p:cNvCxnSpPr>
            <a:cxnSpLocks/>
          </p:cNvCxnSpPr>
          <p:nvPr/>
        </p:nvCxnSpPr>
        <p:spPr>
          <a:xfrm rot="16200000">
            <a:off x="2356449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2" name="Straight Connector 571">
            <a:extLst>
              <a:ext uri="{FF2B5EF4-FFF2-40B4-BE49-F238E27FC236}">
                <a16:creationId xmlns:a16="http://schemas.microsoft.com/office/drawing/2014/main" id="{EDB56BBB-BFD7-0947-B097-726D1D08438D}"/>
              </a:ext>
            </a:extLst>
          </p:cNvPr>
          <p:cNvCxnSpPr>
            <a:cxnSpLocks/>
          </p:cNvCxnSpPr>
          <p:nvPr/>
        </p:nvCxnSpPr>
        <p:spPr>
          <a:xfrm rot="16200000">
            <a:off x="2500560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>
            <a:extLst>
              <a:ext uri="{FF2B5EF4-FFF2-40B4-BE49-F238E27FC236}">
                <a16:creationId xmlns:a16="http://schemas.microsoft.com/office/drawing/2014/main" id="{2509C909-5434-5246-97E0-E03B29B6619B}"/>
              </a:ext>
            </a:extLst>
          </p:cNvPr>
          <p:cNvCxnSpPr>
            <a:cxnSpLocks/>
          </p:cNvCxnSpPr>
          <p:nvPr/>
        </p:nvCxnSpPr>
        <p:spPr>
          <a:xfrm rot="16200000">
            <a:off x="2649478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Connector 573">
            <a:extLst>
              <a:ext uri="{FF2B5EF4-FFF2-40B4-BE49-F238E27FC236}">
                <a16:creationId xmlns:a16="http://schemas.microsoft.com/office/drawing/2014/main" id="{5FCE5FF9-DA8C-D340-814C-B78593E2E35A}"/>
              </a:ext>
            </a:extLst>
          </p:cNvPr>
          <p:cNvCxnSpPr>
            <a:cxnSpLocks/>
          </p:cNvCxnSpPr>
          <p:nvPr/>
        </p:nvCxnSpPr>
        <p:spPr>
          <a:xfrm rot="16200000">
            <a:off x="2794278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>
            <a:extLst>
              <a:ext uri="{FF2B5EF4-FFF2-40B4-BE49-F238E27FC236}">
                <a16:creationId xmlns:a16="http://schemas.microsoft.com/office/drawing/2014/main" id="{B6BAA59C-CE85-9344-B0AB-BA44CE9B786F}"/>
              </a:ext>
            </a:extLst>
          </p:cNvPr>
          <p:cNvCxnSpPr>
            <a:cxnSpLocks/>
          </p:cNvCxnSpPr>
          <p:nvPr/>
        </p:nvCxnSpPr>
        <p:spPr>
          <a:xfrm rot="16200000">
            <a:off x="3075690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Connector 575">
            <a:extLst>
              <a:ext uri="{FF2B5EF4-FFF2-40B4-BE49-F238E27FC236}">
                <a16:creationId xmlns:a16="http://schemas.microsoft.com/office/drawing/2014/main" id="{14B7A1F6-2AAD-AC43-992A-D358B8F6F308}"/>
              </a:ext>
            </a:extLst>
          </p:cNvPr>
          <p:cNvCxnSpPr>
            <a:cxnSpLocks/>
          </p:cNvCxnSpPr>
          <p:nvPr/>
        </p:nvCxnSpPr>
        <p:spPr>
          <a:xfrm rot="16200000">
            <a:off x="3219801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Connector 576">
            <a:extLst>
              <a:ext uri="{FF2B5EF4-FFF2-40B4-BE49-F238E27FC236}">
                <a16:creationId xmlns:a16="http://schemas.microsoft.com/office/drawing/2014/main" id="{36D98911-0390-5548-AD05-4AF8ECF14625}"/>
              </a:ext>
            </a:extLst>
          </p:cNvPr>
          <p:cNvCxnSpPr>
            <a:cxnSpLocks/>
          </p:cNvCxnSpPr>
          <p:nvPr/>
        </p:nvCxnSpPr>
        <p:spPr>
          <a:xfrm rot="16200000">
            <a:off x="3363850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5" name="Straight Connector 604">
            <a:extLst>
              <a:ext uri="{FF2B5EF4-FFF2-40B4-BE49-F238E27FC236}">
                <a16:creationId xmlns:a16="http://schemas.microsoft.com/office/drawing/2014/main" id="{B9AD3616-B873-C740-A728-E7E74D966865}"/>
              </a:ext>
            </a:extLst>
          </p:cNvPr>
          <p:cNvCxnSpPr>
            <a:cxnSpLocks/>
          </p:cNvCxnSpPr>
          <p:nvPr/>
        </p:nvCxnSpPr>
        <p:spPr>
          <a:xfrm rot="16200000">
            <a:off x="3514579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Connector 605">
            <a:extLst>
              <a:ext uri="{FF2B5EF4-FFF2-40B4-BE49-F238E27FC236}">
                <a16:creationId xmlns:a16="http://schemas.microsoft.com/office/drawing/2014/main" id="{3859B848-85AC-7A40-A351-18A64BEEF3B0}"/>
              </a:ext>
            </a:extLst>
          </p:cNvPr>
          <p:cNvCxnSpPr>
            <a:cxnSpLocks/>
          </p:cNvCxnSpPr>
          <p:nvPr/>
        </p:nvCxnSpPr>
        <p:spPr>
          <a:xfrm rot="16200000">
            <a:off x="3800861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Connector 606">
            <a:extLst>
              <a:ext uri="{FF2B5EF4-FFF2-40B4-BE49-F238E27FC236}">
                <a16:creationId xmlns:a16="http://schemas.microsoft.com/office/drawing/2014/main" id="{7956A154-AF69-2F4F-832F-EAB76D529B3A}"/>
              </a:ext>
            </a:extLst>
          </p:cNvPr>
          <p:cNvCxnSpPr>
            <a:cxnSpLocks/>
          </p:cNvCxnSpPr>
          <p:nvPr/>
        </p:nvCxnSpPr>
        <p:spPr>
          <a:xfrm rot="16200000">
            <a:off x="3948781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Straight Connector 607">
            <a:extLst>
              <a:ext uri="{FF2B5EF4-FFF2-40B4-BE49-F238E27FC236}">
                <a16:creationId xmlns:a16="http://schemas.microsoft.com/office/drawing/2014/main" id="{71E2A7A7-2B81-B647-B043-7D3458869A1C}"/>
              </a:ext>
            </a:extLst>
          </p:cNvPr>
          <p:cNvCxnSpPr>
            <a:cxnSpLocks/>
          </p:cNvCxnSpPr>
          <p:nvPr/>
        </p:nvCxnSpPr>
        <p:spPr>
          <a:xfrm rot="16200000">
            <a:off x="4097700" y="342039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>
            <a:extLst>
              <a:ext uri="{FF2B5EF4-FFF2-40B4-BE49-F238E27FC236}">
                <a16:creationId xmlns:a16="http://schemas.microsoft.com/office/drawing/2014/main" id="{EAF06B74-4DFA-E244-B41B-AE902CA069C7}"/>
              </a:ext>
            </a:extLst>
          </p:cNvPr>
          <p:cNvCxnSpPr>
            <a:cxnSpLocks/>
          </p:cNvCxnSpPr>
          <p:nvPr/>
        </p:nvCxnSpPr>
        <p:spPr>
          <a:xfrm rot="16200000">
            <a:off x="4243560" y="3415528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0" name="TextBox 609">
            <a:extLst>
              <a:ext uri="{FF2B5EF4-FFF2-40B4-BE49-F238E27FC236}">
                <a16:creationId xmlns:a16="http://schemas.microsoft.com/office/drawing/2014/main" id="{0F1C7401-73CC-9940-A9FD-DE9B753C17DE}"/>
              </a:ext>
            </a:extLst>
          </p:cNvPr>
          <p:cNvSpPr txBox="1"/>
          <p:nvPr/>
        </p:nvSpPr>
        <p:spPr>
          <a:xfrm>
            <a:off x="5476836" y="3465481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</a:t>
            </a:r>
          </a:p>
        </p:txBody>
      </p:sp>
      <p:sp>
        <p:nvSpPr>
          <p:cNvPr id="611" name="TextBox 610">
            <a:extLst>
              <a:ext uri="{FF2B5EF4-FFF2-40B4-BE49-F238E27FC236}">
                <a16:creationId xmlns:a16="http://schemas.microsoft.com/office/drawing/2014/main" id="{A78B1E1A-B3F3-8F44-892B-3CB6ACB2193E}"/>
              </a:ext>
            </a:extLst>
          </p:cNvPr>
          <p:cNvSpPr txBox="1"/>
          <p:nvPr/>
        </p:nvSpPr>
        <p:spPr>
          <a:xfrm>
            <a:off x="5612270" y="3465483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2</a:t>
            </a:r>
          </a:p>
        </p:txBody>
      </p:sp>
      <p:sp>
        <p:nvSpPr>
          <p:cNvPr id="612" name="TextBox 611">
            <a:extLst>
              <a:ext uri="{FF2B5EF4-FFF2-40B4-BE49-F238E27FC236}">
                <a16:creationId xmlns:a16="http://schemas.microsoft.com/office/drawing/2014/main" id="{033698E1-C5E3-8B47-B1ED-4027AB3EC0CE}"/>
              </a:ext>
            </a:extLst>
          </p:cNvPr>
          <p:cNvSpPr txBox="1"/>
          <p:nvPr/>
        </p:nvSpPr>
        <p:spPr>
          <a:xfrm>
            <a:off x="5764997" y="3465483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3</a:t>
            </a:r>
          </a:p>
        </p:txBody>
      </p:sp>
      <p:sp>
        <p:nvSpPr>
          <p:cNvPr id="613" name="TextBox 612">
            <a:extLst>
              <a:ext uri="{FF2B5EF4-FFF2-40B4-BE49-F238E27FC236}">
                <a16:creationId xmlns:a16="http://schemas.microsoft.com/office/drawing/2014/main" id="{64594083-9B0C-654C-9EEA-8EC245A32512}"/>
              </a:ext>
            </a:extLst>
          </p:cNvPr>
          <p:cNvSpPr txBox="1"/>
          <p:nvPr/>
        </p:nvSpPr>
        <p:spPr>
          <a:xfrm>
            <a:off x="5915726" y="3465483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4</a:t>
            </a:r>
          </a:p>
        </p:txBody>
      </p:sp>
      <p:sp>
        <p:nvSpPr>
          <p:cNvPr id="614" name="TextBox 613">
            <a:extLst>
              <a:ext uri="{FF2B5EF4-FFF2-40B4-BE49-F238E27FC236}">
                <a16:creationId xmlns:a16="http://schemas.microsoft.com/office/drawing/2014/main" id="{BD9009A1-8257-924C-A4A5-82C9220054BE}"/>
              </a:ext>
            </a:extLst>
          </p:cNvPr>
          <p:cNvSpPr txBox="1"/>
          <p:nvPr/>
        </p:nvSpPr>
        <p:spPr>
          <a:xfrm>
            <a:off x="6198293" y="3466672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6</a:t>
            </a:r>
          </a:p>
        </p:txBody>
      </p:sp>
      <p:sp>
        <p:nvSpPr>
          <p:cNvPr id="615" name="TextBox 614">
            <a:extLst>
              <a:ext uri="{FF2B5EF4-FFF2-40B4-BE49-F238E27FC236}">
                <a16:creationId xmlns:a16="http://schemas.microsoft.com/office/drawing/2014/main" id="{2AED8B4C-4668-C248-9F0B-9B491C89ECAA}"/>
              </a:ext>
            </a:extLst>
          </p:cNvPr>
          <p:cNvSpPr txBox="1"/>
          <p:nvPr/>
        </p:nvSpPr>
        <p:spPr>
          <a:xfrm>
            <a:off x="6339593" y="3466672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7</a:t>
            </a:r>
          </a:p>
        </p:txBody>
      </p:sp>
      <p:sp>
        <p:nvSpPr>
          <p:cNvPr id="616" name="TextBox 615">
            <a:extLst>
              <a:ext uri="{FF2B5EF4-FFF2-40B4-BE49-F238E27FC236}">
                <a16:creationId xmlns:a16="http://schemas.microsoft.com/office/drawing/2014/main" id="{157E396E-6DEC-DC46-ADB5-A7E5D8B3D5A9}"/>
              </a:ext>
            </a:extLst>
          </p:cNvPr>
          <p:cNvSpPr txBox="1"/>
          <p:nvPr/>
        </p:nvSpPr>
        <p:spPr>
          <a:xfrm>
            <a:off x="6492321" y="3466672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8</a:t>
            </a:r>
          </a:p>
        </p:txBody>
      </p:sp>
      <p:sp>
        <p:nvSpPr>
          <p:cNvPr id="771" name="TextBox 770">
            <a:extLst>
              <a:ext uri="{FF2B5EF4-FFF2-40B4-BE49-F238E27FC236}">
                <a16:creationId xmlns:a16="http://schemas.microsoft.com/office/drawing/2014/main" id="{8C8563F3-04FD-6D4C-8880-77F3735CDB0D}"/>
              </a:ext>
            </a:extLst>
          </p:cNvPr>
          <p:cNvSpPr txBox="1"/>
          <p:nvPr/>
        </p:nvSpPr>
        <p:spPr>
          <a:xfrm>
            <a:off x="6628752" y="3467733"/>
            <a:ext cx="6251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9</a:t>
            </a:r>
          </a:p>
        </p:txBody>
      </p:sp>
      <p:sp>
        <p:nvSpPr>
          <p:cNvPr id="772" name="TextBox 771">
            <a:extLst>
              <a:ext uri="{FF2B5EF4-FFF2-40B4-BE49-F238E27FC236}">
                <a16:creationId xmlns:a16="http://schemas.microsoft.com/office/drawing/2014/main" id="{8D5CBEEA-4011-EE48-9DCE-E256C941B1E5}"/>
              </a:ext>
            </a:extLst>
          </p:cNvPr>
          <p:cNvSpPr txBox="1"/>
          <p:nvPr/>
        </p:nvSpPr>
        <p:spPr>
          <a:xfrm>
            <a:off x="6882375" y="3467733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11</a:t>
            </a:r>
          </a:p>
        </p:txBody>
      </p:sp>
      <p:sp>
        <p:nvSpPr>
          <p:cNvPr id="773" name="TextBox 772">
            <a:extLst>
              <a:ext uri="{FF2B5EF4-FFF2-40B4-BE49-F238E27FC236}">
                <a16:creationId xmlns:a16="http://schemas.microsoft.com/office/drawing/2014/main" id="{B3ECAEB7-BBB8-3343-AF28-7F2909D4F185}"/>
              </a:ext>
            </a:extLst>
          </p:cNvPr>
          <p:cNvSpPr txBox="1"/>
          <p:nvPr/>
        </p:nvSpPr>
        <p:spPr>
          <a:xfrm>
            <a:off x="7021617" y="3467733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12</a:t>
            </a: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9463B1B1-04E5-9A47-9CE9-BFEBCD4CAD2D}"/>
              </a:ext>
            </a:extLst>
          </p:cNvPr>
          <p:cNvSpPr txBox="1"/>
          <p:nvPr/>
        </p:nvSpPr>
        <p:spPr>
          <a:xfrm>
            <a:off x="7170535" y="3467733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13</a:t>
            </a:r>
          </a:p>
        </p:txBody>
      </p:sp>
      <p:sp>
        <p:nvSpPr>
          <p:cNvPr id="775" name="TextBox 774">
            <a:extLst>
              <a:ext uri="{FF2B5EF4-FFF2-40B4-BE49-F238E27FC236}">
                <a16:creationId xmlns:a16="http://schemas.microsoft.com/office/drawing/2014/main" id="{B185D64A-05F8-AA45-BEB8-70EA045D5115}"/>
              </a:ext>
            </a:extLst>
          </p:cNvPr>
          <p:cNvSpPr txBox="1"/>
          <p:nvPr/>
        </p:nvSpPr>
        <p:spPr>
          <a:xfrm>
            <a:off x="7313647" y="3467733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14</a:t>
            </a:r>
          </a:p>
        </p:txBody>
      </p:sp>
      <p:sp>
        <p:nvSpPr>
          <p:cNvPr id="776" name="TextBox 775">
            <a:extLst>
              <a:ext uri="{FF2B5EF4-FFF2-40B4-BE49-F238E27FC236}">
                <a16:creationId xmlns:a16="http://schemas.microsoft.com/office/drawing/2014/main" id="{0B17865F-2A40-1445-B25A-43FA82D0B1E4}"/>
              </a:ext>
            </a:extLst>
          </p:cNvPr>
          <p:cNvSpPr txBox="1"/>
          <p:nvPr/>
        </p:nvSpPr>
        <p:spPr>
          <a:xfrm>
            <a:off x="7597088" y="3466672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16</a:t>
            </a:r>
          </a:p>
        </p:txBody>
      </p:sp>
      <p:sp>
        <p:nvSpPr>
          <p:cNvPr id="949" name="TextBox 948">
            <a:extLst>
              <a:ext uri="{FF2B5EF4-FFF2-40B4-BE49-F238E27FC236}">
                <a16:creationId xmlns:a16="http://schemas.microsoft.com/office/drawing/2014/main" id="{C30F98B7-E3A4-A547-8C3A-E307566EB9AC}"/>
              </a:ext>
            </a:extLst>
          </p:cNvPr>
          <p:cNvSpPr txBox="1"/>
          <p:nvPr/>
        </p:nvSpPr>
        <p:spPr>
          <a:xfrm>
            <a:off x="7738389" y="3466672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17</a:t>
            </a:r>
          </a:p>
        </p:txBody>
      </p:sp>
      <p:sp>
        <p:nvSpPr>
          <p:cNvPr id="950" name="TextBox 949">
            <a:extLst>
              <a:ext uri="{FF2B5EF4-FFF2-40B4-BE49-F238E27FC236}">
                <a16:creationId xmlns:a16="http://schemas.microsoft.com/office/drawing/2014/main" id="{A90421B2-16B7-EC49-8784-C29C748C2EC5}"/>
              </a:ext>
            </a:extLst>
          </p:cNvPr>
          <p:cNvSpPr txBox="1"/>
          <p:nvPr/>
        </p:nvSpPr>
        <p:spPr>
          <a:xfrm>
            <a:off x="7879691" y="3466672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18</a:t>
            </a:r>
          </a:p>
        </p:txBody>
      </p:sp>
      <p:sp>
        <p:nvSpPr>
          <p:cNvPr id="951" name="TextBox 950">
            <a:extLst>
              <a:ext uri="{FF2B5EF4-FFF2-40B4-BE49-F238E27FC236}">
                <a16:creationId xmlns:a16="http://schemas.microsoft.com/office/drawing/2014/main" id="{E49A56B8-E5D3-A446-9EA9-23E32B2B62E8}"/>
              </a:ext>
            </a:extLst>
          </p:cNvPr>
          <p:cNvSpPr txBox="1"/>
          <p:nvPr/>
        </p:nvSpPr>
        <p:spPr>
          <a:xfrm>
            <a:off x="8028609" y="3466672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19</a:t>
            </a:r>
          </a:p>
        </p:txBody>
      </p:sp>
      <p:sp>
        <p:nvSpPr>
          <p:cNvPr id="981" name="TextBox 980">
            <a:extLst>
              <a:ext uri="{FF2B5EF4-FFF2-40B4-BE49-F238E27FC236}">
                <a16:creationId xmlns:a16="http://schemas.microsoft.com/office/drawing/2014/main" id="{3D39C352-CD06-634C-ABA1-C20E0F9A3448}"/>
              </a:ext>
            </a:extLst>
          </p:cNvPr>
          <p:cNvSpPr txBox="1"/>
          <p:nvPr/>
        </p:nvSpPr>
        <p:spPr>
          <a:xfrm>
            <a:off x="8322996" y="3466671"/>
            <a:ext cx="12499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21</a:t>
            </a:r>
          </a:p>
        </p:txBody>
      </p:sp>
      <p:sp>
        <p:nvSpPr>
          <p:cNvPr id="983" name="TextBox 982">
            <a:extLst>
              <a:ext uri="{FF2B5EF4-FFF2-40B4-BE49-F238E27FC236}">
                <a16:creationId xmlns:a16="http://schemas.microsoft.com/office/drawing/2014/main" id="{E443C473-B53E-C444-BEB8-0E763734A5F0}"/>
              </a:ext>
            </a:extLst>
          </p:cNvPr>
          <p:cNvSpPr txBox="1"/>
          <p:nvPr/>
        </p:nvSpPr>
        <p:spPr>
          <a:xfrm>
            <a:off x="8466092" y="3466672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22</a:t>
            </a:r>
          </a:p>
        </p:txBody>
      </p:sp>
      <p:sp>
        <p:nvSpPr>
          <p:cNvPr id="986" name="TextBox 985">
            <a:extLst>
              <a:ext uri="{FF2B5EF4-FFF2-40B4-BE49-F238E27FC236}">
                <a16:creationId xmlns:a16="http://schemas.microsoft.com/office/drawing/2014/main" id="{35D0A53F-4187-684A-8938-FDAECCA4FE07}"/>
              </a:ext>
            </a:extLst>
          </p:cNvPr>
          <p:cNvSpPr txBox="1"/>
          <p:nvPr/>
        </p:nvSpPr>
        <p:spPr>
          <a:xfrm>
            <a:off x="8615010" y="3466672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23</a:t>
            </a:r>
          </a:p>
        </p:txBody>
      </p:sp>
      <p:sp>
        <p:nvSpPr>
          <p:cNvPr id="987" name="TextBox 986">
            <a:extLst>
              <a:ext uri="{FF2B5EF4-FFF2-40B4-BE49-F238E27FC236}">
                <a16:creationId xmlns:a16="http://schemas.microsoft.com/office/drawing/2014/main" id="{B5897628-6F42-DC4F-83FB-2CD41830D0B7}"/>
              </a:ext>
            </a:extLst>
          </p:cNvPr>
          <p:cNvSpPr txBox="1"/>
          <p:nvPr/>
        </p:nvSpPr>
        <p:spPr>
          <a:xfrm>
            <a:off x="8758059" y="3466672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24</a:t>
            </a:r>
          </a:p>
        </p:txBody>
      </p:sp>
      <p:cxnSp>
        <p:nvCxnSpPr>
          <p:cNvPr id="988" name="Straight Connector 987">
            <a:extLst>
              <a:ext uri="{FF2B5EF4-FFF2-40B4-BE49-F238E27FC236}">
                <a16:creationId xmlns:a16="http://schemas.microsoft.com/office/drawing/2014/main" id="{46E20948-4458-3B4A-AE4A-C34264BA8284}"/>
              </a:ext>
            </a:extLst>
          </p:cNvPr>
          <p:cNvCxnSpPr>
            <a:cxnSpLocks/>
          </p:cNvCxnSpPr>
          <p:nvPr/>
        </p:nvCxnSpPr>
        <p:spPr>
          <a:xfrm rot="16200000">
            <a:off x="5480813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9" name="Straight Connector 988">
            <a:extLst>
              <a:ext uri="{FF2B5EF4-FFF2-40B4-BE49-F238E27FC236}">
                <a16:creationId xmlns:a16="http://schemas.microsoft.com/office/drawing/2014/main" id="{2799BCAB-9818-1A45-97F3-D84259428107}"/>
              </a:ext>
            </a:extLst>
          </p:cNvPr>
          <p:cNvCxnSpPr>
            <a:cxnSpLocks/>
          </p:cNvCxnSpPr>
          <p:nvPr/>
        </p:nvCxnSpPr>
        <p:spPr>
          <a:xfrm rot="16200000">
            <a:off x="5616245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0" name="Straight Connector 989">
            <a:extLst>
              <a:ext uri="{FF2B5EF4-FFF2-40B4-BE49-F238E27FC236}">
                <a16:creationId xmlns:a16="http://schemas.microsoft.com/office/drawing/2014/main" id="{020056AF-127D-A646-8D55-C572CA32FBCC}"/>
              </a:ext>
            </a:extLst>
          </p:cNvPr>
          <p:cNvCxnSpPr>
            <a:cxnSpLocks/>
          </p:cNvCxnSpPr>
          <p:nvPr/>
        </p:nvCxnSpPr>
        <p:spPr>
          <a:xfrm rot="16200000">
            <a:off x="5765164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1" name="Straight Connector 990">
            <a:extLst>
              <a:ext uri="{FF2B5EF4-FFF2-40B4-BE49-F238E27FC236}">
                <a16:creationId xmlns:a16="http://schemas.microsoft.com/office/drawing/2014/main" id="{8F4486E9-058B-FA4F-989C-3EBABFF4ED1B}"/>
              </a:ext>
            </a:extLst>
          </p:cNvPr>
          <p:cNvCxnSpPr>
            <a:cxnSpLocks/>
          </p:cNvCxnSpPr>
          <p:nvPr/>
        </p:nvCxnSpPr>
        <p:spPr>
          <a:xfrm rot="16200000">
            <a:off x="5919703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2" name="Straight Connector 991">
            <a:extLst>
              <a:ext uri="{FF2B5EF4-FFF2-40B4-BE49-F238E27FC236}">
                <a16:creationId xmlns:a16="http://schemas.microsoft.com/office/drawing/2014/main" id="{EF696FD0-C0A4-5F4B-96B0-848F95ED8B31}"/>
              </a:ext>
            </a:extLst>
          </p:cNvPr>
          <p:cNvCxnSpPr>
            <a:cxnSpLocks/>
          </p:cNvCxnSpPr>
          <p:nvPr/>
        </p:nvCxnSpPr>
        <p:spPr>
          <a:xfrm rot="16200000">
            <a:off x="6202174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3" name="Straight Connector 992">
            <a:extLst>
              <a:ext uri="{FF2B5EF4-FFF2-40B4-BE49-F238E27FC236}">
                <a16:creationId xmlns:a16="http://schemas.microsoft.com/office/drawing/2014/main" id="{28655CB5-3EB2-5147-95C9-374570265730}"/>
              </a:ext>
            </a:extLst>
          </p:cNvPr>
          <p:cNvCxnSpPr>
            <a:cxnSpLocks/>
          </p:cNvCxnSpPr>
          <p:nvPr/>
        </p:nvCxnSpPr>
        <p:spPr>
          <a:xfrm rot="16200000">
            <a:off x="6345224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4" name="Straight Connector 993">
            <a:extLst>
              <a:ext uri="{FF2B5EF4-FFF2-40B4-BE49-F238E27FC236}">
                <a16:creationId xmlns:a16="http://schemas.microsoft.com/office/drawing/2014/main" id="{189DFA1D-6333-3640-9148-B7EB12C508E4}"/>
              </a:ext>
            </a:extLst>
          </p:cNvPr>
          <p:cNvCxnSpPr>
            <a:cxnSpLocks/>
          </p:cNvCxnSpPr>
          <p:nvPr/>
        </p:nvCxnSpPr>
        <p:spPr>
          <a:xfrm rot="16200000">
            <a:off x="6494143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5" name="Straight Connector 994">
            <a:extLst>
              <a:ext uri="{FF2B5EF4-FFF2-40B4-BE49-F238E27FC236}">
                <a16:creationId xmlns:a16="http://schemas.microsoft.com/office/drawing/2014/main" id="{F7B900A3-37C7-934F-9C22-D0EE9A77EFC1}"/>
              </a:ext>
            </a:extLst>
          </p:cNvPr>
          <p:cNvCxnSpPr>
            <a:cxnSpLocks/>
          </p:cNvCxnSpPr>
          <p:nvPr/>
        </p:nvCxnSpPr>
        <p:spPr>
          <a:xfrm rot="16200000">
            <a:off x="6631324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6" name="Straight Connector 995">
            <a:extLst>
              <a:ext uri="{FF2B5EF4-FFF2-40B4-BE49-F238E27FC236}">
                <a16:creationId xmlns:a16="http://schemas.microsoft.com/office/drawing/2014/main" id="{448C2000-EC52-B146-AC8C-F4E4B0A52A86}"/>
              </a:ext>
            </a:extLst>
          </p:cNvPr>
          <p:cNvCxnSpPr>
            <a:cxnSpLocks/>
          </p:cNvCxnSpPr>
          <p:nvPr/>
        </p:nvCxnSpPr>
        <p:spPr>
          <a:xfrm rot="16200000">
            <a:off x="6909991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7" name="Straight Connector 996">
            <a:extLst>
              <a:ext uri="{FF2B5EF4-FFF2-40B4-BE49-F238E27FC236}">
                <a16:creationId xmlns:a16="http://schemas.microsoft.com/office/drawing/2014/main" id="{254460DA-01F5-5249-8C7E-9057C08275A1}"/>
              </a:ext>
            </a:extLst>
          </p:cNvPr>
          <p:cNvCxnSpPr>
            <a:cxnSpLocks/>
          </p:cNvCxnSpPr>
          <p:nvPr/>
        </p:nvCxnSpPr>
        <p:spPr>
          <a:xfrm rot="16200000">
            <a:off x="7054101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8" name="Straight Connector 997">
            <a:extLst>
              <a:ext uri="{FF2B5EF4-FFF2-40B4-BE49-F238E27FC236}">
                <a16:creationId xmlns:a16="http://schemas.microsoft.com/office/drawing/2014/main" id="{9546281E-451A-8E4D-9A33-BD706CB421F6}"/>
              </a:ext>
            </a:extLst>
          </p:cNvPr>
          <p:cNvCxnSpPr>
            <a:cxnSpLocks/>
          </p:cNvCxnSpPr>
          <p:nvPr/>
        </p:nvCxnSpPr>
        <p:spPr>
          <a:xfrm rot="16200000">
            <a:off x="7203020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9" name="Straight Connector 998">
            <a:extLst>
              <a:ext uri="{FF2B5EF4-FFF2-40B4-BE49-F238E27FC236}">
                <a16:creationId xmlns:a16="http://schemas.microsoft.com/office/drawing/2014/main" id="{7362C267-92EB-CE46-AA0C-B3600A6B4B35}"/>
              </a:ext>
            </a:extLst>
          </p:cNvPr>
          <p:cNvCxnSpPr>
            <a:cxnSpLocks/>
          </p:cNvCxnSpPr>
          <p:nvPr/>
        </p:nvCxnSpPr>
        <p:spPr>
          <a:xfrm rot="16200000">
            <a:off x="7347820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0" name="Straight Connector 999">
            <a:extLst>
              <a:ext uri="{FF2B5EF4-FFF2-40B4-BE49-F238E27FC236}">
                <a16:creationId xmlns:a16="http://schemas.microsoft.com/office/drawing/2014/main" id="{C244020F-6E88-BF41-84A6-5BADA6711110}"/>
              </a:ext>
            </a:extLst>
          </p:cNvPr>
          <p:cNvCxnSpPr>
            <a:cxnSpLocks/>
          </p:cNvCxnSpPr>
          <p:nvPr/>
        </p:nvCxnSpPr>
        <p:spPr>
          <a:xfrm rot="16200000">
            <a:off x="7629232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1" name="Straight Connector 1000">
            <a:extLst>
              <a:ext uri="{FF2B5EF4-FFF2-40B4-BE49-F238E27FC236}">
                <a16:creationId xmlns:a16="http://schemas.microsoft.com/office/drawing/2014/main" id="{3F77DB2A-6DE6-A74C-B587-E3A8C362F41E}"/>
              </a:ext>
            </a:extLst>
          </p:cNvPr>
          <p:cNvCxnSpPr>
            <a:cxnSpLocks/>
          </p:cNvCxnSpPr>
          <p:nvPr/>
        </p:nvCxnSpPr>
        <p:spPr>
          <a:xfrm rot="16200000">
            <a:off x="7773342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2" name="Straight Connector 1001">
            <a:extLst>
              <a:ext uri="{FF2B5EF4-FFF2-40B4-BE49-F238E27FC236}">
                <a16:creationId xmlns:a16="http://schemas.microsoft.com/office/drawing/2014/main" id="{67B967AD-40C2-3140-9FF0-1A381D0FA127}"/>
              </a:ext>
            </a:extLst>
          </p:cNvPr>
          <p:cNvCxnSpPr>
            <a:cxnSpLocks/>
          </p:cNvCxnSpPr>
          <p:nvPr/>
        </p:nvCxnSpPr>
        <p:spPr>
          <a:xfrm rot="16200000">
            <a:off x="7917391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3" name="Straight Connector 1002">
            <a:extLst>
              <a:ext uri="{FF2B5EF4-FFF2-40B4-BE49-F238E27FC236}">
                <a16:creationId xmlns:a16="http://schemas.microsoft.com/office/drawing/2014/main" id="{B0A051F8-4E0E-2140-AB51-F08C8F6A50F2}"/>
              </a:ext>
            </a:extLst>
          </p:cNvPr>
          <p:cNvCxnSpPr>
            <a:cxnSpLocks/>
          </p:cNvCxnSpPr>
          <p:nvPr/>
        </p:nvCxnSpPr>
        <p:spPr>
          <a:xfrm rot="16200000">
            <a:off x="8068121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4" name="Straight Connector 1003">
            <a:extLst>
              <a:ext uri="{FF2B5EF4-FFF2-40B4-BE49-F238E27FC236}">
                <a16:creationId xmlns:a16="http://schemas.microsoft.com/office/drawing/2014/main" id="{02725854-235F-5C4D-8D32-1956BC571D55}"/>
              </a:ext>
            </a:extLst>
          </p:cNvPr>
          <p:cNvCxnSpPr>
            <a:cxnSpLocks/>
          </p:cNvCxnSpPr>
          <p:nvPr/>
        </p:nvCxnSpPr>
        <p:spPr>
          <a:xfrm rot="16200000">
            <a:off x="8354403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5" name="Straight Connector 1004">
            <a:extLst>
              <a:ext uri="{FF2B5EF4-FFF2-40B4-BE49-F238E27FC236}">
                <a16:creationId xmlns:a16="http://schemas.microsoft.com/office/drawing/2014/main" id="{29556769-5B23-144A-A0D7-B6C9B684B0CD}"/>
              </a:ext>
            </a:extLst>
          </p:cNvPr>
          <p:cNvCxnSpPr>
            <a:cxnSpLocks/>
          </p:cNvCxnSpPr>
          <p:nvPr/>
        </p:nvCxnSpPr>
        <p:spPr>
          <a:xfrm rot="16200000">
            <a:off x="8502323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6" name="Straight Connector 1005">
            <a:extLst>
              <a:ext uri="{FF2B5EF4-FFF2-40B4-BE49-F238E27FC236}">
                <a16:creationId xmlns:a16="http://schemas.microsoft.com/office/drawing/2014/main" id="{1E2E641D-4B82-D943-9DF8-21C64998084B}"/>
              </a:ext>
            </a:extLst>
          </p:cNvPr>
          <p:cNvCxnSpPr>
            <a:cxnSpLocks/>
          </p:cNvCxnSpPr>
          <p:nvPr/>
        </p:nvCxnSpPr>
        <p:spPr>
          <a:xfrm rot="16200000">
            <a:off x="8651242" y="3419056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7" name="Straight Connector 1006">
            <a:extLst>
              <a:ext uri="{FF2B5EF4-FFF2-40B4-BE49-F238E27FC236}">
                <a16:creationId xmlns:a16="http://schemas.microsoft.com/office/drawing/2014/main" id="{EA5758B0-F428-AF40-9BF3-C30D5BF6BD25}"/>
              </a:ext>
            </a:extLst>
          </p:cNvPr>
          <p:cNvCxnSpPr>
            <a:cxnSpLocks/>
          </p:cNvCxnSpPr>
          <p:nvPr/>
        </p:nvCxnSpPr>
        <p:spPr>
          <a:xfrm rot="16200000">
            <a:off x="8793293" y="3414187"/>
            <a:ext cx="5668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8" name="TextBox 1007">
            <a:extLst>
              <a:ext uri="{FF2B5EF4-FFF2-40B4-BE49-F238E27FC236}">
                <a16:creationId xmlns:a16="http://schemas.microsoft.com/office/drawing/2014/main" id="{2F9460CE-7ACA-4945-93C4-618DDBACB345}"/>
              </a:ext>
            </a:extLst>
          </p:cNvPr>
          <p:cNvSpPr txBox="1"/>
          <p:nvPr/>
        </p:nvSpPr>
        <p:spPr>
          <a:xfrm>
            <a:off x="439999" y="1713557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90</a:t>
            </a:r>
          </a:p>
        </p:txBody>
      </p:sp>
      <p:cxnSp>
        <p:nvCxnSpPr>
          <p:cNvPr id="1009" name="Straight Connector 1008">
            <a:extLst>
              <a:ext uri="{FF2B5EF4-FFF2-40B4-BE49-F238E27FC236}">
                <a16:creationId xmlns:a16="http://schemas.microsoft.com/office/drawing/2014/main" id="{FF655151-18F4-2B4E-BC7E-013E921B65FA}"/>
              </a:ext>
            </a:extLst>
          </p:cNvPr>
          <p:cNvCxnSpPr/>
          <p:nvPr/>
        </p:nvCxnSpPr>
        <p:spPr>
          <a:xfrm>
            <a:off x="572652" y="1774130"/>
            <a:ext cx="4570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0" name="TextBox 1009">
            <a:extLst>
              <a:ext uri="{FF2B5EF4-FFF2-40B4-BE49-F238E27FC236}">
                <a16:creationId xmlns:a16="http://schemas.microsoft.com/office/drawing/2014/main" id="{4C9E63A1-E259-2B48-BD41-727CCC3B10C0}"/>
              </a:ext>
            </a:extLst>
          </p:cNvPr>
          <p:cNvSpPr txBox="1"/>
          <p:nvPr/>
        </p:nvSpPr>
        <p:spPr>
          <a:xfrm>
            <a:off x="439999" y="2060161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70</a:t>
            </a:r>
          </a:p>
        </p:txBody>
      </p:sp>
      <p:cxnSp>
        <p:nvCxnSpPr>
          <p:cNvPr id="1011" name="Straight Connector 1010">
            <a:extLst>
              <a:ext uri="{FF2B5EF4-FFF2-40B4-BE49-F238E27FC236}">
                <a16:creationId xmlns:a16="http://schemas.microsoft.com/office/drawing/2014/main" id="{5774229D-A8F5-A345-AC9F-0C27C10257BC}"/>
              </a:ext>
            </a:extLst>
          </p:cNvPr>
          <p:cNvCxnSpPr/>
          <p:nvPr/>
        </p:nvCxnSpPr>
        <p:spPr>
          <a:xfrm>
            <a:off x="572652" y="2137254"/>
            <a:ext cx="4570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2" name="TextBox 1011">
            <a:extLst>
              <a:ext uri="{FF2B5EF4-FFF2-40B4-BE49-F238E27FC236}">
                <a16:creationId xmlns:a16="http://schemas.microsoft.com/office/drawing/2014/main" id="{F3C9B19A-480B-7141-A33D-097A98FCB3A4}"/>
              </a:ext>
            </a:extLst>
          </p:cNvPr>
          <p:cNvSpPr txBox="1"/>
          <p:nvPr/>
        </p:nvSpPr>
        <p:spPr>
          <a:xfrm>
            <a:off x="439999" y="2398816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50</a:t>
            </a:r>
          </a:p>
        </p:txBody>
      </p:sp>
      <p:cxnSp>
        <p:nvCxnSpPr>
          <p:cNvPr id="1013" name="Straight Connector 1012">
            <a:extLst>
              <a:ext uri="{FF2B5EF4-FFF2-40B4-BE49-F238E27FC236}">
                <a16:creationId xmlns:a16="http://schemas.microsoft.com/office/drawing/2014/main" id="{EFF7C437-B68F-2140-AA18-317163B1FA2B}"/>
              </a:ext>
            </a:extLst>
          </p:cNvPr>
          <p:cNvCxnSpPr/>
          <p:nvPr/>
        </p:nvCxnSpPr>
        <p:spPr>
          <a:xfrm>
            <a:off x="572652" y="2475910"/>
            <a:ext cx="4570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4" name="TextBox 1013">
            <a:extLst>
              <a:ext uri="{FF2B5EF4-FFF2-40B4-BE49-F238E27FC236}">
                <a16:creationId xmlns:a16="http://schemas.microsoft.com/office/drawing/2014/main" id="{1D739A59-D18F-F84D-A938-B09B397D484A}"/>
              </a:ext>
            </a:extLst>
          </p:cNvPr>
          <p:cNvSpPr txBox="1"/>
          <p:nvPr/>
        </p:nvSpPr>
        <p:spPr>
          <a:xfrm>
            <a:off x="439999" y="2739958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30</a:t>
            </a:r>
          </a:p>
        </p:txBody>
      </p:sp>
      <p:cxnSp>
        <p:nvCxnSpPr>
          <p:cNvPr id="1015" name="Straight Connector 1014">
            <a:extLst>
              <a:ext uri="{FF2B5EF4-FFF2-40B4-BE49-F238E27FC236}">
                <a16:creationId xmlns:a16="http://schemas.microsoft.com/office/drawing/2014/main" id="{9479B28C-31A9-5A43-8D7E-E55E0E57ED83}"/>
              </a:ext>
            </a:extLst>
          </p:cNvPr>
          <p:cNvCxnSpPr/>
          <p:nvPr/>
        </p:nvCxnSpPr>
        <p:spPr>
          <a:xfrm>
            <a:off x="572652" y="2817051"/>
            <a:ext cx="4570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6" name="TextBox 1015">
            <a:extLst>
              <a:ext uri="{FF2B5EF4-FFF2-40B4-BE49-F238E27FC236}">
                <a16:creationId xmlns:a16="http://schemas.microsoft.com/office/drawing/2014/main" id="{C08B9906-89FF-894E-821C-8E8D6D5F1B1B}"/>
              </a:ext>
            </a:extLst>
          </p:cNvPr>
          <p:cNvSpPr txBox="1"/>
          <p:nvPr/>
        </p:nvSpPr>
        <p:spPr>
          <a:xfrm>
            <a:off x="439999" y="3091579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10</a:t>
            </a:r>
          </a:p>
        </p:txBody>
      </p:sp>
      <p:cxnSp>
        <p:nvCxnSpPr>
          <p:cNvPr id="1017" name="Straight Connector 1016">
            <a:extLst>
              <a:ext uri="{FF2B5EF4-FFF2-40B4-BE49-F238E27FC236}">
                <a16:creationId xmlns:a16="http://schemas.microsoft.com/office/drawing/2014/main" id="{7B98B3C8-65F9-7B43-B03E-AB8542C23F0A}"/>
              </a:ext>
            </a:extLst>
          </p:cNvPr>
          <p:cNvCxnSpPr/>
          <p:nvPr/>
        </p:nvCxnSpPr>
        <p:spPr>
          <a:xfrm>
            <a:off x="572652" y="3168673"/>
            <a:ext cx="4570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8" name="TextBox 1017">
            <a:extLst>
              <a:ext uri="{FF2B5EF4-FFF2-40B4-BE49-F238E27FC236}">
                <a16:creationId xmlns:a16="http://schemas.microsoft.com/office/drawing/2014/main" id="{270FA1D8-507F-5E4E-85DC-E94982C68202}"/>
              </a:ext>
            </a:extLst>
          </p:cNvPr>
          <p:cNvSpPr txBox="1"/>
          <p:nvPr/>
        </p:nvSpPr>
        <p:spPr>
          <a:xfrm>
            <a:off x="4993760" y="1712407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90</a:t>
            </a:r>
          </a:p>
        </p:txBody>
      </p:sp>
      <p:cxnSp>
        <p:nvCxnSpPr>
          <p:cNvPr id="1019" name="Straight Connector 1018">
            <a:extLst>
              <a:ext uri="{FF2B5EF4-FFF2-40B4-BE49-F238E27FC236}">
                <a16:creationId xmlns:a16="http://schemas.microsoft.com/office/drawing/2014/main" id="{0EB792B4-A164-5B4A-B3DF-95DCC62BCEB3}"/>
              </a:ext>
            </a:extLst>
          </p:cNvPr>
          <p:cNvCxnSpPr/>
          <p:nvPr/>
        </p:nvCxnSpPr>
        <p:spPr>
          <a:xfrm>
            <a:off x="5126415" y="1783153"/>
            <a:ext cx="4570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0" name="TextBox 1019">
            <a:extLst>
              <a:ext uri="{FF2B5EF4-FFF2-40B4-BE49-F238E27FC236}">
                <a16:creationId xmlns:a16="http://schemas.microsoft.com/office/drawing/2014/main" id="{0A3FEF79-7085-C841-9C19-4D0E17396C3B}"/>
              </a:ext>
            </a:extLst>
          </p:cNvPr>
          <p:cNvSpPr txBox="1"/>
          <p:nvPr/>
        </p:nvSpPr>
        <p:spPr>
          <a:xfrm>
            <a:off x="4993760" y="2059009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70</a:t>
            </a:r>
          </a:p>
        </p:txBody>
      </p:sp>
      <p:cxnSp>
        <p:nvCxnSpPr>
          <p:cNvPr id="1021" name="Straight Connector 1020">
            <a:extLst>
              <a:ext uri="{FF2B5EF4-FFF2-40B4-BE49-F238E27FC236}">
                <a16:creationId xmlns:a16="http://schemas.microsoft.com/office/drawing/2014/main" id="{CA546707-9B6D-454D-8758-9E1B4F56F65F}"/>
              </a:ext>
            </a:extLst>
          </p:cNvPr>
          <p:cNvCxnSpPr/>
          <p:nvPr/>
        </p:nvCxnSpPr>
        <p:spPr>
          <a:xfrm>
            <a:off x="5126415" y="2136103"/>
            <a:ext cx="4570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2" name="TextBox 1021">
            <a:extLst>
              <a:ext uri="{FF2B5EF4-FFF2-40B4-BE49-F238E27FC236}">
                <a16:creationId xmlns:a16="http://schemas.microsoft.com/office/drawing/2014/main" id="{A323072F-88FD-074E-8389-6A85A7443804}"/>
              </a:ext>
            </a:extLst>
          </p:cNvPr>
          <p:cNvSpPr txBox="1"/>
          <p:nvPr/>
        </p:nvSpPr>
        <p:spPr>
          <a:xfrm>
            <a:off x="4993760" y="2397665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50</a:t>
            </a:r>
          </a:p>
        </p:txBody>
      </p:sp>
      <p:cxnSp>
        <p:nvCxnSpPr>
          <p:cNvPr id="1023" name="Straight Connector 1022">
            <a:extLst>
              <a:ext uri="{FF2B5EF4-FFF2-40B4-BE49-F238E27FC236}">
                <a16:creationId xmlns:a16="http://schemas.microsoft.com/office/drawing/2014/main" id="{E535A06E-6873-454D-834B-4E5D8FEEDA48}"/>
              </a:ext>
            </a:extLst>
          </p:cNvPr>
          <p:cNvCxnSpPr/>
          <p:nvPr/>
        </p:nvCxnSpPr>
        <p:spPr>
          <a:xfrm>
            <a:off x="5126415" y="2474759"/>
            <a:ext cx="4570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>
            <a:extLst>
              <a:ext uri="{FF2B5EF4-FFF2-40B4-BE49-F238E27FC236}">
                <a16:creationId xmlns:a16="http://schemas.microsoft.com/office/drawing/2014/main" id="{6B9CF302-5A41-264E-A626-061A2757B162}"/>
              </a:ext>
            </a:extLst>
          </p:cNvPr>
          <p:cNvSpPr txBox="1"/>
          <p:nvPr/>
        </p:nvSpPr>
        <p:spPr>
          <a:xfrm>
            <a:off x="4993760" y="2742616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30</a:t>
            </a:r>
          </a:p>
        </p:txBody>
      </p:sp>
      <p:cxnSp>
        <p:nvCxnSpPr>
          <p:cNvPr id="1025" name="Straight Connector 1024">
            <a:extLst>
              <a:ext uri="{FF2B5EF4-FFF2-40B4-BE49-F238E27FC236}">
                <a16:creationId xmlns:a16="http://schemas.microsoft.com/office/drawing/2014/main" id="{19CE43A8-095F-FD4B-9671-A97D17FB627C}"/>
              </a:ext>
            </a:extLst>
          </p:cNvPr>
          <p:cNvCxnSpPr/>
          <p:nvPr/>
        </p:nvCxnSpPr>
        <p:spPr>
          <a:xfrm>
            <a:off x="5126415" y="2819710"/>
            <a:ext cx="4570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TextBox 1025">
            <a:extLst>
              <a:ext uri="{FF2B5EF4-FFF2-40B4-BE49-F238E27FC236}">
                <a16:creationId xmlns:a16="http://schemas.microsoft.com/office/drawing/2014/main" id="{1C9E5FFE-234D-004A-8FF0-78C97C3386E2}"/>
              </a:ext>
            </a:extLst>
          </p:cNvPr>
          <p:cNvSpPr txBox="1"/>
          <p:nvPr/>
        </p:nvSpPr>
        <p:spPr>
          <a:xfrm>
            <a:off x="4993760" y="3090430"/>
            <a:ext cx="1250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457040">
              <a:defRPr/>
            </a:pPr>
            <a:r>
              <a:rPr lang="en-US" sz="900" dirty="0">
                <a:solidFill>
                  <a:prstClr val="black"/>
                </a:solidFill>
                <a:latin typeface="Tahoma"/>
                <a:cs typeface="Arial"/>
                <a:sym typeface="Arial"/>
              </a:rPr>
              <a:t>10</a:t>
            </a:r>
          </a:p>
        </p:txBody>
      </p: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D191217D-5F62-5743-8A74-2D9635626864}"/>
              </a:ext>
            </a:extLst>
          </p:cNvPr>
          <p:cNvCxnSpPr/>
          <p:nvPr/>
        </p:nvCxnSpPr>
        <p:spPr>
          <a:xfrm>
            <a:off x="5126415" y="3167523"/>
            <a:ext cx="4570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6A015A7-D57B-0B4E-A25F-E60C2C30D102}"/>
              </a:ext>
            </a:extLst>
          </p:cNvPr>
          <p:cNvSpPr txBox="1"/>
          <p:nvPr/>
        </p:nvSpPr>
        <p:spPr>
          <a:xfrm>
            <a:off x="666835" y="3013659"/>
            <a:ext cx="2060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40">
              <a:defRPr/>
            </a:pPr>
            <a:r>
              <a:rPr lang="en-US" sz="1050" dirty="0">
                <a:solidFill>
                  <a:srgbClr val="008080"/>
                </a:solidFill>
                <a:latin typeface="Tahoma"/>
                <a:cs typeface="Arial"/>
                <a:sym typeface="Arial"/>
              </a:rPr>
              <a:t>+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F181A5AC-0D8A-8A41-A638-571001775EEE}"/>
              </a:ext>
            </a:extLst>
          </p:cNvPr>
          <p:cNvSpPr txBox="1"/>
          <p:nvPr/>
        </p:nvSpPr>
        <p:spPr>
          <a:xfrm>
            <a:off x="665152" y="3143048"/>
            <a:ext cx="2060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40">
              <a:defRPr/>
            </a:pPr>
            <a:r>
              <a:rPr lang="en-US" sz="1050" dirty="0">
                <a:solidFill>
                  <a:srgbClr val="A7DBFB"/>
                </a:solidFill>
                <a:latin typeface="Tahoma"/>
                <a:cs typeface="Arial"/>
                <a:sym typeface="Arial"/>
              </a:rPr>
              <a:t>+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E5359F38-8328-9548-BD80-BED3EC628FA7}"/>
              </a:ext>
            </a:extLst>
          </p:cNvPr>
          <p:cNvSpPr txBox="1"/>
          <p:nvPr/>
        </p:nvSpPr>
        <p:spPr>
          <a:xfrm>
            <a:off x="5217663" y="3021038"/>
            <a:ext cx="2060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40">
              <a:defRPr/>
            </a:pPr>
            <a:r>
              <a:rPr lang="en-US" sz="1050" dirty="0">
                <a:solidFill>
                  <a:srgbClr val="008080"/>
                </a:solidFill>
                <a:latin typeface="Tahoma"/>
                <a:cs typeface="Arial"/>
                <a:sym typeface="Arial"/>
              </a:rPr>
              <a:t>+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F3D5B643-7C08-2641-A9D6-9C616B7519AF}"/>
              </a:ext>
            </a:extLst>
          </p:cNvPr>
          <p:cNvSpPr txBox="1"/>
          <p:nvPr/>
        </p:nvSpPr>
        <p:spPr>
          <a:xfrm>
            <a:off x="5215978" y="3150428"/>
            <a:ext cx="2060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40">
              <a:defRPr/>
            </a:pPr>
            <a:r>
              <a:rPr lang="en-US" sz="1050" dirty="0">
                <a:solidFill>
                  <a:srgbClr val="A7DBFB"/>
                </a:solidFill>
                <a:latin typeface="Tahoma"/>
                <a:cs typeface="Arial"/>
                <a:sym typeface="Arial"/>
              </a:rPr>
              <a:t>+</a:t>
            </a:r>
          </a:p>
        </p:txBody>
      </p:sp>
      <p:sp>
        <p:nvSpPr>
          <p:cNvPr id="2" name="Rounded Rectangle 229">
            <a:extLst>
              <a:ext uri="{FF2B5EF4-FFF2-40B4-BE49-F238E27FC236}">
                <a16:creationId xmlns:a16="http://schemas.microsoft.com/office/drawing/2014/main" id="{A49FA53E-1E14-4B17-3F50-39D39BF72336}"/>
              </a:ext>
            </a:extLst>
          </p:cNvPr>
          <p:cNvSpPr/>
          <p:nvPr/>
        </p:nvSpPr>
        <p:spPr>
          <a:xfrm>
            <a:off x="113456" y="3937893"/>
            <a:ext cx="4455191" cy="397789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prstClr val="white"/>
                </a:solidFill>
                <a:latin typeface="Calibri" panose="020F0502020204030204"/>
                <a:ea typeface="Malgun Gothic" panose="020B0503020000020004" pitchFamily="34" charset="-127"/>
                <a:cs typeface="Arial" panose="020B0604020202020204" pitchFamily="34" charset="0"/>
                <a:sym typeface="Arial"/>
              </a:rPr>
              <a:t>Elacestrant is associated with a 30% reduction in the risk of progression or death in all patients with ER+/HER2- </a:t>
            </a:r>
            <a:r>
              <a:rPr lang="en-US" sz="1200" kern="0" dirty="0" err="1">
                <a:solidFill>
                  <a:prstClr val="white"/>
                </a:solidFill>
                <a:latin typeface="Calibri" panose="020F0502020204030204"/>
                <a:ea typeface="Malgun Gothic" panose="020B0503020000020004" pitchFamily="34" charset="-127"/>
                <a:cs typeface="Arial" panose="020B0604020202020204" pitchFamily="34" charset="0"/>
                <a:sym typeface="Arial"/>
              </a:rPr>
              <a:t>mBC</a:t>
            </a:r>
            <a:endParaRPr lang="en-US" sz="1200" kern="0" dirty="0">
              <a:solidFill>
                <a:prstClr val="white"/>
              </a:solidFill>
              <a:latin typeface="Calibri" panose="020F0502020204030204"/>
              <a:ea typeface="Malgun Gothic" panose="020B0503020000020004" pitchFamily="34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ounded Rectangle 190">
            <a:extLst>
              <a:ext uri="{FF2B5EF4-FFF2-40B4-BE49-F238E27FC236}">
                <a16:creationId xmlns:a16="http://schemas.microsoft.com/office/drawing/2014/main" id="{ACAD7F4A-814C-F618-CD79-0D2C6767F496}"/>
              </a:ext>
            </a:extLst>
          </p:cNvPr>
          <p:cNvSpPr/>
          <p:nvPr/>
        </p:nvSpPr>
        <p:spPr>
          <a:xfrm>
            <a:off x="4654372" y="3931611"/>
            <a:ext cx="4376175" cy="397789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 err="1">
                <a:solidFill>
                  <a:prstClr val="white"/>
                </a:solidFill>
                <a:latin typeface="Calibri" panose="020F0502020204030204"/>
                <a:ea typeface="Malgun Gothic" panose="020B0503020000020004" pitchFamily="34" charset="-127"/>
                <a:cs typeface="Arial" panose="020B0604020202020204" pitchFamily="34" charset="0"/>
                <a:sym typeface="Arial"/>
              </a:rPr>
              <a:t>Elacestrant</a:t>
            </a:r>
            <a:r>
              <a:rPr lang="en-US" sz="1200" kern="0" dirty="0">
                <a:solidFill>
                  <a:prstClr val="white"/>
                </a:solidFill>
                <a:latin typeface="Calibri" panose="020F0502020204030204"/>
                <a:ea typeface="Malgun Gothic" panose="020B0503020000020004" pitchFamily="34" charset="-127"/>
                <a:cs typeface="Arial" panose="020B0604020202020204" pitchFamily="34" charset="0"/>
                <a:sym typeface="Arial"/>
              </a:rPr>
              <a:t> is associated with a 45% reduction in the risk of progression or death in patients harboring </a:t>
            </a:r>
            <a:r>
              <a:rPr lang="en-US" sz="1200" i="1" kern="0" dirty="0">
                <a:solidFill>
                  <a:prstClr val="white"/>
                </a:solidFill>
                <a:latin typeface="Calibri" panose="020F0502020204030204"/>
                <a:ea typeface="Malgun Gothic" panose="020B0503020000020004" pitchFamily="34" charset="-127"/>
                <a:cs typeface="Arial" panose="020B0604020202020204" pitchFamily="34" charset="0"/>
                <a:sym typeface="Arial"/>
              </a:rPr>
              <a:t>mESR1</a:t>
            </a:r>
            <a:endParaRPr lang="en-US" sz="1200" i="1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0EEE4-7B17-98F2-60C0-A1D98E5C00AA}"/>
              </a:ext>
            </a:extLst>
          </p:cNvPr>
          <p:cNvSpPr txBox="1"/>
          <p:nvPr/>
        </p:nvSpPr>
        <p:spPr bwMode="auto">
          <a:xfrm>
            <a:off x="971224" y="4383213"/>
            <a:ext cx="2582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Median PFS 2.8 months with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elacestrant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 vs 1.9 months with SOC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C15E2-FCB3-77EA-2534-B263CA0A48C1}"/>
              </a:ext>
            </a:extLst>
          </p:cNvPr>
          <p:cNvSpPr txBox="1"/>
          <p:nvPr/>
        </p:nvSpPr>
        <p:spPr bwMode="auto">
          <a:xfrm>
            <a:off x="5406135" y="4383213"/>
            <a:ext cx="2582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7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Median PFS 3.8 months with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elacestrant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vs 1.9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months with SOC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06563A-0596-3159-6706-4BBFC72ACF45}"/>
              </a:ext>
            </a:extLst>
          </p:cNvPr>
          <p:cNvSpPr/>
          <p:nvPr/>
        </p:nvSpPr>
        <p:spPr bwMode="auto">
          <a:xfrm>
            <a:off x="1706085" y="2113495"/>
            <a:ext cx="2612866" cy="2730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914378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</a:pPr>
            <a:endParaRPr lang="en-US" sz="1800" kern="0" dirty="0">
              <a:solidFill>
                <a:srgbClr val="FFFFFF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EE3DDB-3BCF-64EA-2AF4-886835922C8E}"/>
              </a:ext>
            </a:extLst>
          </p:cNvPr>
          <p:cNvSpPr/>
          <p:nvPr/>
        </p:nvSpPr>
        <p:spPr bwMode="auto">
          <a:xfrm>
            <a:off x="6386220" y="2055200"/>
            <a:ext cx="2612866" cy="2730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914378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</a:pPr>
            <a:endParaRPr lang="en-US" sz="1800" kern="0" dirty="0">
              <a:solidFill>
                <a:srgbClr val="FFFFFF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8052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57697-A323-00BE-6A38-9F2B1F59E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100" dirty="0"/>
              <a:t>EMERALD (Phase 3): PFS in patients with </a:t>
            </a:r>
            <a:r>
              <a:rPr lang="en-GB" sz="2100" i="1" dirty="0"/>
              <a:t>ESR1</a:t>
            </a:r>
            <a:r>
              <a:rPr lang="en-GB" sz="2100" dirty="0"/>
              <a:t>-mutant </a:t>
            </a:r>
            <a:r>
              <a:rPr lang="en-GB" sz="2100" dirty="0" err="1"/>
              <a:t>tumors</a:t>
            </a:r>
            <a:r>
              <a:rPr lang="en-GB" sz="2100" dirty="0"/>
              <a:t> (by duration of prior CDK4/6i)</a:t>
            </a:r>
          </a:p>
        </p:txBody>
      </p:sp>
      <p:pic>
        <p:nvPicPr>
          <p:cNvPr id="9" name="Content Placeholder 8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86836849-6422-41AF-1969-CD50CB026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3576"/>
            <a:ext cx="9085974" cy="403267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D453E-8F93-5DF7-51FB-30DFDE0324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77" y="4681233"/>
            <a:ext cx="8382126" cy="296556"/>
          </a:xfrm>
        </p:spPr>
        <p:txBody>
          <a:bodyPr/>
          <a:lstStyle/>
          <a:p>
            <a:br>
              <a:rPr lang="en-GB" dirty="0"/>
            </a:br>
            <a:r>
              <a:rPr lang="en-GB" dirty="0" err="1"/>
              <a:t>Bardia</a:t>
            </a:r>
            <a:r>
              <a:rPr lang="en-GB" dirty="0"/>
              <a:t> A, et al. SABCS 2022. Abstract GS3-01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352CF4-F6AF-ED5E-2144-6299AECAE2FA}"/>
              </a:ext>
            </a:extLst>
          </p:cNvPr>
          <p:cNvSpPr txBox="1"/>
          <p:nvPr/>
        </p:nvSpPr>
        <p:spPr bwMode="auto">
          <a:xfrm>
            <a:off x="3434576" y="4786255"/>
            <a:ext cx="4159405" cy="307777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914378">
              <a:spcBef>
                <a:spcPct val="50000"/>
              </a:spcBef>
              <a:spcAft>
                <a:spcPct val="0"/>
              </a:spcAft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Most common AE mild nausea; rare hyperlipidemia</a:t>
            </a:r>
          </a:p>
        </p:txBody>
      </p:sp>
    </p:spTree>
    <p:extLst>
      <p:ext uri="{BB962C8B-B14F-4D97-AF65-F5344CB8AC3E}">
        <p14:creationId xmlns:p14="http://schemas.microsoft.com/office/powerpoint/2010/main" val="29597836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57697-A323-00BE-6A38-9F2B1F59E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00" y="129875"/>
            <a:ext cx="7618200" cy="623700"/>
          </a:xfrm>
        </p:spPr>
        <p:txBody>
          <a:bodyPr/>
          <a:lstStyle/>
          <a:p>
            <a:r>
              <a:rPr lang="en-GB" sz="2100" dirty="0">
                <a:solidFill>
                  <a:schemeClr val="bg1"/>
                </a:solidFill>
              </a:rPr>
              <a:t>SERENA (Phase 2): </a:t>
            </a:r>
            <a:r>
              <a:rPr lang="en-GB" sz="2100" dirty="0" err="1">
                <a:solidFill>
                  <a:schemeClr val="bg1"/>
                </a:solidFill>
              </a:rPr>
              <a:t>Camizestrant</a:t>
            </a:r>
            <a:r>
              <a:rPr lang="en-GB" sz="2100" dirty="0">
                <a:solidFill>
                  <a:schemeClr val="bg1"/>
                </a:solidFill>
              </a:rPr>
              <a:t> vs </a:t>
            </a:r>
            <a:r>
              <a:rPr lang="en-GB" sz="2100" dirty="0" err="1">
                <a:solidFill>
                  <a:schemeClr val="bg1"/>
                </a:solidFill>
              </a:rPr>
              <a:t>fulvestrant</a:t>
            </a:r>
            <a:r>
              <a:rPr lang="en-GB" sz="2100" dirty="0">
                <a:solidFill>
                  <a:schemeClr val="bg1"/>
                </a:solidFill>
              </a:rPr>
              <a:t> in post-menopausal women with advanced ER+ HER2− BC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D453E-8F93-5DF7-51FB-30DFDE0324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77" y="4681233"/>
            <a:ext cx="8382126" cy="296556"/>
          </a:xfrm>
        </p:spPr>
        <p:txBody>
          <a:bodyPr/>
          <a:lstStyle/>
          <a:p>
            <a:br>
              <a:rPr lang="en-GB" dirty="0"/>
            </a:br>
            <a:r>
              <a:rPr lang="en-GB" dirty="0"/>
              <a:t>Oliveira M, et al. SABCS 2022. Abstract GS3-02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45A134-CE2D-E60A-0FFA-C9FC41A58C8A}"/>
              </a:ext>
            </a:extLst>
          </p:cNvPr>
          <p:cNvGrpSpPr/>
          <p:nvPr/>
        </p:nvGrpSpPr>
        <p:grpSpPr>
          <a:xfrm>
            <a:off x="8555832" y="453108"/>
            <a:ext cx="588169" cy="550539"/>
            <a:chOff x="0" y="513195"/>
            <a:chExt cx="467500" cy="4514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6D94A3-A25B-F6D8-B5DB-CABD66799373}"/>
                </a:ext>
              </a:extLst>
            </p:cNvPr>
            <p:cNvSpPr txBox="1"/>
            <p:nvPr/>
          </p:nvSpPr>
          <p:spPr>
            <a:xfrm>
              <a:off x="0" y="513195"/>
              <a:ext cx="467500" cy="215900"/>
            </a:xfrm>
            <a:prstGeom prst="rect">
              <a:avLst/>
            </a:prstGeom>
            <a:gradFill flip="none" rotWithShape="1">
              <a:gsLst>
                <a:gs pos="35000">
                  <a:schemeClr val="accent2"/>
                </a:gs>
                <a:gs pos="0">
                  <a:schemeClr val="bg1"/>
                </a:gs>
              </a:gsLst>
              <a:lin ang="0" scaled="1"/>
              <a:tileRect/>
            </a:gradFill>
          </p:spPr>
          <p:txBody>
            <a:bodyPr wrap="square" lIns="27000" rIns="27000" rtlCol="0" anchor="ctr">
              <a:noAutofit/>
            </a:bodyPr>
            <a:lstStyle/>
            <a:p>
              <a:pPr algn="ctr" defTabSz="685800" fontAlgn="base">
                <a:spcBef>
                  <a:spcPts val="900"/>
                </a:spcBef>
                <a:spcAft>
                  <a:spcPct val="0"/>
                </a:spcAft>
                <a:buClr>
                  <a:srgbClr val="A5B839"/>
                </a:buClr>
                <a:defRPr/>
              </a:pPr>
              <a:r>
                <a:rPr lang="en-GB" sz="1500" b="1" dirty="0">
                  <a:solidFill>
                    <a:srgbClr val="FFFFFF"/>
                  </a:solidFill>
                  <a:latin typeface="Calibri" panose="020F0502020204030204"/>
                  <a:cs typeface="Arial" charset="0"/>
                </a:rPr>
                <a:t>HR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87C2AA-2538-1D58-0250-DF49CDF7DF65}"/>
                </a:ext>
              </a:extLst>
            </p:cNvPr>
            <p:cNvSpPr txBox="1"/>
            <p:nvPr/>
          </p:nvSpPr>
          <p:spPr>
            <a:xfrm>
              <a:off x="0" y="748706"/>
              <a:ext cx="467500" cy="215900"/>
            </a:xfrm>
            <a:prstGeom prst="rect">
              <a:avLst/>
            </a:prstGeom>
            <a:gradFill flip="none" rotWithShape="1">
              <a:gsLst>
                <a:gs pos="57000">
                  <a:schemeClr val="accent3"/>
                </a:gs>
                <a:gs pos="0">
                  <a:schemeClr val="bg1"/>
                </a:gs>
              </a:gsLst>
              <a:lin ang="0" scaled="1"/>
              <a:tileRect/>
            </a:gradFill>
          </p:spPr>
          <p:txBody>
            <a:bodyPr wrap="square" lIns="27000" rIns="27000" rtlCol="0" anchor="ctr">
              <a:noAutofit/>
            </a:bodyPr>
            <a:lstStyle/>
            <a:p>
              <a:pPr algn="ctr" defTabSz="685800" fontAlgn="base">
                <a:spcBef>
                  <a:spcPts val="900"/>
                </a:spcBef>
                <a:spcAft>
                  <a:spcPct val="0"/>
                </a:spcAft>
                <a:buClr>
                  <a:srgbClr val="A5B839"/>
                </a:buClr>
                <a:defRPr/>
              </a:pPr>
              <a:r>
                <a:rPr lang="en-GB" sz="1500" b="1" dirty="0">
                  <a:solidFill>
                    <a:srgbClr val="FFFFFF"/>
                  </a:solidFill>
                  <a:latin typeface="Calibri" panose="020F0502020204030204"/>
                  <a:cs typeface="Arial" charset="0"/>
                </a:rPr>
                <a:t>GC</a:t>
              </a:r>
            </a:p>
          </p:txBody>
        </p:sp>
      </p:grp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44BB085-D8BD-61FE-9121-4B185BC29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05" y="720708"/>
            <a:ext cx="6654371" cy="2652539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06905F6-EB97-CA80-74B4-357DEB8F5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63" y="3295360"/>
            <a:ext cx="6467807" cy="14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17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0233" y="-53788"/>
            <a:ext cx="9582898" cy="4341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57697-A323-00BE-6A38-9F2B1F59E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00" y="129875"/>
            <a:ext cx="7773221" cy="761658"/>
          </a:xfrm>
        </p:spPr>
        <p:txBody>
          <a:bodyPr>
            <a:normAutofit/>
          </a:bodyPr>
          <a:lstStyle/>
          <a:p>
            <a:r>
              <a:rPr lang="en-GB" sz="2100" b="1" dirty="0">
                <a:solidFill>
                  <a:schemeClr val="tx1"/>
                </a:solidFill>
              </a:rPr>
              <a:t>SERENA-2: Camizestrant vs fulvestrant in post-menopausal women with advanced ER+ HER2− BC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D453E-8F93-5DF7-51FB-30DFDE0324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77" y="4681233"/>
            <a:ext cx="8382126" cy="296556"/>
          </a:xfrm>
        </p:spPr>
        <p:txBody>
          <a:bodyPr/>
          <a:lstStyle/>
          <a:p>
            <a:br>
              <a:rPr lang="en-GB" dirty="0"/>
            </a:br>
            <a:r>
              <a:rPr lang="en-GB" dirty="0"/>
              <a:t>Oliveira M, et al. SABCS 2022. Abstract GS3-02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90C591-AB88-D3B9-AAF7-7286439AA5AD}"/>
              </a:ext>
            </a:extLst>
          </p:cNvPr>
          <p:cNvGrpSpPr/>
          <p:nvPr/>
        </p:nvGrpSpPr>
        <p:grpSpPr>
          <a:xfrm>
            <a:off x="8555833" y="453109"/>
            <a:ext cx="588169" cy="550539"/>
            <a:chOff x="0" y="513195"/>
            <a:chExt cx="467500" cy="4514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069345-DA19-CC20-60C5-174B1A94BD83}"/>
                </a:ext>
              </a:extLst>
            </p:cNvPr>
            <p:cNvSpPr txBox="1"/>
            <p:nvPr/>
          </p:nvSpPr>
          <p:spPr>
            <a:xfrm>
              <a:off x="0" y="513195"/>
              <a:ext cx="467500" cy="215900"/>
            </a:xfrm>
            <a:prstGeom prst="rect">
              <a:avLst/>
            </a:prstGeom>
            <a:gradFill flip="none" rotWithShape="1">
              <a:gsLst>
                <a:gs pos="35000">
                  <a:schemeClr val="accent2"/>
                </a:gs>
                <a:gs pos="0">
                  <a:schemeClr val="bg1"/>
                </a:gs>
              </a:gsLst>
              <a:lin ang="0" scaled="1"/>
              <a:tileRect/>
            </a:gradFill>
          </p:spPr>
          <p:txBody>
            <a:bodyPr wrap="square" lIns="27000" rIns="27000" rtlCol="0" anchor="ctr">
              <a:noAutofit/>
            </a:bodyPr>
            <a:lstStyle/>
            <a:p>
              <a:pPr algn="ctr" defTabSz="685783" fontAlgn="base">
                <a:spcBef>
                  <a:spcPts val="900"/>
                </a:spcBef>
                <a:spcAft>
                  <a:spcPct val="0"/>
                </a:spcAft>
                <a:buClr>
                  <a:srgbClr val="A5B839"/>
                </a:buClr>
                <a:defRPr/>
              </a:pPr>
              <a:r>
                <a:rPr lang="en-GB" sz="1500" b="1" dirty="0">
                  <a:solidFill>
                    <a:srgbClr val="FFFFFF"/>
                  </a:solidFill>
                  <a:latin typeface="Calibri" panose="020F0502020204030204"/>
                  <a:cs typeface="Arial" charset="0"/>
                </a:rPr>
                <a:t>HR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D8B12C-CAA6-AB96-A553-2EC0950B2605}"/>
                </a:ext>
              </a:extLst>
            </p:cNvPr>
            <p:cNvSpPr txBox="1"/>
            <p:nvPr/>
          </p:nvSpPr>
          <p:spPr>
            <a:xfrm>
              <a:off x="0" y="748706"/>
              <a:ext cx="467500" cy="215900"/>
            </a:xfrm>
            <a:prstGeom prst="rect">
              <a:avLst/>
            </a:prstGeom>
            <a:gradFill flip="none" rotWithShape="1">
              <a:gsLst>
                <a:gs pos="57000">
                  <a:schemeClr val="accent3"/>
                </a:gs>
                <a:gs pos="0">
                  <a:schemeClr val="bg1"/>
                </a:gs>
              </a:gsLst>
              <a:lin ang="0" scaled="1"/>
              <a:tileRect/>
            </a:gradFill>
          </p:spPr>
          <p:txBody>
            <a:bodyPr wrap="square" lIns="27000" rIns="27000" rtlCol="0" anchor="ctr">
              <a:noAutofit/>
            </a:bodyPr>
            <a:lstStyle/>
            <a:p>
              <a:pPr algn="ctr" defTabSz="685783" fontAlgn="base">
                <a:spcBef>
                  <a:spcPts val="900"/>
                </a:spcBef>
                <a:spcAft>
                  <a:spcPct val="0"/>
                </a:spcAft>
                <a:buClr>
                  <a:srgbClr val="A5B839"/>
                </a:buClr>
                <a:defRPr/>
              </a:pPr>
              <a:r>
                <a:rPr lang="en-GB" sz="1500" b="1" dirty="0">
                  <a:solidFill>
                    <a:srgbClr val="FFFFFF"/>
                  </a:solidFill>
                  <a:latin typeface="Calibri" panose="020F0502020204030204"/>
                  <a:cs typeface="Arial" charset="0"/>
                </a:rPr>
                <a:t>GC</a:t>
              </a:r>
            </a:p>
          </p:txBody>
        </p:sp>
      </p:grpSp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351B12F6-297F-A39F-DD99-0E92FB53A9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55"/>
          <a:stretch/>
        </p:blipFill>
        <p:spPr>
          <a:xfrm>
            <a:off x="647800" y="1257677"/>
            <a:ext cx="7584421" cy="33877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1F3DD2-25B9-2385-2CBD-38080FB9E104}"/>
              </a:ext>
            </a:extLst>
          </p:cNvPr>
          <p:cNvSpPr txBox="1"/>
          <p:nvPr/>
        </p:nvSpPr>
        <p:spPr>
          <a:xfrm>
            <a:off x="1478176" y="891533"/>
            <a:ext cx="509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spcBef>
                <a:spcPts val="900"/>
              </a:spcBef>
              <a:buClr>
                <a:srgbClr val="A271B0"/>
              </a:buClr>
            </a:pPr>
            <a:r>
              <a:rPr lang="en-GB" sz="1800" b="1" dirty="0">
                <a:solidFill>
                  <a:srgbClr val="223341"/>
                </a:solidFill>
                <a:latin typeface="Calibri" panose="020F0502020204030204"/>
              </a:rPr>
              <a:t>PFR (by investigator assessment; primary endpoint)</a:t>
            </a:r>
          </a:p>
        </p:txBody>
      </p:sp>
    </p:spTree>
    <p:extLst>
      <p:ext uri="{BB962C8B-B14F-4D97-AF65-F5344CB8AC3E}">
        <p14:creationId xmlns:p14="http://schemas.microsoft.com/office/powerpoint/2010/main" val="13367384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57697-A323-00BE-6A38-9F2B1F59E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1"/>
                </a:solidFill>
              </a:rPr>
              <a:t>SERENA (Phase 2): PFS in patient subgroups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D453E-8F93-5DF7-51FB-30DFDE0324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77" y="4681233"/>
            <a:ext cx="8382126" cy="296556"/>
          </a:xfrm>
        </p:spPr>
        <p:txBody>
          <a:bodyPr/>
          <a:lstStyle/>
          <a:p>
            <a:br>
              <a:rPr lang="en-GB" dirty="0"/>
            </a:br>
            <a:r>
              <a:rPr lang="en-GB" dirty="0"/>
              <a:t>Oliveira M, et al. SABCS 2022. Abstract GS3-02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D50158-D258-F770-FB2F-F06F0B276A58}"/>
              </a:ext>
            </a:extLst>
          </p:cNvPr>
          <p:cNvGrpSpPr/>
          <p:nvPr/>
        </p:nvGrpSpPr>
        <p:grpSpPr>
          <a:xfrm>
            <a:off x="8555833" y="453109"/>
            <a:ext cx="588169" cy="550539"/>
            <a:chOff x="0" y="513195"/>
            <a:chExt cx="467500" cy="4514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738642-7B91-5C75-B28D-7C7714679104}"/>
                </a:ext>
              </a:extLst>
            </p:cNvPr>
            <p:cNvSpPr txBox="1"/>
            <p:nvPr/>
          </p:nvSpPr>
          <p:spPr>
            <a:xfrm>
              <a:off x="0" y="513195"/>
              <a:ext cx="467500" cy="215900"/>
            </a:xfrm>
            <a:prstGeom prst="rect">
              <a:avLst/>
            </a:prstGeom>
            <a:gradFill flip="none" rotWithShape="1">
              <a:gsLst>
                <a:gs pos="35000">
                  <a:schemeClr val="accent2"/>
                </a:gs>
                <a:gs pos="0">
                  <a:schemeClr val="bg1"/>
                </a:gs>
              </a:gsLst>
              <a:lin ang="0" scaled="1"/>
              <a:tileRect/>
            </a:gradFill>
          </p:spPr>
          <p:txBody>
            <a:bodyPr wrap="square" lIns="27000" rIns="27000" rtlCol="0" anchor="ctr">
              <a:noAutofit/>
            </a:bodyPr>
            <a:lstStyle/>
            <a:p>
              <a:pPr algn="ctr" defTabSz="685783" fontAlgn="base">
                <a:spcBef>
                  <a:spcPts val="900"/>
                </a:spcBef>
                <a:spcAft>
                  <a:spcPct val="0"/>
                </a:spcAft>
                <a:buClr>
                  <a:srgbClr val="A5B839"/>
                </a:buClr>
                <a:defRPr/>
              </a:pPr>
              <a:r>
                <a:rPr lang="en-GB" sz="1500" b="1" dirty="0">
                  <a:solidFill>
                    <a:srgbClr val="FFFFFF"/>
                  </a:solidFill>
                  <a:latin typeface="Calibri" panose="020F0502020204030204"/>
                  <a:cs typeface="Arial" charset="0"/>
                </a:rPr>
                <a:t>HR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010EDF-A8BE-CF52-D4B9-EA1976E764F4}"/>
                </a:ext>
              </a:extLst>
            </p:cNvPr>
            <p:cNvSpPr txBox="1"/>
            <p:nvPr/>
          </p:nvSpPr>
          <p:spPr>
            <a:xfrm>
              <a:off x="0" y="748706"/>
              <a:ext cx="467500" cy="215900"/>
            </a:xfrm>
            <a:prstGeom prst="rect">
              <a:avLst/>
            </a:prstGeom>
            <a:gradFill flip="none" rotWithShape="1">
              <a:gsLst>
                <a:gs pos="57000">
                  <a:schemeClr val="accent3"/>
                </a:gs>
                <a:gs pos="0">
                  <a:schemeClr val="bg1"/>
                </a:gs>
              </a:gsLst>
              <a:lin ang="0" scaled="1"/>
              <a:tileRect/>
            </a:gradFill>
          </p:spPr>
          <p:txBody>
            <a:bodyPr wrap="square" lIns="27000" rIns="27000" rtlCol="0" anchor="ctr">
              <a:noAutofit/>
            </a:bodyPr>
            <a:lstStyle/>
            <a:p>
              <a:pPr algn="ctr" defTabSz="685783" fontAlgn="base">
                <a:spcBef>
                  <a:spcPts val="900"/>
                </a:spcBef>
                <a:spcAft>
                  <a:spcPct val="0"/>
                </a:spcAft>
                <a:buClr>
                  <a:srgbClr val="A5B839"/>
                </a:buClr>
                <a:defRPr/>
              </a:pPr>
              <a:r>
                <a:rPr lang="en-GB" sz="1500" b="1" dirty="0">
                  <a:solidFill>
                    <a:srgbClr val="FFFFFF"/>
                  </a:solidFill>
                  <a:latin typeface="Calibri" panose="020F0502020204030204"/>
                  <a:cs typeface="Arial" charset="0"/>
                </a:rPr>
                <a:t>GC</a:t>
              </a:r>
            </a:p>
          </p:txBody>
        </p:sp>
      </p:grpSp>
      <p:pic>
        <p:nvPicPr>
          <p:cNvPr id="9" name="Picture 8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68F88D98-6062-C95C-7012-9789A5E1E9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671"/>
          <a:stretch/>
        </p:blipFill>
        <p:spPr>
          <a:xfrm>
            <a:off x="615324" y="572495"/>
            <a:ext cx="7044458" cy="2084236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F6A9521-6BD2-D345-E10A-0C72EBC42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37" y="2781970"/>
            <a:ext cx="6948845" cy="20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762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1F57-F161-7C05-8260-0EE0EFC9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/>
              <a:t>What are the best strategies after CDK4/6 inhibition?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387F6-3715-1546-3F45-9875A45F9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Should we offer another CDK4/6 inhibitor?</a:t>
            </a:r>
          </a:p>
          <a:p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What other pathways are active and targetable?</a:t>
            </a:r>
          </a:p>
          <a:p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Can we monitor for development and mechanisms of resistance?</a:t>
            </a:r>
          </a:p>
          <a:p>
            <a:endParaRPr lang="en-US" sz="1800" dirty="0"/>
          </a:p>
          <a:p>
            <a:r>
              <a:rPr lang="en-US" sz="1800" dirty="0"/>
              <a:t>How do we put this together?</a:t>
            </a:r>
          </a:p>
        </p:txBody>
      </p:sp>
    </p:spTree>
    <p:extLst>
      <p:ext uri="{BB962C8B-B14F-4D97-AF65-F5344CB8AC3E}">
        <p14:creationId xmlns:p14="http://schemas.microsoft.com/office/powerpoint/2010/main" val="38129920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A7F2-7FC0-708C-4566-591633FF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00" y="129875"/>
            <a:ext cx="8447256" cy="623700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+mn-lt"/>
              </a:rPr>
              <a:t>New ASCO Guidelines for ESR1 testing for ER+/HER2- MBC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C9403-234A-BE79-3875-255544352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32" y="3707690"/>
            <a:ext cx="8077201" cy="773824"/>
          </a:xfrm>
        </p:spPr>
        <p:txBody>
          <a:bodyPr/>
          <a:lstStyle/>
          <a:p>
            <a:r>
              <a:rPr lang="en-US" sz="1600" i="1" dirty="0">
                <a:solidFill>
                  <a:srgbClr val="000000"/>
                </a:solidFill>
                <a:latin typeface="Noto Sans" panose="020B0502040504020204" pitchFamily="34" charset="0"/>
              </a:rPr>
              <a:t>“To aid in treatment selection, the Expert Panel recommends routine testing for emergence of ESR1 mutations </a:t>
            </a:r>
            <a:r>
              <a:rPr lang="en-US" sz="1600" b="1" i="1" dirty="0">
                <a:solidFill>
                  <a:srgbClr val="000000"/>
                </a:solidFill>
                <a:latin typeface="Noto Sans" panose="020B0502040504020204" pitchFamily="34" charset="0"/>
              </a:rPr>
              <a:t>at recurrence or progression </a:t>
            </a:r>
            <a:r>
              <a:rPr lang="en-US" sz="1600" i="1" dirty="0">
                <a:solidFill>
                  <a:srgbClr val="000000"/>
                </a:solidFill>
                <a:latin typeface="Noto Sans" panose="020B0502040504020204" pitchFamily="34" charset="0"/>
              </a:rPr>
              <a:t>on ET (given with or without CDK4/6 inhibitor) in patients with ER-positive, HER2-negative MBC.” </a:t>
            </a:r>
            <a:endParaRPr lang="en-US" sz="160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9F132F-E8F5-F7B0-E6FC-9B6C8D7636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Burstein, </a:t>
            </a:r>
            <a:r>
              <a:rPr lang="en-US" dirty="0" err="1"/>
              <a:t>DeMichele</a:t>
            </a:r>
            <a:r>
              <a:rPr lang="en-US" dirty="0"/>
              <a:t>  et al, JCO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2FDEF-E9DC-10AD-A6BF-AFF59C189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781" y="666750"/>
            <a:ext cx="5330901" cy="28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014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780" y="648439"/>
            <a:ext cx="529265" cy="1150081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311335" y="1131437"/>
            <a:ext cx="194142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Patients with </a:t>
            </a:r>
          </a:p>
          <a:p>
            <a:pPr algn="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metastatic ER+ breast cancer</a:t>
            </a:r>
          </a:p>
          <a:p>
            <a:pPr algn="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p</a:t>
            </a:r>
            <a:r>
              <a:rPr lang="en-US" sz="1050" b="1" dirty="0" err="1">
                <a:solidFill>
                  <a:prstClr val="black"/>
                </a:solidFill>
                <a:latin typeface="Calibri"/>
                <a:cs typeface="Arial"/>
              </a:rPr>
              <a:t>rogressing</a:t>
            </a: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 on CDK4/6 inhibitor</a:t>
            </a:r>
          </a:p>
        </p:txBody>
      </p:sp>
      <p:sp>
        <p:nvSpPr>
          <p:cNvPr id="75" name="Rectangle 4"/>
          <p:cNvSpPr>
            <a:spLocks noChangeArrowheads="1"/>
          </p:cNvSpPr>
          <p:nvPr/>
        </p:nvSpPr>
        <p:spPr bwMode="auto">
          <a:xfrm>
            <a:off x="2694344" y="2357266"/>
            <a:ext cx="840131" cy="3491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ERBB2</a:t>
            </a: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Activation</a:t>
            </a:r>
          </a:p>
        </p:txBody>
      </p:sp>
      <p:sp>
        <p:nvSpPr>
          <p:cNvPr id="76" name="Rectangle 4"/>
          <p:cNvSpPr>
            <a:spLocks noChangeArrowheads="1"/>
          </p:cNvSpPr>
          <p:nvPr/>
        </p:nvSpPr>
        <p:spPr bwMode="auto">
          <a:xfrm>
            <a:off x="3641539" y="2357266"/>
            <a:ext cx="863645" cy="3491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FGFR2</a:t>
            </a: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Activation</a:t>
            </a:r>
          </a:p>
        </p:txBody>
      </p:sp>
      <p:sp>
        <p:nvSpPr>
          <p:cNvPr id="77" name="Rectangle 4"/>
          <p:cNvSpPr>
            <a:spLocks noChangeArrowheads="1"/>
          </p:cNvSpPr>
          <p:nvPr/>
        </p:nvSpPr>
        <p:spPr bwMode="auto">
          <a:xfrm>
            <a:off x="5471971" y="2354071"/>
            <a:ext cx="963893" cy="3491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PI3K/AKT</a:t>
            </a: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Mutation</a:t>
            </a:r>
          </a:p>
        </p:txBody>
      </p:sp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4581685" y="2354071"/>
            <a:ext cx="815135" cy="3491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RAS</a:t>
            </a: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Activation</a:t>
            </a:r>
          </a:p>
        </p:txBody>
      </p: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1206580" y="2154514"/>
            <a:ext cx="6564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3125753" y="2154514"/>
            <a:ext cx="0" cy="125016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cxnSpLocks/>
          </p:cNvCxnSpPr>
          <p:nvPr/>
        </p:nvCxnSpPr>
        <p:spPr>
          <a:xfrm>
            <a:off x="4049919" y="1637436"/>
            <a:ext cx="0" cy="642094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4985996" y="2154514"/>
            <a:ext cx="0" cy="125016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 Box 12"/>
          <p:cNvSpPr txBox="1">
            <a:spLocks noChangeArrowheads="1"/>
          </p:cNvSpPr>
          <p:nvPr/>
        </p:nvSpPr>
        <p:spPr bwMode="auto">
          <a:xfrm>
            <a:off x="2927714" y="942739"/>
            <a:ext cx="2244410" cy="646331"/>
          </a:xfrm>
          <a:prstGeom prst="rect">
            <a:avLst/>
          </a:prstGeom>
          <a:solidFill>
            <a:schemeClr val="bg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/>
                <a:cs typeface="Arial"/>
              </a:rPr>
              <a:t>TUMOR GENOMIC PROFILING</a:t>
            </a:r>
          </a:p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/>
                <a:cs typeface="Arial"/>
              </a:rPr>
              <a:t>OF RESISTANT METASTATIC TUMOR BIOPSY OR </a:t>
            </a:r>
            <a:r>
              <a:rPr lang="en-US" sz="1200" b="1" dirty="0" err="1">
                <a:solidFill>
                  <a:prstClr val="black"/>
                </a:solidFill>
                <a:latin typeface="Calibri"/>
                <a:cs typeface="Arial"/>
              </a:rPr>
              <a:t>ctDNA</a:t>
            </a:r>
            <a:endParaRPr lang="en-US" sz="1200" b="1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BC902756-E5D3-2946-8670-8A5921201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03" y="2357266"/>
            <a:ext cx="940146" cy="3491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RB1 </a:t>
            </a: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Loss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2995810E-FDA3-AB4B-B984-F293EC5CC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4886" y="3016669"/>
            <a:ext cx="841907" cy="51071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HER2 Inhibitor</a:t>
            </a:r>
          </a:p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1C28E905-9728-2D42-8DC0-F22E7C3ED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1540" y="3013472"/>
            <a:ext cx="863645" cy="51071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FGFR Inhibitor</a:t>
            </a:r>
          </a:p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25E6EB6E-A189-6249-AA01-92E8A0F8F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1971" y="3013473"/>
            <a:ext cx="963893" cy="51071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PI3K/AKT Inhibitor</a:t>
            </a: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AECFF81B-3FF1-B54D-B577-32868CA6F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1685" y="3013474"/>
            <a:ext cx="815135" cy="51071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ERK Inhibitor</a:t>
            </a:r>
          </a:p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11744537-F07F-2048-A610-F628C2914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622" y="3019453"/>
            <a:ext cx="940145" cy="51071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AURKA Inhibitor</a:t>
            </a: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 </a:t>
            </a:r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B44E68A7-C9BA-0146-AEA3-DB30E46EB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2514" y="2360051"/>
            <a:ext cx="913859" cy="3491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AURKA</a:t>
            </a: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Amplification</a:t>
            </a:r>
          </a:p>
        </p:txBody>
      </p:sp>
      <p:sp>
        <p:nvSpPr>
          <p:cNvPr id="34" name="Rectangle 4">
            <a:extLst>
              <a:ext uri="{FF2B5EF4-FFF2-40B4-BE49-F238E27FC236}">
                <a16:creationId xmlns:a16="http://schemas.microsoft.com/office/drawing/2014/main" id="{D7561D70-99F8-0E4E-B174-C0CA8BD6D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2514" y="3019453"/>
            <a:ext cx="913859" cy="51071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AURKA Inhibitor</a:t>
            </a:r>
          </a:p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410DD41-1464-1D4F-9E69-FE9D80805E0E}"/>
              </a:ext>
            </a:extLst>
          </p:cNvPr>
          <p:cNvCxnSpPr/>
          <p:nvPr/>
        </p:nvCxnSpPr>
        <p:spPr>
          <a:xfrm>
            <a:off x="2252762" y="2154514"/>
            <a:ext cx="0" cy="125016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6F537BA-E882-3F4B-BA4F-BC22302DCA0F}"/>
              </a:ext>
            </a:extLst>
          </p:cNvPr>
          <p:cNvCxnSpPr/>
          <p:nvPr/>
        </p:nvCxnSpPr>
        <p:spPr>
          <a:xfrm>
            <a:off x="1206581" y="2154514"/>
            <a:ext cx="0" cy="125016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019B3C7-1C68-BF4B-BC30-DA435767539F}"/>
              </a:ext>
            </a:extLst>
          </p:cNvPr>
          <p:cNvCxnSpPr/>
          <p:nvPr/>
        </p:nvCxnSpPr>
        <p:spPr>
          <a:xfrm>
            <a:off x="5908949" y="2154514"/>
            <a:ext cx="0" cy="125016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529AAB6-B95F-1844-A69A-B1628C69E3A2}"/>
              </a:ext>
            </a:extLst>
          </p:cNvPr>
          <p:cNvCxnSpPr>
            <a:cxnSpLocks/>
          </p:cNvCxnSpPr>
          <p:nvPr/>
        </p:nvCxnSpPr>
        <p:spPr>
          <a:xfrm>
            <a:off x="1206581" y="2760317"/>
            <a:ext cx="0" cy="24097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A29F9AF-6024-6644-8B8B-693A566CA7CA}"/>
              </a:ext>
            </a:extLst>
          </p:cNvPr>
          <p:cNvCxnSpPr>
            <a:cxnSpLocks/>
          </p:cNvCxnSpPr>
          <p:nvPr/>
        </p:nvCxnSpPr>
        <p:spPr>
          <a:xfrm>
            <a:off x="3144054" y="2760317"/>
            <a:ext cx="0" cy="24097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67953A2-0B56-B147-95A7-FF796E2BD7F3}"/>
              </a:ext>
            </a:extLst>
          </p:cNvPr>
          <p:cNvCxnSpPr>
            <a:cxnSpLocks/>
          </p:cNvCxnSpPr>
          <p:nvPr/>
        </p:nvCxnSpPr>
        <p:spPr>
          <a:xfrm>
            <a:off x="4019873" y="2760317"/>
            <a:ext cx="0" cy="24097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A32DA0F-2E9C-D144-956B-D56685F55027}"/>
              </a:ext>
            </a:extLst>
          </p:cNvPr>
          <p:cNvCxnSpPr>
            <a:cxnSpLocks/>
          </p:cNvCxnSpPr>
          <p:nvPr/>
        </p:nvCxnSpPr>
        <p:spPr>
          <a:xfrm>
            <a:off x="5891429" y="2758361"/>
            <a:ext cx="0" cy="24097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2C98817-9466-0B45-9E8A-9E81FBDBE4AE}"/>
              </a:ext>
            </a:extLst>
          </p:cNvPr>
          <p:cNvCxnSpPr>
            <a:cxnSpLocks/>
          </p:cNvCxnSpPr>
          <p:nvPr/>
        </p:nvCxnSpPr>
        <p:spPr>
          <a:xfrm>
            <a:off x="4985996" y="2757122"/>
            <a:ext cx="0" cy="24097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0B11187-0FE8-5F4D-9942-7907121C0085}"/>
              </a:ext>
            </a:extLst>
          </p:cNvPr>
          <p:cNvCxnSpPr>
            <a:cxnSpLocks/>
          </p:cNvCxnSpPr>
          <p:nvPr/>
        </p:nvCxnSpPr>
        <p:spPr>
          <a:xfrm>
            <a:off x="2223731" y="2763103"/>
            <a:ext cx="0" cy="24097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4">
            <a:extLst>
              <a:ext uri="{FF2B5EF4-FFF2-40B4-BE49-F238E27FC236}">
                <a16:creationId xmlns:a16="http://schemas.microsoft.com/office/drawing/2014/main" id="{EB4B6EE0-136A-1040-870F-34119D701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406" y="2357266"/>
            <a:ext cx="815135" cy="3491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CCNE2</a:t>
            </a: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Amplification</a:t>
            </a:r>
          </a:p>
        </p:txBody>
      </p:sp>
      <p:sp>
        <p:nvSpPr>
          <p:cNvPr id="54" name="Rectangle 4">
            <a:extLst>
              <a:ext uri="{FF2B5EF4-FFF2-40B4-BE49-F238E27FC236}">
                <a16:creationId xmlns:a16="http://schemas.microsoft.com/office/drawing/2014/main" id="{972D08C5-7547-2544-9845-5C8ABFD45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406" y="3016669"/>
            <a:ext cx="815135" cy="51071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CHK1 Inhibitor</a:t>
            </a:r>
          </a:p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363C06D-A79E-F146-8CB7-A3405132FCF4}"/>
              </a:ext>
            </a:extLst>
          </p:cNvPr>
          <p:cNvCxnSpPr/>
          <p:nvPr/>
        </p:nvCxnSpPr>
        <p:spPr>
          <a:xfrm>
            <a:off x="6949603" y="2154514"/>
            <a:ext cx="0" cy="125016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F53AE8A-39EB-F34B-A580-7C292FFB1E44}"/>
              </a:ext>
            </a:extLst>
          </p:cNvPr>
          <p:cNvCxnSpPr>
            <a:cxnSpLocks/>
          </p:cNvCxnSpPr>
          <p:nvPr/>
        </p:nvCxnSpPr>
        <p:spPr>
          <a:xfrm>
            <a:off x="6949603" y="2760317"/>
            <a:ext cx="0" cy="24097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4">
            <a:extLst>
              <a:ext uri="{FF2B5EF4-FFF2-40B4-BE49-F238E27FC236}">
                <a16:creationId xmlns:a16="http://schemas.microsoft.com/office/drawing/2014/main" id="{A2FF58C9-B02F-3444-A882-F20AC784C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03" y="3691589"/>
            <a:ext cx="1961069" cy="510717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endParaRPr lang="en-US" sz="1050" u="sng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ctr" defTabSz="685800">
              <a:defRPr/>
            </a:pPr>
            <a:r>
              <a:rPr lang="en-US" sz="1050" b="1" u="sng" dirty="0">
                <a:solidFill>
                  <a:prstClr val="black"/>
                </a:solidFill>
                <a:latin typeface="Calibri"/>
                <a:cs typeface="Arial"/>
              </a:rPr>
              <a:t>AURKA</a:t>
            </a:r>
          </a:p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41" name="Rectangle 4">
            <a:extLst>
              <a:ext uri="{FF2B5EF4-FFF2-40B4-BE49-F238E27FC236}">
                <a16:creationId xmlns:a16="http://schemas.microsoft.com/office/drawing/2014/main" id="{4E88F0DB-EAD8-B349-B507-DB03D4239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3018" y="3688687"/>
            <a:ext cx="2693803" cy="510717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ctr" defTabSz="685800">
              <a:defRPr/>
            </a:pPr>
            <a:r>
              <a:rPr lang="en-US" sz="1050" b="1" u="sng" dirty="0">
                <a:solidFill>
                  <a:prstClr val="black"/>
                </a:solidFill>
                <a:latin typeface="Calibri"/>
                <a:cs typeface="Arial"/>
              </a:rPr>
              <a:t>MAPK Pathway</a:t>
            </a:r>
          </a:p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42" name="Rectangle 4">
            <a:extLst>
              <a:ext uri="{FF2B5EF4-FFF2-40B4-BE49-F238E27FC236}">
                <a16:creationId xmlns:a16="http://schemas.microsoft.com/office/drawing/2014/main" id="{2097C119-C21E-B940-875F-EFDC7230F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1971" y="3688429"/>
            <a:ext cx="963892" cy="5107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ctr" defTabSz="685800">
              <a:defRPr/>
            </a:pPr>
            <a:r>
              <a:rPr lang="en-US" sz="1050" b="1" u="sng" dirty="0">
                <a:solidFill>
                  <a:prstClr val="black"/>
                </a:solidFill>
                <a:latin typeface="Calibri"/>
                <a:cs typeface="Arial"/>
              </a:rPr>
              <a:t>PI3K/AKT/MTOR</a:t>
            </a:r>
          </a:p>
          <a:p>
            <a:pPr algn="ctr" defTabSz="685800">
              <a:defRPr/>
            </a:pPr>
            <a:endParaRPr lang="en-US" sz="1050" b="1" u="sng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B61A08E6-1469-EC40-94FE-423A2B3A0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404" y="3688429"/>
            <a:ext cx="815136" cy="5107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ctr" defTabSz="685800">
              <a:defRPr/>
            </a:pPr>
            <a:r>
              <a:rPr lang="en-US" sz="1050" b="1" u="sng" dirty="0">
                <a:solidFill>
                  <a:prstClr val="black"/>
                </a:solidFill>
                <a:latin typeface="Calibri"/>
                <a:cs typeface="Arial"/>
              </a:rPr>
              <a:t>CDK2/CCNE</a:t>
            </a:r>
          </a:p>
          <a:p>
            <a:pPr algn="ctr" defTabSz="685800">
              <a:defRPr/>
            </a:pPr>
            <a:endParaRPr lang="en-US" sz="1050" b="1" u="sng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44" name="Text Box 12">
            <a:extLst>
              <a:ext uri="{FF2B5EF4-FFF2-40B4-BE49-F238E27FC236}">
                <a16:creationId xmlns:a16="http://schemas.microsoft.com/office/drawing/2014/main" id="{164397F7-4094-704E-AA90-B9C984CD7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4159" y="3153414"/>
            <a:ext cx="80215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+/- CDK4/6i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DEA05E1E-D9BF-0B48-9FA0-EC8725A5D2A4}"/>
              </a:ext>
            </a:extLst>
          </p:cNvPr>
          <p:cNvSpPr/>
          <p:nvPr/>
        </p:nvSpPr>
        <p:spPr>
          <a:xfrm>
            <a:off x="8192152" y="3010896"/>
            <a:ext cx="156354" cy="51587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FB256-E241-FA4A-B2CC-5078AA5B6248}"/>
              </a:ext>
            </a:extLst>
          </p:cNvPr>
          <p:cNvSpPr txBox="1"/>
          <p:nvPr/>
        </p:nvSpPr>
        <p:spPr>
          <a:xfrm>
            <a:off x="5908949" y="4719238"/>
            <a:ext cx="32350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Adapted from Wander, Cohen, Gong et al. 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Biorxiv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, Nov 2019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AE31042C-75C4-42F2-82CC-5C3BB9508C95}"/>
              </a:ext>
            </a:extLst>
          </p:cNvPr>
          <p:cNvSpPr txBox="1">
            <a:spLocks/>
          </p:cNvSpPr>
          <p:nvPr/>
        </p:nvSpPr>
        <p:spPr>
          <a:xfrm>
            <a:off x="311335" y="189742"/>
            <a:ext cx="8641079" cy="5613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Precision Model of Tailored Therapy Post CDK4/6 Inhibition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C2B780B-A882-4817-A009-AAA8540CFEBA}"/>
              </a:ext>
            </a:extLst>
          </p:cNvPr>
          <p:cNvSpPr/>
          <p:nvPr/>
        </p:nvSpPr>
        <p:spPr>
          <a:xfrm>
            <a:off x="1143000" y="4905807"/>
            <a:ext cx="6858000" cy="22729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50" dirty="0">
                <a:solidFill>
                  <a:prstClr val="black"/>
                </a:solidFill>
                <a:latin typeface="Calibri"/>
              </a:rPr>
              <a:t>This presentation is the intellectual property of the author. Contact </a:t>
            </a:r>
            <a:r>
              <a:rPr lang="en-US" sz="750" dirty="0">
                <a:solidFill>
                  <a:prstClr val="black"/>
                </a:solidFill>
                <a:latin typeface="Calibri"/>
                <a:hlinkClick r:id="rId4"/>
              </a:rPr>
              <a:t>Erica_Mayer@DFCI.Harvard.edu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 for permission to reprint and/or distribute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9DB4D85-1B8E-4D7F-AE44-E224033597FC}"/>
              </a:ext>
            </a:extLst>
          </p:cNvPr>
          <p:cNvCxnSpPr/>
          <p:nvPr/>
        </p:nvCxnSpPr>
        <p:spPr>
          <a:xfrm>
            <a:off x="7771134" y="2154514"/>
            <a:ext cx="0" cy="125016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4">
            <a:extLst>
              <a:ext uri="{FF2B5EF4-FFF2-40B4-BE49-F238E27FC236}">
                <a16:creationId xmlns:a16="http://schemas.microsoft.com/office/drawing/2014/main" id="{50DBD7D8-71CE-475B-9BA0-D704FA006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081" y="2357859"/>
            <a:ext cx="706668" cy="3491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ESR1 Mutation</a:t>
            </a:r>
          </a:p>
        </p:txBody>
      </p:sp>
      <p:sp>
        <p:nvSpPr>
          <p:cNvPr id="59" name="Rectangle 4">
            <a:extLst>
              <a:ext uri="{FF2B5EF4-FFF2-40B4-BE49-F238E27FC236}">
                <a16:creationId xmlns:a16="http://schemas.microsoft.com/office/drawing/2014/main" id="{74C3AF55-1B74-434E-BD1C-1571DB329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1486" y="3019452"/>
            <a:ext cx="706668" cy="51071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ctr" defTabSz="685800">
              <a:defRPr/>
            </a:pPr>
            <a:r>
              <a:rPr lang="en-US" sz="1050" b="1" dirty="0">
                <a:solidFill>
                  <a:prstClr val="black"/>
                </a:solidFill>
                <a:latin typeface="Calibri"/>
                <a:cs typeface="Arial"/>
              </a:rPr>
              <a:t>SERD</a:t>
            </a:r>
          </a:p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F572B22-17FA-4C81-8719-A7ACE30D034F}"/>
              </a:ext>
            </a:extLst>
          </p:cNvPr>
          <p:cNvCxnSpPr>
            <a:cxnSpLocks/>
          </p:cNvCxnSpPr>
          <p:nvPr/>
        </p:nvCxnSpPr>
        <p:spPr>
          <a:xfrm>
            <a:off x="7742559" y="2767461"/>
            <a:ext cx="0" cy="24097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4">
            <a:extLst>
              <a:ext uri="{FF2B5EF4-FFF2-40B4-BE49-F238E27FC236}">
                <a16:creationId xmlns:a16="http://schemas.microsoft.com/office/drawing/2014/main" id="{1250F380-7E35-4D51-A242-4F030B7E9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081" y="3682926"/>
            <a:ext cx="700073" cy="510717"/>
          </a:xfrm>
          <a:prstGeom prst="rect">
            <a:avLst/>
          </a:prstGeom>
          <a:solidFill>
            <a:srgbClr val="FFCCFF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12859" rIns="0" bIns="12859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endParaRPr lang="en-US" sz="1050" b="1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ctr" defTabSz="685800">
              <a:defRPr/>
            </a:pPr>
            <a:r>
              <a:rPr lang="en-US" sz="1050" b="1" u="sng" dirty="0">
                <a:solidFill>
                  <a:prstClr val="black"/>
                </a:solidFill>
                <a:latin typeface="Calibri"/>
                <a:cs typeface="Arial"/>
              </a:rPr>
              <a:t>ET</a:t>
            </a:r>
          </a:p>
          <a:p>
            <a:pPr algn="ctr" defTabSz="685800">
              <a:defRPr/>
            </a:pPr>
            <a:endParaRPr lang="en-US" sz="1050" b="1" u="sng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FBC3A3C-0B66-4C4C-926E-346F2F5F8466}"/>
              </a:ext>
            </a:extLst>
          </p:cNvPr>
          <p:cNvSpPr/>
          <p:nvPr/>
        </p:nvSpPr>
        <p:spPr>
          <a:xfrm rot="10800000" flipV="1">
            <a:off x="2764493" y="8262"/>
            <a:ext cx="3169845" cy="80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88" b="1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San Antonio Breast Cancer Symposium Dec 10-14, 2019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AF6898D-C8D1-034C-8D01-3B8B2B0C0AE0}"/>
              </a:ext>
            </a:extLst>
          </p:cNvPr>
          <p:cNvSpPr txBox="1">
            <a:spLocks/>
          </p:cNvSpPr>
          <p:nvPr/>
        </p:nvSpPr>
        <p:spPr>
          <a:xfrm>
            <a:off x="311335" y="201203"/>
            <a:ext cx="8641079" cy="5613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Precision Model of Tailored Therapy Post CDK4/6 Inhibition </a:t>
            </a:r>
          </a:p>
        </p:txBody>
      </p:sp>
    </p:spTree>
    <p:extLst>
      <p:ext uri="{BB962C8B-B14F-4D97-AF65-F5344CB8AC3E}">
        <p14:creationId xmlns:p14="http://schemas.microsoft.com/office/powerpoint/2010/main" val="41170559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334CA-A788-454E-8ABE-DFD584EA0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Approach to Therapy for HR+/HER2- MBC: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Move to Personalization</a:t>
            </a:r>
          </a:p>
        </p:txBody>
      </p:sp>
      <p:sp>
        <p:nvSpPr>
          <p:cNvPr id="6" name="Rettangolo arrotondato 46"/>
          <p:cNvSpPr>
            <a:spLocks noChangeArrowheads="1"/>
          </p:cNvSpPr>
          <p:nvPr/>
        </p:nvSpPr>
        <p:spPr bwMode="auto">
          <a:xfrm>
            <a:off x="542926" y="1204635"/>
            <a:ext cx="1579922" cy="256412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bg1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8571" tIns="19288" rIns="38571" bIns="19288" anchor="ctr"/>
          <a:lstStyle/>
          <a:p>
            <a:pPr algn="ctr" defTabSz="6857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defRPr/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1L</a:t>
            </a:r>
            <a:r>
              <a:rPr lang="en-US" sz="1200" b="1" baseline="30000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[1-4]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32" name="Rettangolo arrotondato 46"/>
          <p:cNvSpPr>
            <a:spLocks noChangeArrowheads="1"/>
          </p:cNvSpPr>
          <p:nvPr/>
        </p:nvSpPr>
        <p:spPr bwMode="auto">
          <a:xfrm>
            <a:off x="2125447" y="1202533"/>
            <a:ext cx="1544537" cy="26158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bg1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8571" tIns="19288" rIns="38571" bIns="19288" anchor="ctr"/>
          <a:lstStyle/>
          <a:p>
            <a:pPr algn="ctr" defTabSz="6857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defRPr/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2L</a:t>
            </a:r>
            <a:r>
              <a:rPr lang="en-US" sz="1200" b="1" baseline="30000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[1]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33" name="Rettangolo arrotondato 46"/>
          <p:cNvSpPr>
            <a:spLocks noChangeArrowheads="1"/>
          </p:cNvSpPr>
          <p:nvPr/>
        </p:nvSpPr>
        <p:spPr bwMode="auto">
          <a:xfrm>
            <a:off x="3673764" y="1202533"/>
            <a:ext cx="1755013" cy="26158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bg1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8571" tIns="19288" rIns="38571" bIns="19288" anchor="ctr"/>
          <a:lstStyle/>
          <a:p>
            <a:pPr algn="ctr" defTabSz="6857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defRPr/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3L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9921" y="1519501"/>
            <a:ext cx="1527611" cy="230627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 AI + CDK4/6i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58956" y="1519500"/>
            <a:ext cx="1481221" cy="516891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Fulvestrant </a:t>
            </a:r>
          </a:p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(+/- CDK4/6i)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701600" y="1521435"/>
            <a:ext cx="1685155" cy="392743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 Exemestane + everolimus</a:t>
            </a:r>
            <a:r>
              <a:rPr lang="it-IT" sz="1200" b="1" baseline="30000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[8]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CB65FD-CA09-43BC-9FEA-8D3B9CCAED58}"/>
              </a:ext>
            </a:extLst>
          </p:cNvPr>
          <p:cNvSpPr/>
          <p:nvPr/>
        </p:nvSpPr>
        <p:spPr>
          <a:xfrm>
            <a:off x="569920" y="1810610"/>
            <a:ext cx="1524104" cy="354647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 Fulvestrant + CDK4/6i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5E6EBC-32A7-4B2C-80A5-51DD53729F9C}"/>
              </a:ext>
            </a:extLst>
          </p:cNvPr>
          <p:cNvSpPr/>
          <p:nvPr/>
        </p:nvSpPr>
        <p:spPr>
          <a:xfrm>
            <a:off x="2158956" y="2077272"/>
            <a:ext cx="1481221" cy="416810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Exemestane + everolimus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23" name="Rettangolo arrotondato 46">
            <a:extLst>
              <a:ext uri="{FF2B5EF4-FFF2-40B4-BE49-F238E27FC236}">
                <a16:creationId xmlns:a16="http://schemas.microsoft.com/office/drawing/2014/main" id="{066951AC-4797-4AE2-A18E-CF75DDE57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8776" y="1204636"/>
            <a:ext cx="1613402" cy="248813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bg1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8571" tIns="19288" rIns="38571" bIns="19288" anchor="ctr"/>
          <a:lstStyle/>
          <a:p>
            <a:pPr algn="ctr" defTabSz="6857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defRPr/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4L/5L</a:t>
            </a:r>
            <a:r>
              <a:rPr lang="en-US" sz="1200" b="1" baseline="30000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[1]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F3B188-4BD8-436E-A5BC-A481A0DC4A04}"/>
              </a:ext>
            </a:extLst>
          </p:cNvPr>
          <p:cNvSpPr/>
          <p:nvPr/>
        </p:nvSpPr>
        <p:spPr>
          <a:xfrm>
            <a:off x="5454038" y="1521434"/>
            <a:ext cx="1550562" cy="392743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 Taxane or capecitabine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26" name="Rettangolo arrotondato 46">
            <a:extLst>
              <a:ext uri="{FF2B5EF4-FFF2-40B4-BE49-F238E27FC236}">
                <a16:creationId xmlns:a16="http://schemas.microsoft.com/office/drawing/2014/main" id="{F1F596A5-1BF5-4B16-AA13-C68E0A134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2177" y="1204636"/>
            <a:ext cx="1558899" cy="248813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bg1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8571" tIns="19288" rIns="38571" bIns="19288" anchor="ctr"/>
          <a:lstStyle/>
          <a:p>
            <a:pPr algn="ctr" defTabSz="6857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defRPr/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4L+</a:t>
            </a:r>
            <a:r>
              <a:rPr lang="en-US" sz="1200" b="1" baseline="30000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[1]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250B04-95CC-40A5-9421-772E90A59914}"/>
              </a:ext>
            </a:extLst>
          </p:cNvPr>
          <p:cNvSpPr/>
          <p:nvPr/>
        </p:nvSpPr>
        <p:spPr>
          <a:xfrm>
            <a:off x="7065719" y="1521433"/>
            <a:ext cx="1508361" cy="1052699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 Eribulin</a:t>
            </a:r>
          </a:p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Doxil</a:t>
            </a:r>
          </a:p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 err="1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Vinorelbine</a:t>
            </a:r>
            <a:endParaRPr lang="it-IT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 err="1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Gemcitabine</a:t>
            </a:r>
            <a:endParaRPr lang="it-IT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 err="1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Carboplatin</a:t>
            </a:r>
            <a:endParaRPr lang="it-IT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5EB57AE-0BC8-48DA-A9B0-C19965C4F1EA}"/>
              </a:ext>
            </a:extLst>
          </p:cNvPr>
          <p:cNvSpPr/>
          <p:nvPr/>
        </p:nvSpPr>
        <p:spPr>
          <a:xfrm>
            <a:off x="2158954" y="2540575"/>
            <a:ext cx="1481222" cy="510294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i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PIK3CA</a:t>
            </a: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m: </a:t>
            </a:r>
          </a:p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fulvestrant + alpelisib</a:t>
            </a:r>
            <a:r>
              <a:rPr lang="it-IT" sz="1200" b="1" baseline="30000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[5]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003C5E9-293E-4AE6-96BC-B071981234B4}"/>
              </a:ext>
            </a:extLst>
          </p:cNvPr>
          <p:cNvSpPr/>
          <p:nvPr/>
        </p:nvSpPr>
        <p:spPr>
          <a:xfrm>
            <a:off x="5454038" y="1961747"/>
            <a:ext cx="1550562" cy="360494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i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BRCA</a:t>
            </a: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m: olaparib or talazoparib</a:t>
            </a:r>
            <a:r>
              <a:rPr lang="it-IT" sz="1200" b="1" baseline="30000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[9,10]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A5BF332-0801-4429-8F0B-9FEFAFE9B03F}"/>
              </a:ext>
            </a:extLst>
          </p:cNvPr>
          <p:cNvSpPr/>
          <p:nvPr/>
        </p:nvSpPr>
        <p:spPr>
          <a:xfrm>
            <a:off x="7065719" y="2824041"/>
            <a:ext cx="1508362" cy="5505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Sacituzumab govitecan </a:t>
            </a:r>
          </a:p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(IMMU-132)</a:t>
            </a:r>
            <a:r>
              <a:rPr lang="it-IT" sz="1200" b="1" baseline="30000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[13]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0E8A76-E8E6-184E-BE87-7B28EE6716B6}"/>
              </a:ext>
            </a:extLst>
          </p:cNvPr>
          <p:cNvSpPr/>
          <p:nvPr/>
        </p:nvSpPr>
        <p:spPr>
          <a:xfrm>
            <a:off x="2158954" y="3099328"/>
            <a:ext cx="1477422" cy="2950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i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ESR1</a:t>
            </a: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m: SERD</a:t>
            </a:r>
            <a:r>
              <a:rPr lang="it-IT" sz="1200" b="1" baseline="30000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[6,7]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C0F1102-ACBE-E042-BD9B-129EB3A8FB08}"/>
              </a:ext>
            </a:extLst>
          </p:cNvPr>
          <p:cNvSpPr/>
          <p:nvPr/>
        </p:nvSpPr>
        <p:spPr>
          <a:xfrm>
            <a:off x="7065718" y="3498471"/>
            <a:ext cx="1621082" cy="5505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HER2 low: trastuzumab deruxtecan (DS8201a)</a:t>
            </a:r>
            <a:r>
              <a:rPr lang="it-IT" sz="1200" b="1" baseline="30000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[11]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44" name="Text Box 15">
            <a:extLst>
              <a:ext uri="{FF2B5EF4-FFF2-40B4-BE49-F238E27FC236}">
                <a16:creationId xmlns:a16="http://schemas.microsoft.com/office/drawing/2014/main" id="{5B5D20AF-E3B3-4D48-945A-E5FC9A206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4" y="4493987"/>
            <a:ext cx="5890022" cy="507831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783">
              <a:defRPr/>
            </a:pPr>
            <a:r>
              <a:rPr lang="en-US" altLang="en-US" sz="900" b="0" spc="-8" dirty="0">
                <a:solidFill>
                  <a:srgbClr val="455560"/>
                </a:solidFill>
                <a:latin typeface="Calibri" panose="020F0502020204030204" pitchFamily="34" charset="0"/>
                <a:cs typeface="Arial"/>
                <a:sym typeface="Arial"/>
              </a:rPr>
              <a:t>1. Cardoso. Ann Oncol. 2018;29:1634. 2. Abemaciclib PI. 3. Palbociclib PI. 4. Ribociclib PI. 5. Alpelisib PI. 6. Fribbens. JCO. 2016;34:2961. 7. Bardia. SABCS 2017. Abstr PD5-08. 8. Everolimus PI. 9. Olaparib PI. 10. Talazoparib PI. 11. Modi. JCO. 2020;38:1887. 12. Smyth. Cancer Discov. 2020;10:198. 13. Bardia. ASCO 2018. Abstr 1004. 14. Turner et al, SABCS 2022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9A7DC2-910C-5B42-BCC0-7F082B13DF24}"/>
              </a:ext>
            </a:extLst>
          </p:cNvPr>
          <p:cNvSpPr/>
          <p:nvPr/>
        </p:nvSpPr>
        <p:spPr>
          <a:xfrm>
            <a:off x="3697063" y="1971492"/>
            <a:ext cx="1685155" cy="350749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 err="1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Tamoxifen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CF7FB8-951E-04A3-6FB7-2CF02020F374}"/>
              </a:ext>
            </a:extLst>
          </p:cNvPr>
          <p:cNvSpPr/>
          <p:nvPr/>
        </p:nvSpPr>
        <p:spPr>
          <a:xfrm>
            <a:off x="3705108" y="2377070"/>
            <a:ext cx="1677110" cy="2950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i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ESR1</a:t>
            </a: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m: SERD</a:t>
            </a:r>
            <a:r>
              <a:rPr lang="it-IT" sz="1200" b="1" baseline="30000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[6,7]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C06D08-248C-0D94-AE64-F991CA17F3E0}"/>
              </a:ext>
            </a:extLst>
          </p:cNvPr>
          <p:cNvSpPr/>
          <p:nvPr/>
        </p:nvSpPr>
        <p:spPr>
          <a:xfrm>
            <a:off x="2158954" y="3464024"/>
            <a:ext cx="1477422" cy="2950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Fulvestrant + Capi </a:t>
            </a:r>
            <a:r>
              <a:rPr lang="it-IT" sz="1200" b="1" baseline="30000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[14]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727AAA-9263-1D9C-7522-F2B9E171036B}"/>
              </a:ext>
            </a:extLst>
          </p:cNvPr>
          <p:cNvSpPr/>
          <p:nvPr/>
        </p:nvSpPr>
        <p:spPr>
          <a:xfrm>
            <a:off x="3705108" y="2726912"/>
            <a:ext cx="1677110" cy="2950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Fulvestrant + Capi </a:t>
            </a:r>
            <a:r>
              <a:rPr lang="it-IT" sz="1200" b="1" baseline="30000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[14]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B750D0-80C7-B1DC-A37A-F577F5EA096D}"/>
              </a:ext>
            </a:extLst>
          </p:cNvPr>
          <p:cNvSpPr/>
          <p:nvPr/>
        </p:nvSpPr>
        <p:spPr>
          <a:xfrm>
            <a:off x="569920" y="2192343"/>
            <a:ext cx="1524104" cy="354647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8571" tIns="19288" rIns="38571" bIns="19288" rtlCol="0" anchor="ctr"/>
          <a:lstStyle/>
          <a:p>
            <a:pPr algn="ctr" defTabSz="685783">
              <a:lnSpc>
                <a:spcPct val="90000"/>
              </a:lnSpc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 pitchFamily="34" charset="0"/>
                <a:sym typeface="Arial"/>
              </a:rPr>
              <a:t> Endocrine Therapy alone</a:t>
            </a:r>
            <a:endParaRPr lang="fr-FR" sz="1200" b="1" dirty="0">
              <a:solidFill>
                <a:srgbClr val="FFFFFF"/>
              </a:solidFill>
              <a:latin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97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 animBg="1"/>
      <p:bldP spid="4" grpId="0" animBg="1"/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9285E-E15E-504A-BD67-2F098980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361"/>
            <a:ext cx="8229600" cy="599090"/>
          </a:xfrm>
        </p:spPr>
        <p:txBody>
          <a:bodyPr>
            <a:normAutofit/>
          </a:bodyPr>
          <a:lstStyle/>
          <a:p>
            <a:r>
              <a:rPr lang="en-US" sz="2700" b="1" dirty="0"/>
              <a:t>Conclusions and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2F1B4-3D3A-2E55-F701-A08A0D410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7450"/>
            <a:ext cx="8229600" cy="3931184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The era of endocrine monotherapy for ER+ MBC is </a:t>
            </a:r>
            <a:r>
              <a:rPr lang="en-US" sz="1800" i="1" dirty="0"/>
              <a:t>almost</a:t>
            </a:r>
            <a:r>
              <a:rPr lang="en-US" sz="1800" dirty="0"/>
              <a:t> over.</a:t>
            </a:r>
          </a:p>
          <a:p>
            <a:pPr lvl="1"/>
            <a:r>
              <a:rPr lang="en-US" sz="1500" dirty="0"/>
              <a:t>With rare exception, ET partner with targeted agent should be considered for all lines of therapy</a:t>
            </a:r>
          </a:p>
          <a:p>
            <a:pPr lvl="1"/>
            <a:endParaRPr lang="en-US" sz="1500" dirty="0"/>
          </a:p>
          <a:p>
            <a:r>
              <a:rPr lang="en-US" sz="1800" dirty="0"/>
              <a:t>Multiple options available after progression on CDK4/6 inhibitor.</a:t>
            </a:r>
          </a:p>
          <a:p>
            <a:pPr lvl="1"/>
            <a:r>
              <a:rPr lang="en-US" sz="1500" dirty="0"/>
              <a:t>Is there an identifiable population for whom CDK after CDK is an acceptable choice? Which CDK4/6i?</a:t>
            </a:r>
          </a:p>
          <a:p>
            <a:pPr lvl="1"/>
            <a:r>
              <a:rPr lang="en-US" sz="1500" dirty="0"/>
              <a:t>Who should get oral SERD? </a:t>
            </a:r>
          </a:p>
          <a:p>
            <a:pPr lvl="1"/>
            <a:r>
              <a:rPr lang="en-US" sz="1500" dirty="0"/>
              <a:t>Who should get mTOR/PIK3CA/AKT inhibitor?</a:t>
            </a:r>
          </a:p>
          <a:p>
            <a:pPr lvl="1"/>
            <a:endParaRPr lang="en-US" sz="1500" dirty="0"/>
          </a:p>
          <a:p>
            <a:r>
              <a:rPr lang="en-US" sz="1800" dirty="0"/>
              <a:t>Exciting agents in development, including pathways inhibitors and oral SERDS.</a:t>
            </a:r>
          </a:p>
          <a:p>
            <a:pPr lvl="1"/>
            <a:r>
              <a:rPr lang="en-US" sz="1500" dirty="0"/>
              <a:t>Tolerability and ability to combine may be key.</a:t>
            </a:r>
          </a:p>
          <a:p>
            <a:pPr lvl="1"/>
            <a:endParaRPr lang="en-US" sz="1500" dirty="0"/>
          </a:p>
          <a:p>
            <a:r>
              <a:rPr lang="en-US" sz="1800" dirty="0"/>
              <a:t>Can we identify resistance?</a:t>
            </a:r>
          </a:p>
          <a:p>
            <a:pPr lvl="1"/>
            <a:r>
              <a:rPr lang="en-US" sz="1500" dirty="0"/>
              <a:t>Is early intervention better? Or just burning up agents without OS benefit?</a:t>
            </a:r>
          </a:p>
          <a:p>
            <a:pPr lvl="1"/>
            <a:r>
              <a:rPr lang="en-US" sz="1500" dirty="0"/>
              <a:t>Economic burden of serial </a:t>
            </a:r>
            <a:r>
              <a:rPr lang="en-US" sz="1500" dirty="0" err="1"/>
              <a:t>ctDNA</a:t>
            </a:r>
            <a:r>
              <a:rPr lang="en-US" sz="1500" dirty="0"/>
              <a:t>, vs only at time of PD?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3680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BREAST CANCER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Wednesday, June 14, 2023 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CC1074C-374F-D832-13AB-4B733D699E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5817" y="4427537"/>
            <a:ext cx="1760335" cy="4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754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Paolo Tarantino, MD</a:t>
            </a:r>
          </a:p>
          <a:p>
            <a:r>
              <a:rPr lang="en-US" dirty="0">
                <a:solidFill>
                  <a:srgbClr val="002E51"/>
                </a:solidFill>
              </a:rPr>
              <a:t>Advanced Research Fellow</a:t>
            </a:r>
          </a:p>
          <a:p>
            <a:r>
              <a:rPr lang="en-US" dirty="0">
                <a:solidFill>
                  <a:srgbClr val="002E51"/>
                </a:solidFill>
              </a:rPr>
              <a:t>Dana-Farber Cancer Institute, Harvard Medical School</a:t>
            </a:r>
          </a:p>
          <a:p>
            <a:r>
              <a:rPr lang="en-US" dirty="0">
                <a:solidFill>
                  <a:srgbClr val="002E51"/>
                </a:solidFill>
              </a:rPr>
              <a:t>Boston, MA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Clinical case</a:t>
            </a:r>
          </a:p>
        </p:txBody>
      </p:sp>
    </p:spTree>
    <p:extLst>
      <p:ext uri="{BB962C8B-B14F-4D97-AF65-F5344CB8AC3E}">
        <p14:creationId xmlns:p14="http://schemas.microsoft.com/office/powerpoint/2010/main" val="35737254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Clinical case (BG)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5002B-7BB7-5AE3-8CC3-B51A5C499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124785"/>
            <a:ext cx="8753475" cy="2898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F51375-26C3-0BF5-4CCC-12C1E81FA365}"/>
              </a:ext>
            </a:extLst>
          </p:cNvPr>
          <p:cNvSpPr txBox="1"/>
          <p:nvPr/>
        </p:nvSpPr>
        <p:spPr>
          <a:xfrm>
            <a:off x="5533621" y="1249026"/>
            <a:ext cx="337205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COMORBIDITIES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Panic attacks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Gestational diabetes mellitus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History of infertility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b="1" dirty="0"/>
              <a:t>ALLERGIES: </a:t>
            </a:r>
            <a:r>
              <a:rPr lang="en-US" sz="1400" dirty="0"/>
              <a:t>none</a:t>
            </a:r>
          </a:p>
          <a:p>
            <a:endParaRPr lang="en-US" sz="1400" dirty="0"/>
          </a:p>
          <a:p>
            <a:r>
              <a:rPr lang="en-US" sz="1400" b="1" dirty="0"/>
              <a:t>FAMILIAR HISTORY: </a:t>
            </a:r>
            <a:r>
              <a:rPr lang="en-US" sz="1400" dirty="0"/>
              <a:t>none. Negative at genetic testing (multigene panel)</a:t>
            </a:r>
          </a:p>
          <a:p>
            <a:endParaRPr lang="en-US" sz="1400" dirty="0"/>
          </a:p>
          <a:p>
            <a:r>
              <a:rPr lang="en-US" sz="1400" dirty="0"/>
              <a:t>Never smoker.</a:t>
            </a:r>
          </a:p>
          <a:p>
            <a:endParaRPr lang="en-US" sz="1800" dirty="0">
              <a:latin typeface="Calisto MT" panose="02040603050505030304" pitchFamily="18" charset="77"/>
            </a:endParaRPr>
          </a:p>
          <a:p>
            <a:endParaRPr lang="en-US" sz="1800" dirty="0">
              <a:latin typeface="Calisto MT" panose="02040603050505030304" pitchFamily="18" charset="77"/>
            </a:endParaRP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49855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"/>
          <p:cNvSpPr txBox="1">
            <a:spLocks noGrp="1"/>
          </p:cNvSpPr>
          <p:nvPr>
            <p:ph type="body" idx="2"/>
          </p:nvPr>
        </p:nvSpPr>
        <p:spPr>
          <a:xfrm>
            <a:off x="98612" y="1253778"/>
            <a:ext cx="9045387" cy="26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900"/>
              <a:t>Nancy U. Lin, MD</a:t>
            </a:r>
            <a:endParaRPr sz="3600"/>
          </a:p>
          <a:p>
            <a:pPr marL="0" lvl="0" indent="0" algn="ctr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/>
          </a:p>
          <a:p>
            <a:pPr marL="0" lvl="0" indent="0" algn="ctr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100"/>
              <a:t>Associate Professor of Medicine</a:t>
            </a:r>
            <a:endParaRPr sz="2100"/>
          </a:p>
          <a:p>
            <a:pPr marL="0" lvl="0" indent="0" algn="ctr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100"/>
              <a:t>Director, Metastatic Breast Cancer Program</a:t>
            </a:r>
            <a:endParaRPr sz="2100"/>
          </a:p>
          <a:p>
            <a:pPr marL="0" lvl="0" indent="0" algn="ctr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100"/>
              <a:t>Dana-Farber Cancer Institute/Harvard Medical School</a:t>
            </a:r>
            <a:endParaRPr sz="2100"/>
          </a:p>
          <a:p>
            <a:pPr marL="0" lvl="0" indent="0" algn="ctr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100"/>
              <a:t>Boston, MA</a:t>
            </a:r>
            <a:endParaRPr sz="2100"/>
          </a:p>
          <a:p>
            <a:pPr marL="0" lvl="0" indent="0" algn="ctr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/>
          </a:p>
        </p:txBody>
      </p:sp>
      <p:sp>
        <p:nvSpPr>
          <p:cNvPr id="103" name="Google Shape;103;p8"/>
          <p:cNvSpPr txBox="1"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Program Chair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1CCD6-986F-1A99-01C2-17AB4B1B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700203"/>
            <a:ext cx="8982075" cy="3545063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3CCEDC06-D5F2-F1BE-7621-6E16F0F34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" y="127465"/>
            <a:ext cx="9144000" cy="807256"/>
          </a:xfrm>
        </p:spPr>
        <p:txBody>
          <a:bodyPr/>
          <a:lstStyle/>
          <a:p>
            <a:pPr algn="l"/>
            <a:r>
              <a:rPr lang="en-US" sz="3200" b="1" dirty="0"/>
              <a:t>Breast Imaging</a:t>
            </a:r>
          </a:p>
        </p:txBody>
      </p:sp>
    </p:spTree>
    <p:extLst>
      <p:ext uri="{BB962C8B-B14F-4D97-AF65-F5344CB8AC3E}">
        <p14:creationId xmlns:p14="http://schemas.microsoft.com/office/powerpoint/2010/main" val="5648473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DF2A19D-4731-A75E-F838-DD573107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" y="127465"/>
            <a:ext cx="9144000" cy="807256"/>
          </a:xfrm>
        </p:spPr>
        <p:txBody>
          <a:bodyPr/>
          <a:lstStyle/>
          <a:p>
            <a:pPr algn="l"/>
            <a:r>
              <a:rPr lang="en-US" sz="3200" b="1" dirty="0"/>
              <a:t>Histology and staging </a:t>
            </a:r>
          </a:p>
        </p:txBody>
      </p:sp>
      <p:pic>
        <p:nvPicPr>
          <p:cNvPr id="4" name="Picture 3" descr="Pathology Outlines - Triple negative breast cancer">
            <a:extLst>
              <a:ext uri="{FF2B5EF4-FFF2-40B4-BE49-F238E27FC236}">
                <a16:creationId xmlns:a16="http://schemas.microsoft.com/office/drawing/2014/main" id="{D391725F-58A1-3C3A-5B29-A95EA53F1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6"/>
          <a:stretch/>
        </p:blipFill>
        <p:spPr bwMode="auto">
          <a:xfrm>
            <a:off x="5944390" y="512044"/>
            <a:ext cx="2919644" cy="169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440D820C-D073-2358-F7A2-2787DB8D7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40" t="28061" r="30888" b="22511"/>
          <a:stretch/>
        </p:blipFill>
        <p:spPr>
          <a:xfrm>
            <a:off x="5944390" y="2295372"/>
            <a:ext cx="2919644" cy="19861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96490A-A1CD-AF0A-3288-89AF2E098FB2}"/>
              </a:ext>
            </a:extLst>
          </p:cNvPr>
          <p:cNvSpPr txBox="1"/>
          <p:nvPr/>
        </p:nvSpPr>
        <p:spPr>
          <a:xfrm>
            <a:off x="80963" y="1088780"/>
            <a:ext cx="5710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Jan 2019 - Breast &amp; axillary LN: </a:t>
            </a:r>
            <a:r>
              <a:rPr lang="en-US" sz="1600" dirty="0"/>
              <a:t>Invasive Ductal Carcinoma, G2. ER: 95%, PR 30%, HER2 IHC 2+ (FISH-negative)</a:t>
            </a:r>
          </a:p>
          <a:p>
            <a:endParaRPr lang="en-US" sz="1600" b="1" dirty="0"/>
          </a:p>
          <a:p>
            <a:r>
              <a:rPr lang="en-US" sz="1600" b="1" dirty="0"/>
              <a:t>Jan 2019 - Staging total-body CT-scan: </a:t>
            </a:r>
            <a:r>
              <a:rPr lang="en-US" sz="1600" dirty="0"/>
              <a:t>multiple, biopsy confirmed mediastinal pathologic lymph nodes, right kidney metastasis.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A47792-AA71-4A1E-37A8-17256A6B5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94" y="2997746"/>
            <a:ext cx="5573176" cy="128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5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DF2A19D-4731-A75E-F838-DD573107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575" y="41740"/>
            <a:ext cx="9144000" cy="807256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pPr algn="l"/>
            <a:r>
              <a:rPr lang="en-US" sz="2400" b="1" dirty="0"/>
              <a:t>What first-line treatment would you recommend for a healthy, postmenopausal 54-year-old patient with de-novo HR+ MBC?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A93B1-8A87-A5FA-C140-F3C0E37A5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114991"/>
            <a:ext cx="10795000" cy="4429238"/>
          </a:xfrm>
        </p:spPr>
        <p:txBody>
          <a:bodyPr>
            <a:normAutofit/>
          </a:bodyPr>
          <a:lstStyle/>
          <a:p>
            <a:r>
              <a:rPr lang="en-US" sz="1800" b="1" dirty="0"/>
              <a:t>Tamoxifen</a:t>
            </a:r>
          </a:p>
          <a:p>
            <a:endParaRPr lang="en-US" sz="1800" b="1" dirty="0"/>
          </a:p>
          <a:p>
            <a:r>
              <a:rPr lang="en-US" sz="1800" b="1" dirty="0"/>
              <a:t>Aromatase inhibitor + CDK4/6 inhibitor</a:t>
            </a:r>
          </a:p>
          <a:p>
            <a:endParaRPr lang="en-US" sz="1800" b="1" dirty="0"/>
          </a:p>
          <a:p>
            <a:r>
              <a:rPr lang="en-US" sz="1800" b="1" dirty="0" err="1"/>
              <a:t>Fulvestrant</a:t>
            </a:r>
            <a:r>
              <a:rPr lang="en-US" sz="1800" b="1" dirty="0"/>
              <a:t> + CDK4/6-inhibitor</a:t>
            </a:r>
          </a:p>
          <a:p>
            <a:endParaRPr lang="en-US" sz="1800" b="1" dirty="0"/>
          </a:p>
          <a:p>
            <a:r>
              <a:rPr lang="en-US" sz="1800" b="1" dirty="0"/>
              <a:t>Oral chemotherapy (e.g. capecitabine)</a:t>
            </a:r>
          </a:p>
          <a:p>
            <a:endParaRPr lang="en-US" sz="1800" b="1" dirty="0"/>
          </a:p>
          <a:p>
            <a:r>
              <a:rPr lang="en-US" sz="1800" b="1" dirty="0"/>
              <a:t>IV chemotherapy (e.g. paclitaxel)</a:t>
            </a:r>
          </a:p>
          <a:p>
            <a:endParaRPr lang="en-US" sz="1800" b="1" dirty="0"/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8605503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DF2A19D-4731-A75E-F838-DD573107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" y="127465"/>
            <a:ext cx="9144000" cy="807256"/>
          </a:xfrm>
        </p:spPr>
        <p:txBody>
          <a:bodyPr/>
          <a:lstStyle/>
          <a:p>
            <a:pPr algn="l"/>
            <a:r>
              <a:rPr lang="en-US" sz="3200" b="1" dirty="0"/>
              <a:t>First line systemic treatment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A236E-0C1E-F2D0-1368-A20740916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135342" y="934721"/>
            <a:ext cx="3853841" cy="306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F12ED5-A104-F83A-B61E-B892BB1A0772}"/>
              </a:ext>
            </a:extLst>
          </p:cNvPr>
          <p:cNvSpPr txBox="1"/>
          <p:nvPr/>
        </p:nvSpPr>
        <p:spPr>
          <a:xfrm>
            <a:off x="154817" y="1394899"/>
            <a:ext cx="4469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Feb 2019 – </a:t>
            </a:r>
            <a:r>
              <a:rPr lang="en-US" sz="1800" dirty="0"/>
              <a:t>starts </a:t>
            </a:r>
            <a:r>
              <a:rPr lang="en-US" sz="1800" b="1" dirty="0"/>
              <a:t>letrozole</a:t>
            </a:r>
            <a:r>
              <a:rPr lang="en-US" sz="1800" dirty="0"/>
              <a:t> + </a:t>
            </a:r>
            <a:r>
              <a:rPr lang="en-US" sz="1800" b="1" dirty="0" err="1"/>
              <a:t>palbociclib</a:t>
            </a:r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dirty="0"/>
          </a:p>
          <a:p>
            <a:r>
              <a:rPr lang="en-US" sz="1800" dirty="0"/>
              <a:t>Combination well tolerated (G1 arthralgias, G1 fatigue, G2 neutropenia)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59E837-A63B-1921-70CB-3A2F2CC40D0C}"/>
              </a:ext>
            </a:extLst>
          </p:cNvPr>
          <p:cNvSpPr txBox="1"/>
          <p:nvPr/>
        </p:nvSpPr>
        <p:spPr>
          <a:xfrm>
            <a:off x="7089995" y="4066417"/>
            <a:ext cx="20682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Finn R.S. et al. NEJM 2016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017644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DF2A19D-4731-A75E-F838-DD573107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" y="28575"/>
            <a:ext cx="9144000" cy="807256"/>
          </a:xfrm>
        </p:spPr>
        <p:txBody>
          <a:bodyPr/>
          <a:lstStyle/>
          <a:p>
            <a:pPr algn="l"/>
            <a:r>
              <a:rPr lang="en-US" sz="3200" b="1" dirty="0"/>
              <a:t>First restaging scan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01CC67-594B-9EB0-311D-991CACA66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778" y="711943"/>
            <a:ext cx="6598443" cy="355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467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DF2A19D-4731-A75E-F838-DD573107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" y="127465"/>
            <a:ext cx="9144000" cy="807256"/>
          </a:xfrm>
        </p:spPr>
        <p:txBody>
          <a:bodyPr/>
          <a:lstStyle/>
          <a:p>
            <a:pPr algn="l"/>
            <a:r>
              <a:rPr lang="en-US" sz="3200" b="1" dirty="0"/>
              <a:t>First line systemic treatment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24287-1F30-9F3F-0C8F-87C19B1675A7}"/>
              </a:ext>
            </a:extLst>
          </p:cNvPr>
          <p:cNvSpPr txBox="1"/>
          <p:nvPr/>
        </p:nvSpPr>
        <p:spPr>
          <a:xfrm>
            <a:off x="135730" y="900114"/>
            <a:ext cx="8901113" cy="3247556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/>
              <a:t>Apr 2019 – April 2023: </a:t>
            </a:r>
            <a:r>
              <a:rPr lang="en-US" sz="1600" dirty="0"/>
              <a:t>maintained PR of kidney lesion and mediastinal LN, near CR of the breast mass and right axillary lymph nodes 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May 2023 scans </a:t>
            </a:r>
            <a:r>
              <a:rPr lang="en-US" sz="1600" dirty="0"/>
              <a:t>– </a:t>
            </a:r>
            <a:r>
              <a:rPr lang="en-US" sz="1600" dirty="0">
                <a:solidFill>
                  <a:srgbClr val="C00000"/>
                </a:solidFill>
              </a:rPr>
              <a:t>dimensional increase of multiple mediastinal LN and kidney lesion, appearance of new left axillary lymph nodes </a:t>
            </a:r>
            <a:r>
              <a:rPr lang="en-US" sz="1600" dirty="0"/>
              <a:t>(max 18 mm).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US-guided biopsy of left axillary lymph node: </a:t>
            </a:r>
            <a:r>
              <a:rPr lang="en-US" sz="1600" dirty="0"/>
              <a:t>Invasive Ductal Carcinoma, G2. ER: 80%, PR 0%, HER2 IHC 0. </a:t>
            </a:r>
          </a:p>
          <a:p>
            <a:pPr>
              <a:lnSpc>
                <a:spcPct val="150000"/>
              </a:lnSpc>
            </a:pPr>
            <a:r>
              <a:rPr lang="en-US" sz="1600" u="sng" dirty="0"/>
              <a:t>NGS testing: CCND1 amplification, ESR1 mutation (Y537S), MSS, TMB 1 mut/Mb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Patient remains asymptomatic, PS ECOG 0</a:t>
            </a:r>
          </a:p>
        </p:txBody>
      </p:sp>
    </p:spTree>
    <p:extLst>
      <p:ext uri="{BB962C8B-B14F-4D97-AF65-F5344CB8AC3E}">
        <p14:creationId xmlns:p14="http://schemas.microsoft.com/office/powerpoint/2010/main" val="345786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DF2A19D-4731-A75E-F838-DD573107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" y="71586"/>
            <a:ext cx="8910638" cy="807256"/>
          </a:xfrm>
          <a:solidFill>
            <a:schemeClr val="bg1">
              <a:alpha val="30000"/>
            </a:schemeClr>
          </a:solidFill>
        </p:spPr>
        <p:txBody>
          <a:bodyPr/>
          <a:lstStyle/>
          <a:p>
            <a:pPr algn="l"/>
            <a:r>
              <a:rPr lang="en-US" sz="1800" b="1" dirty="0"/>
              <a:t>What second-line treatment would you recommend for a postmenopausal patient progressing after 1L AI + Palbociclib (time to progression: ~4 years) with detection of an ESR1 mutation?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06D5E-C2B9-9D94-C0D2-7932266AB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120990"/>
            <a:ext cx="10795000" cy="4429238"/>
          </a:xfrm>
        </p:spPr>
        <p:txBody>
          <a:bodyPr>
            <a:normAutofit/>
          </a:bodyPr>
          <a:lstStyle/>
          <a:p>
            <a:r>
              <a:rPr lang="en-US" sz="1800" b="1" dirty="0" err="1"/>
              <a:t>Fulvestrant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 err="1"/>
              <a:t>Fulvestrant</a:t>
            </a:r>
            <a:r>
              <a:rPr lang="en-US" sz="1800" b="1" dirty="0"/>
              <a:t> + </a:t>
            </a:r>
            <a:r>
              <a:rPr lang="en-US" sz="1800" b="1" dirty="0" err="1"/>
              <a:t>everolimus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 err="1"/>
              <a:t>Fulvestrant</a:t>
            </a:r>
            <a:r>
              <a:rPr lang="en-US" sz="1800" b="1" dirty="0"/>
              <a:t> + different CDK4/6-inhibitor (</a:t>
            </a:r>
            <a:r>
              <a:rPr lang="en-US" sz="1800" b="1" dirty="0" err="1"/>
              <a:t>ribo</a:t>
            </a:r>
            <a:r>
              <a:rPr lang="en-US" sz="1800" b="1" dirty="0"/>
              <a:t> or </a:t>
            </a:r>
            <a:r>
              <a:rPr lang="en-US" sz="1800" b="1" dirty="0" err="1"/>
              <a:t>abema</a:t>
            </a:r>
            <a:r>
              <a:rPr lang="en-US" sz="1800" b="1" dirty="0"/>
              <a:t>)</a:t>
            </a:r>
          </a:p>
          <a:p>
            <a:endParaRPr lang="en-US" sz="1800" b="1" dirty="0"/>
          </a:p>
          <a:p>
            <a:r>
              <a:rPr lang="en-US" sz="1800" b="1" dirty="0" err="1"/>
              <a:t>Elacestrant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Capecitabine</a:t>
            </a:r>
          </a:p>
        </p:txBody>
      </p:sp>
    </p:spTree>
    <p:extLst>
      <p:ext uri="{BB962C8B-B14F-4D97-AF65-F5344CB8AC3E}">
        <p14:creationId xmlns:p14="http://schemas.microsoft.com/office/powerpoint/2010/main" val="22005555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DF2A19D-4731-A75E-F838-DD573107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" y="127465"/>
            <a:ext cx="9144000" cy="807256"/>
          </a:xfrm>
        </p:spPr>
        <p:txBody>
          <a:bodyPr/>
          <a:lstStyle/>
          <a:p>
            <a:pPr algn="l"/>
            <a:r>
              <a:rPr lang="en-US" sz="2800" b="1" dirty="0" err="1"/>
              <a:t>Fulvestrant</a:t>
            </a:r>
            <a:r>
              <a:rPr lang="en-US" sz="2800" b="1" dirty="0"/>
              <a:t> +/- </a:t>
            </a:r>
            <a:r>
              <a:rPr lang="en-US" sz="2800" b="1" dirty="0" err="1"/>
              <a:t>ribociclib</a:t>
            </a:r>
            <a:r>
              <a:rPr lang="en-US" sz="2800" b="1" dirty="0"/>
              <a:t> (MAINTAIN phase 2 trial)</a:t>
            </a:r>
          </a:p>
        </p:txBody>
      </p:sp>
      <p:pic>
        <p:nvPicPr>
          <p:cNvPr id="5" name="Picture 4" descr="A picture containing text, diagram, screenshot, parallel&#10;&#10;Description automatically generated">
            <a:extLst>
              <a:ext uri="{FF2B5EF4-FFF2-40B4-BE49-F238E27FC236}">
                <a16:creationId xmlns:a16="http://schemas.microsoft.com/office/drawing/2014/main" id="{0EC8BC04-DE87-98CE-2E8F-EBCD784B38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0" t="36263" r="1781" b="33642"/>
          <a:stretch/>
        </p:blipFill>
        <p:spPr>
          <a:xfrm>
            <a:off x="0" y="1432863"/>
            <a:ext cx="9144000" cy="292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0C3A9F-CD3B-398A-9611-9ABD4DB8977C}"/>
              </a:ext>
            </a:extLst>
          </p:cNvPr>
          <p:cNvSpPr txBox="1"/>
          <p:nvPr/>
        </p:nvSpPr>
        <p:spPr>
          <a:xfrm>
            <a:off x="7023100" y="4066417"/>
            <a:ext cx="292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Kalinsky</a:t>
            </a:r>
            <a:r>
              <a:rPr lang="en-US" sz="1200" dirty="0"/>
              <a:t> K. et al. JCO 2023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252347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DF2A19D-4731-A75E-F838-DD573107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" y="127465"/>
            <a:ext cx="9144000" cy="807256"/>
          </a:xfrm>
        </p:spPr>
        <p:txBody>
          <a:bodyPr/>
          <a:lstStyle/>
          <a:p>
            <a:pPr algn="l"/>
            <a:r>
              <a:rPr lang="en-US" sz="2400" b="1" dirty="0" err="1"/>
              <a:t>Fulvestrant</a:t>
            </a:r>
            <a:r>
              <a:rPr lang="en-US" sz="2400" b="1" dirty="0"/>
              <a:t> +/- </a:t>
            </a:r>
            <a:r>
              <a:rPr lang="en-US" sz="2400" b="1" dirty="0" err="1"/>
              <a:t>capivasertib</a:t>
            </a:r>
            <a:r>
              <a:rPr lang="en-US" sz="2400" b="1" dirty="0"/>
              <a:t> (CAPItelo291 phase 3 trial)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C3A9F-CD3B-398A-9611-9ABD4DB8977C}"/>
              </a:ext>
            </a:extLst>
          </p:cNvPr>
          <p:cNvSpPr txBox="1"/>
          <p:nvPr/>
        </p:nvSpPr>
        <p:spPr>
          <a:xfrm>
            <a:off x="-38894" y="4053985"/>
            <a:ext cx="29225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Turner N. et al. ESMO Breast 2023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1FCD6-56FD-D888-4E2A-335F705E4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73" r="47151"/>
          <a:stretch/>
        </p:blipFill>
        <p:spPr>
          <a:xfrm>
            <a:off x="4491039" y="690592"/>
            <a:ext cx="4652961" cy="3640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73750-E5A8-EA33-9A3A-0D16E5E4D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819"/>
          <a:stretch/>
        </p:blipFill>
        <p:spPr>
          <a:xfrm>
            <a:off x="80962" y="1013311"/>
            <a:ext cx="4410077" cy="296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18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DF2A19D-4731-A75E-F838-DD573107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" y="127465"/>
            <a:ext cx="9144000" cy="807256"/>
          </a:xfrm>
        </p:spPr>
        <p:txBody>
          <a:bodyPr/>
          <a:lstStyle/>
          <a:p>
            <a:pPr algn="l"/>
            <a:r>
              <a:rPr lang="en-US" sz="2400" b="1" dirty="0" err="1"/>
              <a:t>Elacestrant</a:t>
            </a:r>
            <a:r>
              <a:rPr lang="en-US" sz="2400" b="1" dirty="0"/>
              <a:t> (EMERALD phase 3 trial)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C3A9F-CD3B-398A-9611-9ABD4DB8977C}"/>
              </a:ext>
            </a:extLst>
          </p:cNvPr>
          <p:cNvSpPr txBox="1"/>
          <p:nvPr/>
        </p:nvSpPr>
        <p:spPr>
          <a:xfrm>
            <a:off x="6996906" y="4053985"/>
            <a:ext cx="29225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Bardia</a:t>
            </a:r>
            <a:r>
              <a:rPr lang="en-US" sz="1200" dirty="0"/>
              <a:t> A. et al. SABCS 2022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9A13F-94E4-6447-76FB-C07365DE2E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17" y="1965652"/>
            <a:ext cx="4424083" cy="1497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F3E54F-1B92-086C-0511-6579DD2592E0}"/>
              </a:ext>
            </a:extLst>
          </p:cNvPr>
          <p:cNvSpPr txBox="1"/>
          <p:nvPr/>
        </p:nvSpPr>
        <p:spPr>
          <a:xfrm>
            <a:off x="4866450" y="1339958"/>
            <a:ext cx="461402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PFS by Duration of CDK4/6i: ESR1 mutant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298436-B8F5-C34A-DA99-215280E2B1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632" y="1533022"/>
            <a:ext cx="4436027" cy="20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5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"/>
          <p:cNvSpPr txBox="1">
            <a:spLocks noGrp="1"/>
          </p:cNvSpPr>
          <p:nvPr>
            <p:ph type="body" idx="2"/>
          </p:nvPr>
        </p:nvSpPr>
        <p:spPr>
          <a:xfrm>
            <a:off x="98612" y="1253778"/>
            <a:ext cx="9045387" cy="26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900"/>
              <a:t>Sarah Sammons, MD</a:t>
            </a:r>
            <a:endParaRPr sz="3600"/>
          </a:p>
          <a:p>
            <a:pPr marL="0" lvl="0" indent="0" algn="ctr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/>
          </a:p>
          <a:p>
            <a:pPr marL="0" lvl="0" indent="0" algn="ctr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100"/>
              <a:t>Associate Director, Embrace MBC Program</a:t>
            </a:r>
            <a:endParaRPr sz="2100"/>
          </a:p>
          <a:p>
            <a:pPr marL="0" lvl="0" indent="0" algn="ctr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100"/>
              <a:t>Dana Farber Cancer Institute</a:t>
            </a:r>
            <a:endParaRPr sz="2100"/>
          </a:p>
          <a:p>
            <a:pPr marL="0" lvl="0" indent="0" algn="ctr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100"/>
              <a:t>Boston, MA</a:t>
            </a:r>
            <a:endParaRPr sz="2100"/>
          </a:p>
          <a:p>
            <a:pPr marL="0" lvl="0" indent="0" algn="ctr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/>
          </a:p>
          <a:p>
            <a:pPr marL="0" lvl="0" indent="0" algn="ctr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/>
          </a:p>
        </p:txBody>
      </p:sp>
      <p:sp>
        <p:nvSpPr>
          <p:cNvPr id="109" name="Google Shape;109;p9"/>
          <p:cNvSpPr txBox="1"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Program Chair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DF2A19D-4731-A75E-F838-DD573107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" y="127465"/>
            <a:ext cx="9144000" cy="807256"/>
          </a:xfrm>
        </p:spPr>
        <p:txBody>
          <a:bodyPr/>
          <a:lstStyle/>
          <a:p>
            <a:pPr algn="l"/>
            <a:r>
              <a:rPr lang="en-US" sz="2400" b="1" dirty="0"/>
              <a:t>Pooled analysis of outcomes after </a:t>
            </a:r>
            <a:r>
              <a:rPr lang="en-US" sz="2400" b="1" dirty="0" err="1"/>
              <a:t>ET+ribo</a:t>
            </a:r>
            <a:r>
              <a:rPr lang="en-US" sz="2400" b="1" dirty="0"/>
              <a:t> (</a:t>
            </a:r>
            <a:r>
              <a:rPr lang="en-US" sz="2400" b="1"/>
              <a:t>or placebo)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C3A9F-CD3B-398A-9611-9ABD4DB8977C}"/>
              </a:ext>
            </a:extLst>
          </p:cNvPr>
          <p:cNvSpPr txBox="1"/>
          <p:nvPr/>
        </p:nvSpPr>
        <p:spPr>
          <a:xfrm>
            <a:off x="6882606" y="4053985"/>
            <a:ext cx="29225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Hamilton E. et al. SABCS 2022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 descr="A picture containing text, screenshot, website, web page&#10;&#10;Description automatically generated">
            <a:extLst>
              <a:ext uri="{FF2B5EF4-FFF2-40B4-BE49-F238E27FC236}">
                <a16:creationId xmlns:a16="http://schemas.microsoft.com/office/drawing/2014/main" id="{0AFFDEF9-E5ED-55B6-ED29-81A497F31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76" t="25051" r="1111" b="41698"/>
          <a:stretch/>
        </p:blipFill>
        <p:spPr>
          <a:xfrm>
            <a:off x="1655846" y="709684"/>
            <a:ext cx="4999122" cy="353480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C984A6-C88C-B6E5-2FA8-B92689E33EE0}"/>
              </a:ext>
            </a:extLst>
          </p:cNvPr>
          <p:cNvSpPr/>
          <p:nvPr/>
        </p:nvSpPr>
        <p:spPr bwMode="auto">
          <a:xfrm>
            <a:off x="1780674" y="1451810"/>
            <a:ext cx="2302043" cy="385011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D3E874F-2BE5-592E-86E7-959F6D329FB8}"/>
              </a:ext>
            </a:extLst>
          </p:cNvPr>
          <p:cNvSpPr/>
          <p:nvPr/>
        </p:nvSpPr>
        <p:spPr bwMode="auto">
          <a:xfrm>
            <a:off x="1724526" y="2614236"/>
            <a:ext cx="2510591" cy="385011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A82284-1369-F4AD-8C85-7270EE2FF5E7}"/>
              </a:ext>
            </a:extLst>
          </p:cNvPr>
          <p:cNvSpPr/>
          <p:nvPr/>
        </p:nvSpPr>
        <p:spPr bwMode="auto">
          <a:xfrm>
            <a:off x="1724526" y="3391651"/>
            <a:ext cx="2510591" cy="385011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88448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DF2A19D-4731-A75E-F838-DD573107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2740"/>
            <a:ext cx="9144000" cy="807256"/>
          </a:xfrm>
        </p:spPr>
        <p:txBody>
          <a:bodyPr/>
          <a:lstStyle/>
          <a:p>
            <a:r>
              <a:rPr lang="en-US" sz="2400" b="1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8850111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" descr="Calend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7" y="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7" y="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Graphical user interfac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7" y="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-12701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 descr="A picture containing graphical user interfac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0"/>
            <a:ext cx="9144001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" descr="Graphical user interfac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276" y="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" descr="Graphical user interface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37" y="9144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" descr="Graphical user interfac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37" y="0"/>
            <a:ext cx="9129925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" descr="Graphical user interfac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075" y="12699"/>
            <a:ext cx="9129925" cy="514826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82C"/>
                </a:solidFill>
                <a:latin typeface="Arial"/>
                <a:ea typeface="Arial"/>
                <a:cs typeface="Arial"/>
                <a:sym typeface="Arial"/>
              </a:rPr>
              <a:t>BREAST CANCER</a:t>
            </a:r>
            <a:endParaRPr/>
          </a:p>
        </p:txBody>
      </p:sp>
      <p:sp>
        <p:nvSpPr>
          <p:cNvPr id="56" name="Google Shape;56;p1"/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Wednesday, June 14, 2023 </a:t>
            </a:r>
            <a:endParaRPr/>
          </a:p>
        </p:txBody>
      </p:sp>
      <p:pic>
        <p:nvPicPr>
          <p:cNvPr id="57" name="Google Shape;57;p1" descr="A picture containing text, sign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65817" y="4427537"/>
            <a:ext cx="1760335" cy="430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9723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0" y="1787195"/>
            <a:ext cx="9144000" cy="78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>
                <a:solidFill>
                  <a:srgbClr val="002E51"/>
                </a:solidFill>
              </a:rPr>
              <a:t>Discussion / Q &amp; 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46016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5264115e28_0_0"/>
          <p:cNvSpPr txBox="1">
            <a:spLocks noGrp="1"/>
          </p:cNvSpPr>
          <p:nvPr>
            <p:ph type="title"/>
          </p:nvPr>
        </p:nvSpPr>
        <p:spPr>
          <a:xfrm>
            <a:off x="0" y="1787195"/>
            <a:ext cx="91440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>
                <a:solidFill>
                  <a:srgbClr val="002E51"/>
                </a:solidFill>
              </a:rPr>
              <a:t>Networking Reception</a:t>
            </a:r>
            <a:endParaRPr sz="4400" b="1" i="1">
              <a:solidFill>
                <a:srgbClr val="002E5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1">
                <a:solidFill>
                  <a:srgbClr val="002E51"/>
                </a:solidFill>
              </a:rPr>
              <a:t>We will resume at 7:50 pm</a:t>
            </a:r>
            <a:endParaRPr sz="3000" b="1" i="1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204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BREAST CANCER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Wednesday, June 14, 2023 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CC1074C-374F-D832-13AB-4B733D699E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5817" y="4427537"/>
            <a:ext cx="1760335" cy="4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07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40575" y="1798064"/>
            <a:ext cx="8121534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Nancy U Lin, MD</a:t>
            </a:r>
          </a:p>
          <a:p>
            <a:r>
              <a:rPr lang="en-US" dirty="0">
                <a:solidFill>
                  <a:srgbClr val="002E51"/>
                </a:solidFill>
              </a:rPr>
              <a:t>Associate Professor of Medicine</a:t>
            </a:r>
          </a:p>
          <a:p>
            <a:r>
              <a:rPr lang="en-US" dirty="0">
                <a:solidFill>
                  <a:srgbClr val="002E51"/>
                </a:solidFill>
              </a:rPr>
              <a:t>Director, Metastatic Breast Cancer Program</a:t>
            </a:r>
          </a:p>
          <a:p>
            <a:r>
              <a:rPr lang="en-US" dirty="0">
                <a:solidFill>
                  <a:srgbClr val="002E51"/>
                </a:solidFill>
              </a:rPr>
              <a:t>Dana-Farber Cancer Institute/Harvard Medical School</a:t>
            </a:r>
          </a:p>
          <a:p>
            <a:r>
              <a:rPr lang="en-US" dirty="0">
                <a:solidFill>
                  <a:srgbClr val="002E51"/>
                </a:solidFill>
              </a:rPr>
              <a:t>Boston, MA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Treating CNS Metastases </a:t>
            </a:r>
            <a:br>
              <a:rPr lang="en-US" b="1" dirty="0">
                <a:solidFill>
                  <a:srgbClr val="002E51"/>
                </a:solidFill>
              </a:rPr>
            </a:br>
            <a:r>
              <a:rPr lang="en-US" b="1" dirty="0">
                <a:solidFill>
                  <a:srgbClr val="002E51"/>
                </a:solidFill>
              </a:rPr>
              <a:t>in Patients with Breast Cancer</a:t>
            </a:r>
          </a:p>
        </p:txBody>
      </p:sp>
    </p:spTree>
    <p:extLst>
      <p:ext uri="{BB962C8B-B14F-4D97-AF65-F5344CB8AC3E}">
        <p14:creationId xmlns:p14="http://schemas.microsoft.com/office/powerpoint/2010/main" val="32222772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5656"/>
            <a:ext cx="9144000" cy="807256"/>
          </a:xfrm>
        </p:spPr>
        <p:txBody>
          <a:bodyPr/>
          <a:lstStyle/>
          <a:p>
            <a:r>
              <a:rPr lang="en-US" sz="2800" b="1" dirty="0"/>
              <a:t>Brain Metastases are Common in Patients with MBC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2BBD6-A776-9F75-96DA-B10A92ED726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1359592"/>
            <a:ext cx="6400800" cy="29162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charset="0"/>
              <a:buChar char="•"/>
            </a:pPr>
            <a:r>
              <a:rPr lang="en-US" sz="2000" dirty="0"/>
              <a:t>~Half of patients with HER2+ MBC</a:t>
            </a:r>
            <a:r>
              <a:rPr lang="en-US" sz="2000" baseline="30000" dirty="0"/>
              <a:t>1,2</a:t>
            </a:r>
            <a:endParaRPr lang="en-US" sz="2000" dirty="0"/>
          </a:p>
          <a:p>
            <a:pPr lvl="1">
              <a:buFont typeface="Arial" charset="0"/>
              <a:buChar char="•"/>
            </a:pPr>
            <a:endParaRPr lang="en-US" sz="2000" dirty="0"/>
          </a:p>
          <a:p>
            <a:pPr lvl="1">
              <a:buFont typeface="Arial" charset="0"/>
              <a:buChar char="•"/>
            </a:pPr>
            <a:r>
              <a:rPr lang="en-US" sz="2000" dirty="0"/>
              <a:t>25-50% of patients with metastatic TNBC</a:t>
            </a:r>
            <a:r>
              <a:rPr lang="en-US" sz="2000" baseline="30000" dirty="0"/>
              <a:t>3,4</a:t>
            </a:r>
            <a:endParaRPr lang="en-US" sz="2000" dirty="0"/>
          </a:p>
          <a:p>
            <a:pPr lvl="2">
              <a:buFont typeface="Arial" charset="0"/>
              <a:buChar char="•"/>
            </a:pPr>
            <a:endParaRPr lang="en-US" sz="2000" dirty="0"/>
          </a:p>
          <a:p>
            <a:pPr lvl="1">
              <a:buFont typeface="Arial" charset="0"/>
              <a:buChar char="•"/>
            </a:pPr>
            <a:r>
              <a:rPr lang="en-US" sz="2000" dirty="0"/>
              <a:t>10-15% of patients with ER+ MBC</a:t>
            </a:r>
            <a:r>
              <a:rPr lang="en-US" sz="2000" baseline="30000" dirty="0"/>
              <a:t>4</a:t>
            </a:r>
            <a:endParaRPr lang="en-US" sz="2000" dirty="0"/>
          </a:p>
          <a:p>
            <a:pPr marL="913554" lvl="2" indent="0">
              <a:buFont typeface="Arial" pitchFamily="34" charset="0"/>
              <a:buNone/>
            </a:pPr>
            <a:endParaRPr lang="en-US" sz="2000" dirty="0"/>
          </a:p>
          <a:p>
            <a:pPr lvl="2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3662F-D275-9101-E009-902AFB7DAA48}"/>
              </a:ext>
            </a:extLst>
          </p:cNvPr>
          <p:cNvSpPr txBox="1"/>
          <p:nvPr/>
        </p:nvSpPr>
        <p:spPr>
          <a:xfrm>
            <a:off x="99757" y="3820218"/>
            <a:ext cx="90247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Pestalozzi et al, Lancet Oncol 2013; </a:t>
            </a:r>
            <a:r>
              <a:rPr lang="en-US" sz="1200" baseline="30000" dirty="0"/>
              <a:t>2</a:t>
            </a:r>
            <a:r>
              <a:rPr lang="en-US" sz="1200" dirty="0"/>
              <a:t>Olson et al, Breast 2013; </a:t>
            </a:r>
            <a:r>
              <a:rPr lang="en-US" sz="1200" baseline="30000" dirty="0"/>
              <a:t>3</a:t>
            </a:r>
            <a:r>
              <a:rPr lang="en-US" sz="1200" dirty="0"/>
              <a:t>Lin et al, Cancer 2008; </a:t>
            </a:r>
            <a:r>
              <a:rPr lang="en-US" sz="1200" baseline="30000" dirty="0"/>
              <a:t>4</a:t>
            </a:r>
            <a:r>
              <a:rPr lang="en-US" sz="1200" dirty="0"/>
              <a:t>Kennecke et al, J Clin Oncol 2010</a:t>
            </a:r>
          </a:p>
        </p:txBody>
      </p:sp>
    </p:spTree>
    <p:extLst>
      <p:ext uri="{BB962C8B-B14F-4D97-AF65-F5344CB8AC3E}">
        <p14:creationId xmlns:p14="http://schemas.microsoft.com/office/powerpoint/2010/main" val="21420316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Survival after BCBM diagnosis is heavily dependent on tumor subtype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0D2B3C-51AF-303B-F4B8-CB7DF2182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39" y="1288471"/>
            <a:ext cx="3578352" cy="2751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E296E0-6ACA-56D4-B6FE-70F0EAE74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261"/>
          <a:stretch/>
        </p:blipFill>
        <p:spPr>
          <a:xfrm>
            <a:off x="4095052" y="1088121"/>
            <a:ext cx="4787044" cy="2084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50D3E9-B67F-0C97-45E8-8060E6ADBC2E}"/>
              </a:ext>
            </a:extLst>
          </p:cNvPr>
          <p:cNvSpPr txBox="1"/>
          <p:nvPr/>
        </p:nvSpPr>
        <p:spPr>
          <a:xfrm>
            <a:off x="4191203" y="3189334"/>
            <a:ext cx="4690893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N=2,473 pts with breast cancer and brain </a:t>
            </a:r>
            <a:r>
              <a:rPr lang="en-US" sz="1000" dirty="0" err="1"/>
              <a:t>mets</a:t>
            </a:r>
            <a:endParaRPr lang="en-US" sz="1000" dirty="0"/>
          </a:p>
          <a:p>
            <a:pPr algn="l"/>
            <a:r>
              <a:rPr lang="en-US" sz="1000" dirty="0"/>
              <a:t>diagnosed 2006-2017 across 18 institutions in</a:t>
            </a:r>
          </a:p>
          <a:p>
            <a:pPr algn="l"/>
            <a:r>
              <a:rPr lang="en-US" sz="1000" dirty="0"/>
              <a:t>3 countries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18CFE9E-2E48-780C-D162-73AD92D86B10}"/>
              </a:ext>
            </a:extLst>
          </p:cNvPr>
          <p:cNvSpPr txBox="1">
            <a:spLocks/>
          </p:cNvSpPr>
          <p:nvPr/>
        </p:nvSpPr>
        <p:spPr>
          <a:xfrm>
            <a:off x="7125040" y="4039666"/>
            <a:ext cx="1928737" cy="299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err="1"/>
              <a:t>Sperduto</a:t>
            </a:r>
            <a:r>
              <a:rPr lang="en-US" sz="1200" dirty="0"/>
              <a:t> et al, JCO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DD7235-D290-134A-E2B8-E4FB85CBF0FB}"/>
              </a:ext>
            </a:extLst>
          </p:cNvPr>
          <p:cNvSpPr txBox="1"/>
          <p:nvPr/>
        </p:nvSpPr>
        <p:spPr>
          <a:xfrm>
            <a:off x="3907991" y="3938820"/>
            <a:ext cx="2978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highlight>
                  <a:srgbClr val="FFFF00"/>
                </a:highlight>
              </a:rPr>
              <a:t>www.brainmetgpa.com</a:t>
            </a:r>
            <a:endParaRPr lang="en-US" sz="2000" b="1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A41610-F246-5EFF-D872-9CB168715F8B}"/>
              </a:ext>
            </a:extLst>
          </p:cNvPr>
          <p:cNvSpPr txBox="1"/>
          <p:nvPr/>
        </p:nvSpPr>
        <p:spPr>
          <a:xfrm>
            <a:off x="4722445" y="3736820"/>
            <a:ext cx="21643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/>
              <a:t>*Luminal B defined as ER+/HER2+</a:t>
            </a:r>
          </a:p>
        </p:txBody>
      </p:sp>
    </p:spTree>
    <p:extLst>
      <p:ext uri="{BB962C8B-B14F-4D97-AF65-F5344CB8AC3E}">
        <p14:creationId xmlns:p14="http://schemas.microsoft.com/office/powerpoint/2010/main" val="16328256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97CD3B-429F-5E06-455F-4892648C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Weighing Local Tx vs Systemic Tx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B0838F-BD02-07A3-C2D2-302E1B1F70D8}"/>
              </a:ext>
            </a:extLst>
          </p:cNvPr>
          <p:cNvSpPr txBox="1">
            <a:spLocks/>
          </p:cNvSpPr>
          <p:nvPr/>
        </p:nvSpPr>
        <p:spPr>
          <a:xfrm>
            <a:off x="207851" y="975697"/>
            <a:ext cx="4364149" cy="2340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indent="0"/>
            <a:r>
              <a:rPr lang="en-US" sz="2000" u="sng" dirty="0">
                <a:solidFill>
                  <a:srgbClr val="0070C0"/>
                </a:solidFill>
              </a:rPr>
              <a:t>Favors Local Tx</a:t>
            </a:r>
          </a:p>
          <a:p>
            <a:pPr marL="0" indent="0"/>
            <a:r>
              <a:rPr lang="en-US" sz="2000" dirty="0"/>
              <a:t>-controlled extracranial </a:t>
            </a:r>
            <a:r>
              <a:rPr lang="en-US" sz="2000" dirty="0" err="1"/>
              <a:t>dz</a:t>
            </a:r>
            <a:endParaRPr lang="en-US" sz="2000" dirty="0"/>
          </a:p>
          <a:p>
            <a:pPr marL="0" indent="0"/>
            <a:r>
              <a:rPr lang="en-US" sz="2000" dirty="0"/>
              <a:t>-symptomatic lesions</a:t>
            </a:r>
          </a:p>
          <a:p>
            <a:pPr marL="0" indent="0"/>
            <a:r>
              <a:rPr lang="en-US" sz="2000" dirty="0"/>
              <a:t>-</a:t>
            </a:r>
            <a:r>
              <a:rPr lang="en-US" sz="2000" dirty="0" err="1"/>
              <a:t>dz</a:t>
            </a:r>
            <a:r>
              <a:rPr lang="en-US" sz="2000" dirty="0"/>
              <a:t> amenable to SRS</a:t>
            </a:r>
          </a:p>
          <a:p>
            <a:pPr marL="0" indent="0"/>
            <a:r>
              <a:rPr lang="en-US" sz="2000" dirty="0"/>
              <a:t>-initial presentation </a:t>
            </a:r>
          </a:p>
          <a:p>
            <a:pPr marL="0" indent="0"/>
            <a:r>
              <a:rPr lang="en-US" sz="2000" dirty="0"/>
              <a:t>-low brain metastasis velocity</a:t>
            </a:r>
          </a:p>
          <a:p>
            <a:pPr marL="0" indent="0"/>
            <a:r>
              <a:rPr lang="en-US" sz="2000" dirty="0"/>
              <a:t>-less confidence in systemic </a:t>
            </a:r>
            <a:r>
              <a:rPr lang="en-US" sz="2000" dirty="0" err="1"/>
              <a:t>tx</a:t>
            </a:r>
            <a:endParaRPr lang="en-US" sz="2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4F263C-200A-3455-F002-7BB3579D2E85}"/>
              </a:ext>
            </a:extLst>
          </p:cNvPr>
          <p:cNvSpPr txBox="1">
            <a:spLocks/>
          </p:cNvSpPr>
          <p:nvPr/>
        </p:nvSpPr>
        <p:spPr>
          <a:xfrm>
            <a:off x="4291462" y="950182"/>
            <a:ext cx="4928136" cy="331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en-US" u="sng" dirty="0">
                <a:solidFill>
                  <a:srgbClr val="0070C0"/>
                </a:solidFill>
              </a:rPr>
              <a:t>Favors Systemic Tx</a:t>
            </a:r>
          </a:p>
          <a:p>
            <a:r>
              <a:rPr lang="en-US" dirty="0"/>
              <a:t>-progressive systemic </a:t>
            </a:r>
            <a:r>
              <a:rPr lang="en-US" dirty="0" err="1"/>
              <a:t>dz</a:t>
            </a:r>
            <a:endParaRPr lang="en-US" dirty="0"/>
          </a:p>
          <a:p>
            <a:r>
              <a:rPr lang="en-US" dirty="0"/>
              <a:t>-asymptomatic or minimally symptomatic lesions</a:t>
            </a:r>
          </a:p>
          <a:p>
            <a:r>
              <a:rPr lang="en-US" dirty="0"/>
              <a:t>-progression after prior RT</a:t>
            </a:r>
          </a:p>
          <a:p>
            <a:r>
              <a:rPr lang="en-US" dirty="0"/>
              <a:t>-</a:t>
            </a:r>
            <a:r>
              <a:rPr lang="en-US" dirty="0" err="1"/>
              <a:t>dz</a:t>
            </a:r>
            <a:r>
              <a:rPr lang="en-US" dirty="0"/>
              <a:t> not amenable to RT or concern for RT toxicity</a:t>
            </a:r>
          </a:p>
          <a:p>
            <a:r>
              <a:rPr lang="en-US" dirty="0"/>
              <a:t>-high brain metastasis velocity</a:t>
            </a:r>
          </a:p>
          <a:p>
            <a:r>
              <a:rPr lang="en-US" dirty="0"/>
              <a:t>-more confidence in systemic </a:t>
            </a:r>
            <a:r>
              <a:rPr lang="en-US" dirty="0" err="1"/>
              <a:t>tx</a:t>
            </a:r>
            <a:endParaRPr lang="en-US" dirty="0"/>
          </a:p>
          <a:p>
            <a:r>
              <a:rPr lang="en-US" dirty="0"/>
              <a:t>-longer estimated life expectancy, if can delay need for WBRT</a:t>
            </a:r>
          </a:p>
        </p:txBody>
      </p:sp>
    </p:spTree>
    <p:extLst>
      <p:ext uri="{BB962C8B-B14F-4D97-AF65-F5344CB8AC3E}">
        <p14:creationId xmlns:p14="http://schemas.microsoft.com/office/powerpoint/2010/main" val="15475316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AstraZeneca Standard Template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Calisto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normAutofit/>
      </a:bodyPr>
      <a:lstStyle>
        <a:defPPr algn="ctr"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dirty="0" err="1" smtClean="0"/>
        </a:defPPr>
      </a:lstStyle>
    </a:txDef>
  </a:objectDefaults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ASTR 3935 - Template &amp; Model Slides 23.pptx" id="{22B86E55-C032-42C3-8061-2F31D54720C6}" vid="{6516CE45-8DC2-4217-AF12-CBB12D17AA9D}"/>
    </a:ext>
  </a:extLst>
</a:theme>
</file>

<file path=ppt/theme/theme13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Custom 2">
      <a:dk1>
        <a:srgbClr val="000000"/>
      </a:dk1>
      <a:lt1>
        <a:sysClr val="window" lastClr="FFFFFF"/>
      </a:lt1>
      <a:dk2>
        <a:srgbClr val="09345A"/>
      </a:dk2>
      <a:lt2>
        <a:srgbClr val="F0F0F4"/>
      </a:lt2>
      <a:accent1>
        <a:srgbClr val="09345A"/>
      </a:accent1>
      <a:accent2>
        <a:srgbClr val="1168B3"/>
      </a:accent2>
      <a:accent3>
        <a:srgbClr val="D77624"/>
      </a:accent3>
      <a:accent4>
        <a:srgbClr val="0C813D"/>
      </a:accent4>
      <a:accent5>
        <a:srgbClr val="5C1867"/>
      </a:accent5>
      <a:accent6>
        <a:srgbClr val="510B11"/>
      </a:accent6>
      <a:hlink>
        <a:srgbClr val="00689E"/>
      </a:hlink>
      <a:folHlink>
        <a:srgbClr val="007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022 SABCS PRESENTATION SLIDE TEMPLATE">
  <a:themeElements>
    <a:clrScheme name="ASCO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447C"/>
      </a:accent1>
      <a:accent2>
        <a:srgbClr val="018764"/>
      </a:accent2>
      <a:accent3>
        <a:srgbClr val="A5A5A5"/>
      </a:accent3>
      <a:accent4>
        <a:srgbClr val="002060"/>
      </a:accent4>
      <a:accent5>
        <a:srgbClr val="ADB9CA"/>
      </a:accent5>
      <a:accent6>
        <a:srgbClr val="008080"/>
      </a:accent6>
      <a:hlink>
        <a:srgbClr val="0563C1"/>
      </a:hlink>
      <a:folHlink>
        <a:srgbClr val="954F72"/>
      </a:folHlink>
    </a:clrScheme>
    <a:fontScheme name="Template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2018 CCO LIVE">
    <a:dk1>
      <a:srgbClr val="455560"/>
    </a:dk1>
    <a:lt1>
      <a:srgbClr val="FFFFFF"/>
    </a:lt1>
    <a:dk2>
      <a:srgbClr val="000000"/>
    </a:dk2>
    <a:lt2>
      <a:srgbClr val="CDCDCF"/>
    </a:lt2>
    <a:accent1>
      <a:srgbClr val="015873"/>
    </a:accent1>
    <a:accent2>
      <a:srgbClr val="4DA1BB"/>
    </a:accent2>
    <a:accent3>
      <a:srgbClr val="E1471D"/>
    </a:accent3>
    <a:accent4>
      <a:srgbClr val="00823B"/>
    </a:accent4>
    <a:accent5>
      <a:srgbClr val="FDB338"/>
    </a:accent5>
    <a:accent6>
      <a:srgbClr val="682E74"/>
    </a:accent6>
    <a:hlink>
      <a:srgbClr val="E1471D"/>
    </a:hlink>
    <a:folHlink>
      <a:srgbClr val="015873"/>
    </a:folHlink>
  </a:clrScheme>
  <a:fontScheme name="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BrandIn lastLayout="1"/>
</file>

<file path=customXml/itemProps1.xml><?xml version="1.0" encoding="utf-8"?>
<ds:datastoreItem xmlns:ds="http://schemas.openxmlformats.org/officeDocument/2006/customXml" ds:itemID="{A9377F0E-6DE4-47A6-94F7-B5269FE2FCE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199</Slides>
  <Notes>72</Notes>
  <HiddenSlides>0</HiddenSlide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199</vt:i4>
      </vt:variant>
    </vt:vector>
  </HeadingPairs>
  <TitlesOfParts>
    <vt:vector size="215" baseType="lpstr">
      <vt:lpstr>MLC2015_PPT_Slides</vt:lpstr>
      <vt:lpstr>MLC2015_PPT_Slides</vt:lpstr>
      <vt:lpstr>Office Theme</vt:lpstr>
      <vt:lpstr>6_Office Theme</vt:lpstr>
      <vt:lpstr>2_2017_HTAA_Diabetes</vt:lpstr>
      <vt:lpstr>1_Office Theme</vt:lpstr>
      <vt:lpstr>2022 SABCS PRESENTATION SLIDE TEMPLATE</vt:lpstr>
      <vt:lpstr>2022_CCO_Template</vt:lpstr>
      <vt:lpstr>14_Office Theme</vt:lpstr>
      <vt:lpstr>3_Office Theme</vt:lpstr>
      <vt:lpstr>MLC2015_PPT_Slides</vt:lpstr>
      <vt:lpstr>AstraZeneca Standard Template</vt:lpstr>
      <vt:lpstr>MLC2015_PPT_Slides</vt:lpstr>
      <vt:lpstr>Office Theme</vt:lpstr>
      <vt:lpstr>1_Office Theme</vt:lpstr>
      <vt:lpstr>2_Office Theme</vt:lpstr>
      <vt:lpstr>PowerPoint Presentation</vt:lpstr>
      <vt:lpstr>Welcome</vt:lpstr>
      <vt:lpstr>Thank You to Our Supporters:</vt:lpstr>
      <vt:lpstr>PowerPoint Presentation</vt:lpstr>
      <vt:lpstr>PowerPoint Presentation</vt:lpstr>
      <vt:lpstr>PowerPoint Presentation</vt:lpstr>
      <vt:lpstr>PowerPoint Presentation</vt:lpstr>
      <vt:lpstr>Program Chair</vt:lpstr>
      <vt:lpstr>Program Chair</vt:lpstr>
      <vt:lpstr>PowerPoint Presentation</vt:lpstr>
      <vt:lpstr>CDK4/6 Inhibitors: Updates and Controversies</vt:lpstr>
      <vt:lpstr>Disclosures </vt:lpstr>
      <vt:lpstr>Objectives</vt:lpstr>
      <vt:lpstr>CDK 4/6 Inhibitor Rationale</vt:lpstr>
      <vt:lpstr>Overview Pivotal CDK4/6 Inhibitor Trials</vt:lpstr>
      <vt:lpstr>PFS Pivotal First Line Trials Nearly Identical</vt:lpstr>
      <vt:lpstr>Previously Reported CDK4/6 OS Data </vt:lpstr>
      <vt:lpstr>MONARCH 3: OS IA2 for the ITT Population</vt:lpstr>
      <vt:lpstr>Pt Populations 1st Line Trials</vt:lpstr>
      <vt:lpstr>Summary PFS/OS 1st Line Trials</vt:lpstr>
      <vt:lpstr>Choosing First Line CDK4/6i</vt:lpstr>
      <vt:lpstr>Side Effect Profile of CDK 4/6i + ET</vt:lpstr>
      <vt:lpstr>Can we hold off on CDK4/6i until 2nd Line?</vt:lpstr>
      <vt:lpstr>SONIA: 1st v 2nd CDK 4/6</vt:lpstr>
      <vt:lpstr>SONIA Overall Survival: 1st v 2nd CDK 4/6</vt:lpstr>
      <vt:lpstr>Should 1st Line CDK4/6 Still Be Standard for Most Patients?</vt:lpstr>
      <vt:lpstr>What about adjuvant CDK4/6 Inhibitors in Early-Stage HR+ BC?</vt:lpstr>
      <vt:lpstr>NATALEE: Adjuvant Ribociclib</vt:lpstr>
      <vt:lpstr>NATALEE, much broader inclusion</vt:lpstr>
      <vt:lpstr>NATALEE 2nd Interim Efficacy Analysis</vt:lpstr>
      <vt:lpstr>NATALEE Subgroup Analyses</vt:lpstr>
      <vt:lpstr>Adjuvant Ribociclib 400 mg Safety</vt:lpstr>
      <vt:lpstr>Adjuvant Abemaciclib FDA Approved in High-Risk HR+ BC</vt:lpstr>
      <vt:lpstr>Abemaciclib 3-Year iDFS Benefit ITT</vt:lpstr>
      <vt:lpstr>Adjuvant CDK4/6 Inhibition</vt:lpstr>
      <vt:lpstr>PowerPoint Presentation</vt:lpstr>
      <vt:lpstr>PowerPoint Presentation</vt:lpstr>
      <vt:lpstr>ER+/HER2- MBC:  Treatment Beyond CDK4/6 Inhibitors</vt:lpstr>
      <vt:lpstr>PowerPoint Presentation</vt:lpstr>
      <vt:lpstr>What are the best strategies after CDK4/6 inhibition?</vt:lpstr>
      <vt:lpstr>Phase II MAINTAIN: Addition of Ribociclib to ET After Progression on CDK4/6 Inhibitor + ET in HR+/HER2- MBC</vt:lpstr>
      <vt:lpstr>MAINTAIN: Primary Endpoint: Progression Free Survival (PFS)</vt:lpstr>
      <vt:lpstr>PACE: Fulvestrant ± Palbociclib After Progression on CDK4/6i and ET in HR+/HER- MBC</vt:lpstr>
      <vt:lpstr>PACE: PFS (Primary Endpoint)</vt:lpstr>
      <vt:lpstr>PACE: Exploratory Analysis of Baseline Mutation and Outcome</vt:lpstr>
      <vt:lpstr>PALMIRA Study Design (NCT03809988) </vt:lpstr>
      <vt:lpstr>Primary Objective: Investigator-assessed PFS (ITT Population)</vt:lpstr>
      <vt:lpstr>How can we compare the CDK after CDK studies?</vt:lpstr>
      <vt:lpstr>What are the best strategies after CDK4/6 inhibition?</vt:lpstr>
      <vt:lpstr>What about inhibition of the mTOR/PI3K/AKT Pathway?</vt:lpstr>
      <vt:lpstr>SOLAR-1: Alpelisib + Fulvestrant vs Placebo + Fulvestrant in HR+/HER2- Advanced Breast Cancer1,2</vt:lpstr>
      <vt:lpstr>SOLAR-1: Locally Assessed PFS in PIK3CA-Mutant Cohort (Primary Endpoint)1</vt:lpstr>
      <vt:lpstr>BYLieve: Alpelisib + Fulvestrant in PIK3CA-Mutant HR+/HER2- aBC After CDK4/6i + AI (Cohort A)1</vt:lpstr>
      <vt:lpstr>BYLieve: PI3K Inhibitors + Various Endocrine Partners PFS Benefit in 2L Met Setting After Progression on CDK4/6i: ~5-7 Mo</vt:lpstr>
      <vt:lpstr>SOLAR-1: Adverse Events</vt:lpstr>
      <vt:lpstr>Understanding and Modifying Toxicity Associated  With Alpelisib1</vt:lpstr>
      <vt:lpstr>METALLICA Study:  Metformin prophylaxis to prevent hyperglycemia with alpelisib </vt:lpstr>
      <vt:lpstr>CAPItello-291: Capivasertib + FULV vs Placebo + FULV in AI-Resistant, HR+/HER2- Advanced Breast Cancer</vt:lpstr>
      <vt:lpstr>CAPItello-291: Investigator-Assessed PFS in  Overall Population and AKT-Pathway Altered</vt:lpstr>
      <vt:lpstr>CAPItello-291: AEs in &gt;10% of Overall Population</vt:lpstr>
      <vt:lpstr>What are the best strategies after CDK4/6 inhibition?</vt:lpstr>
      <vt:lpstr>PowerPoint Presentation</vt:lpstr>
      <vt:lpstr>PowerPoint Presentation</vt:lpstr>
      <vt:lpstr>Novel endocrine therapies may address endocrine resistance in MBC</vt:lpstr>
      <vt:lpstr>Novel Oral Endocrine Therapies: SERD, CERAN, PROTAC</vt:lpstr>
      <vt:lpstr>EMERALD: Elacestrant vs Investigator’s Choice SoC ET in ER+/HER2- MBC</vt:lpstr>
      <vt:lpstr>EMERALD: PFS With Elacestrant vs Physician Choice ET After Previous ET + CDK 4/6 Inhibitors </vt:lpstr>
      <vt:lpstr>EMERALD (Phase 3): PFS in patients with ESR1-mutant tumors (by duration of prior CDK4/6i)</vt:lpstr>
      <vt:lpstr>SERENA (Phase 2): Camizestrant vs fulvestrant in post-menopausal women with advanced ER+ HER2− BC</vt:lpstr>
      <vt:lpstr>SERENA-2: Camizestrant vs fulvestrant in post-menopausal women with advanced ER+ HER2− BC</vt:lpstr>
      <vt:lpstr>SERENA (Phase 2): PFS in patient subgroups </vt:lpstr>
      <vt:lpstr>What are the best strategies after CDK4/6 inhibition?</vt:lpstr>
      <vt:lpstr>New ASCO Guidelines for ESR1 testing for ER+/HER2- MBC</vt:lpstr>
      <vt:lpstr>PowerPoint Presentation</vt:lpstr>
      <vt:lpstr>Approach to Therapy for HR+/HER2- MBC:  Move to Personalization</vt:lpstr>
      <vt:lpstr>Conclusions and Questions</vt:lpstr>
      <vt:lpstr>PowerPoint Presentation</vt:lpstr>
      <vt:lpstr>Clinical case</vt:lpstr>
      <vt:lpstr>Clinical case (BG)</vt:lpstr>
      <vt:lpstr>Breast Imaging</vt:lpstr>
      <vt:lpstr>Histology and staging </vt:lpstr>
      <vt:lpstr>What first-line treatment would you recommend for a healthy, postmenopausal 54-year-old patient with de-novo HR+ MBC?</vt:lpstr>
      <vt:lpstr>First line systemic treatment </vt:lpstr>
      <vt:lpstr>First restaging scan</vt:lpstr>
      <vt:lpstr>First line systemic treatment </vt:lpstr>
      <vt:lpstr>What second-line treatment would you recommend for a postmenopausal patient progressing after 1L AI + Palbociclib (time to progression: ~4 years) with detection of an ESR1 mutation?</vt:lpstr>
      <vt:lpstr>Fulvestrant +/- ribociclib (MAINTAIN phase 2 trial)</vt:lpstr>
      <vt:lpstr>Fulvestrant +/- capivasertib (CAPItelo291 phase 3 trial)</vt:lpstr>
      <vt:lpstr>Elacestrant (EMERALD phase 3 trial)</vt:lpstr>
      <vt:lpstr>Pooled analysis of outcomes after ET+ribo (or placebo)</vt:lpstr>
      <vt:lpstr>Thank you for your attention!</vt:lpstr>
      <vt:lpstr>PowerPoint Presentation</vt:lpstr>
      <vt:lpstr>Discussion / Q &amp; A</vt:lpstr>
      <vt:lpstr>Networking Reception We will resume at 7:50 pm</vt:lpstr>
      <vt:lpstr>PowerPoint Presentation</vt:lpstr>
      <vt:lpstr>Treating CNS Metastases  in Patients with Breast Cancer</vt:lpstr>
      <vt:lpstr>Brain Metastases are Common in Patients with MBC</vt:lpstr>
      <vt:lpstr>Survival after BCBM diagnosis is heavily dependent on tumor subtype</vt:lpstr>
      <vt:lpstr>Weighing Local Tx vs Systemic Tx</vt:lpstr>
      <vt:lpstr>Brain Metastasis Velocity</vt:lpstr>
      <vt:lpstr>PowerPoint Presentation</vt:lpstr>
      <vt:lpstr>HER2CLIMB: Study Design</vt:lpstr>
      <vt:lpstr>HER2CLIMB: OS Benefit in Pts with BM</vt:lpstr>
      <vt:lpstr>HER2CLIMB: OS Benefit in Pts with Active Brain Mets</vt:lpstr>
      <vt:lpstr>HER2CLIMB: Prolongation of time to CNS PD or Death</vt:lpstr>
      <vt:lpstr>BRIDGET Study</vt:lpstr>
      <vt:lpstr>PATRICIA: “High dose” trastuzumab + pertuzumab</vt:lpstr>
      <vt:lpstr>KAMILLA: Phase IIIb T-DM1</vt:lpstr>
      <vt:lpstr>DESTINY-Breast03: Pts with Treated, Stable BM</vt:lpstr>
      <vt:lpstr>CNS Activity of TDXd in Pts with Breast Cancer</vt:lpstr>
      <vt:lpstr>Other Systemic Options for Pts with HER2+ BCBM</vt:lpstr>
      <vt:lpstr>PowerPoint Presentation</vt:lpstr>
      <vt:lpstr>Prospective Studies Evaluating Systemic Tx for BCBM</vt:lpstr>
      <vt:lpstr>JPBO study of abemaciclib for CNS disease</vt:lpstr>
      <vt:lpstr>Elacestrant</vt:lpstr>
      <vt:lpstr>OP-1250</vt:lpstr>
      <vt:lpstr>S2007: Sacituzumab for HER2-negative BM</vt:lpstr>
      <vt:lpstr>PowerPoint Presentation</vt:lpstr>
      <vt:lpstr>My personal “list” of regimens for ER+ or TN BM</vt:lpstr>
      <vt:lpstr>Summary</vt:lpstr>
      <vt:lpstr>PowerPoint Presentation</vt:lpstr>
      <vt:lpstr>Recent advances in metastatic  triple-negative breast cancer</vt:lpstr>
      <vt:lpstr>PowerPoint Presentation</vt:lpstr>
      <vt:lpstr>Biomarkers for treatment of mTNBC</vt:lpstr>
      <vt:lpstr>Advanced TNBC Immune checkpoint inhibition PARP inhibition Antibody drug conjugates  </vt:lpstr>
      <vt:lpstr>Immune checkpoint inhibition in mTNBC KN355: Pembrolizumab plus chemotherapy</vt:lpstr>
      <vt:lpstr>KN355: Addition of pembrolizumab to chemotherapy improves survival in PD-L1+ mTNBC</vt:lpstr>
      <vt:lpstr>KN355: Addition of pembrolizumab to chemotherapy improves survival in PD-L1+ mTNBC</vt:lpstr>
      <vt:lpstr>PARP inhibitors in gBRCA-associated breast cancer </vt:lpstr>
      <vt:lpstr>PARP inhibitors in gBRCA-associated breast cancer </vt:lpstr>
      <vt:lpstr>PARP inhibitors in gBRCA-associated breast cancer</vt:lpstr>
      <vt:lpstr>TBCRC 048: Olaparib expanded Benefit in gPALB2 and sBRCA1/2</vt:lpstr>
      <vt:lpstr>Antibody drug conjugates in breast cancer</vt:lpstr>
      <vt:lpstr>Antibody drug conjugates in breast cancer</vt:lpstr>
      <vt:lpstr>Antibody drug conjugates in breast cancer</vt:lpstr>
      <vt:lpstr>ASCENT: Sacituzumab govitecan (TROP2 ADC) for 2L+ mTNBC</vt:lpstr>
      <vt:lpstr>ASCENT: Sacituzumab govitecan (TROP2 ADC) for 2L+ mTNBC</vt:lpstr>
      <vt:lpstr>ASCENT: Benefit from sacituzumab govitecan regardless of TROP2 expression</vt:lpstr>
      <vt:lpstr>ASCENT-03: SG vs. TPC  1L PD-L1-negative mTNBC</vt:lpstr>
      <vt:lpstr>Saci-IO TNBC: SG/Pembro vs. SG 1L PD-L1-negative mTNBC</vt:lpstr>
      <vt:lpstr>HER2-low breast cancer</vt:lpstr>
      <vt:lpstr>Trastuzumab deruxtecan (HER2 ADC) in heavily pretreated HER2-low MBC</vt:lpstr>
      <vt:lpstr>DESTINY-Breast04: T-DXd vs. TPC in HER2-low MBC</vt:lpstr>
      <vt:lpstr>DESTINY-Breast04: T-DXd improves PFS and OS in  HER2-low MBC</vt:lpstr>
      <vt:lpstr>DESTINY-Breast04: Exploratory analysis in HR-negative/ HER2-low MBC</vt:lpstr>
      <vt:lpstr>DESTINY-Breast04: Confirmed ORR</vt:lpstr>
      <vt:lpstr>HER2-low is unstable</vt:lpstr>
      <vt:lpstr>HER2-low status: Biopsy considerations</vt:lpstr>
      <vt:lpstr>T-DXd biomarker analyses (DAISY)</vt:lpstr>
      <vt:lpstr>Future directions Novel ADCs and targets Combinatorial approaches Sequencing ADCs Understanding mechanisms of resistance </vt:lpstr>
      <vt:lpstr>Novel ADCs and targets in mTNBC</vt:lpstr>
      <vt:lpstr>Novel ADCs and targets in mTNBC</vt:lpstr>
      <vt:lpstr>TROPION-Breast02: Dato-DXd vs. TPC in  1L mTNBC not candidate for PD-(L)1 inhibitor</vt:lpstr>
      <vt:lpstr>BEGONIA: PD-L1 inhibitor and ADC combination in  1L mTNBC</vt:lpstr>
      <vt:lpstr>BEGONIA: Dato-DXd + Durvalumab in 1L mTNBC</vt:lpstr>
      <vt:lpstr>BEGONIA: T-DXd + Durvalumab in 1L mTNBC</vt:lpstr>
      <vt:lpstr>TBCRC 047: InCITe</vt:lpstr>
      <vt:lpstr>Mechanisms of resistance to ADCs</vt:lpstr>
      <vt:lpstr>Mechanisms of resistance to ADCs</vt:lpstr>
      <vt:lpstr>Treatment algorithm for metastatic TNBC</vt:lpstr>
      <vt:lpstr>PowerPoint Presentation</vt:lpstr>
      <vt:lpstr>PowerPoint Presentation</vt:lpstr>
      <vt:lpstr>Recent Advances in HER2+ Metastatic Breast Cancer</vt:lpstr>
      <vt:lpstr>Outline</vt:lpstr>
      <vt:lpstr>Outline</vt:lpstr>
      <vt:lpstr>DESTINY-Breast03: First Randomized Phase 3 Study of T-DXd</vt:lpstr>
      <vt:lpstr>Baseline Characteristics and Prior Therapies</vt:lpstr>
      <vt:lpstr>PowerPoint Presentation</vt:lpstr>
      <vt:lpstr>PowerPoint Presentation</vt:lpstr>
      <vt:lpstr>Pneumonitis with T-DXd (DB03)</vt:lpstr>
      <vt:lpstr>Outline</vt:lpstr>
      <vt:lpstr>HER2CLIMB</vt:lpstr>
      <vt:lpstr>HER2CLIMB results: tucatinib improves PFS and OStline</vt:lpstr>
      <vt:lpstr>HER2CLIMB: Patients with Brain Metastases</vt:lpstr>
      <vt:lpstr>HER2CLIMB: OS for All Patients with Brain Metastases</vt:lpstr>
      <vt:lpstr>How should we treat patients with HER2+ active brain metastases in the second line setting?</vt:lpstr>
      <vt:lpstr>Tucatinib: Real-World Data</vt:lpstr>
      <vt:lpstr>Outline</vt:lpstr>
      <vt:lpstr>Data-free zone</vt:lpstr>
      <vt:lpstr>NERATINIB: </vt:lpstr>
      <vt:lpstr>NALA Trial: A Phase 3 Trial of Neratinib + Capecitabine vs Lapatinib + Capecitabine</vt:lpstr>
      <vt:lpstr>Margetuximab: A Novel HER2 mAB  With a Modified Fc Domain1,2</vt:lpstr>
      <vt:lpstr>SOPHIA Trial: Primary endpoint (PFS) Margetuximab + chemo vs trastuzumab + chemo</vt:lpstr>
      <vt:lpstr>MonarcHER Trial (randomized phase II)</vt:lpstr>
      <vt:lpstr>MonarcHER: PFS results</vt:lpstr>
      <vt:lpstr>Current Standard of Care for HER2+ MBC</vt:lpstr>
      <vt:lpstr>Late Line Options for HER2+ MBC: “Dealer’s Choice”</vt:lpstr>
      <vt:lpstr>Outline</vt:lpstr>
      <vt:lpstr>DESTINY-Breast09: A Phase III Study of Trastuzumab Deruxtecan (T-DXd) with or without Pertuzumab versus THP in First-line HER2-positive Breast Cancer</vt:lpstr>
      <vt:lpstr>HER2CLIMB-05: A Study of Tucatinib or Placebo With Trastuzumab and Pertuzumab for Metastatic HER2+ Breast Cancer  </vt:lpstr>
      <vt:lpstr>NRG BR004: First-line THP +/- atezolizumab</vt:lpstr>
      <vt:lpstr>HER2CLIMB-02: Completed Accrual</vt:lpstr>
      <vt:lpstr>HER2CLIMB-04: A Single Arm, Open Label Phase 2 Study of Tucatinib in Combination with Trastuzumab Deruxtecan in Subjects with HER2+ MBC</vt:lpstr>
      <vt:lpstr>KATE3: T-DM1 +/- atezolizumab in PD-L1+ HER2+ metastatic breast cancer</vt:lpstr>
      <vt:lpstr>THANK YOU!</vt:lpstr>
      <vt:lpstr>PowerPoint Presentation</vt:lpstr>
      <vt:lpstr>Discussion / Q &amp; A</vt:lpstr>
      <vt:lpstr>Concluding Remarks</vt:lpstr>
      <vt:lpstr>Thank You to Our Supporters: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Donald</dc:creator>
  <cp:revision>13</cp:revision>
  <dcterms:modified xsi:type="dcterms:W3CDTF">2023-06-23T18:45:46Z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0x0101004A6459BA09A55A48A26552F8CF890A5E</vt:lpwstr>
  </property>
</Properties>
</file>