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4"/>
    <p:sldMasterId id="2147483693" r:id="rId5"/>
    <p:sldMasterId id="2147483680" r:id="rId6"/>
    <p:sldMasterId id="2147483648" r:id="rId7"/>
    <p:sldMasterId id="2147483714" r:id="rId8"/>
    <p:sldMasterId id="2147483659" r:id="rId9"/>
    <p:sldMasterId id="2147483718" r:id="rId10"/>
  </p:sldMasterIdLst>
  <p:notesMasterIdLst>
    <p:notesMasterId r:id="rId187"/>
  </p:notesMasterIdLst>
  <p:handoutMasterIdLst>
    <p:handoutMasterId r:id="rId188"/>
  </p:handoutMasterIdLst>
  <p:sldIdLst>
    <p:sldId id="2134958647" r:id="rId11"/>
    <p:sldId id="2134958654" r:id="rId12"/>
    <p:sldId id="2134958653" r:id="rId13"/>
    <p:sldId id="2134958652" r:id="rId14"/>
    <p:sldId id="2134958651" r:id="rId15"/>
    <p:sldId id="2134958650" r:id="rId16"/>
    <p:sldId id="2134958649" r:id="rId17"/>
    <p:sldId id="2134958648" r:id="rId18"/>
    <p:sldId id="2134958676" r:id="rId19"/>
    <p:sldId id="2134958675" r:id="rId20"/>
    <p:sldId id="2134958674" r:id="rId21"/>
    <p:sldId id="2134958673" r:id="rId22"/>
    <p:sldId id="2134958672" r:id="rId23"/>
    <p:sldId id="2134958671" r:id="rId24"/>
    <p:sldId id="2134958670" r:id="rId25"/>
    <p:sldId id="2134958669" r:id="rId26"/>
    <p:sldId id="2134958668" r:id="rId27"/>
    <p:sldId id="2134958667" r:id="rId28"/>
    <p:sldId id="2134958666" r:id="rId29"/>
    <p:sldId id="2134958665" r:id="rId30"/>
    <p:sldId id="2134958664" r:id="rId31"/>
    <p:sldId id="2134958663" r:id="rId32"/>
    <p:sldId id="2134958662" r:id="rId33"/>
    <p:sldId id="2134958661" r:id="rId34"/>
    <p:sldId id="2134958660" r:id="rId35"/>
    <p:sldId id="2134958659" r:id="rId36"/>
    <p:sldId id="2134958658" r:id="rId37"/>
    <p:sldId id="2134958657" r:id="rId38"/>
    <p:sldId id="2134958656" r:id="rId39"/>
    <p:sldId id="2134958655" r:id="rId40"/>
    <p:sldId id="2134958693" r:id="rId41"/>
    <p:sldId id="2134958692" r:id="rId42"/>
    <p:sldId id="2134958691" r:id="rId43"/>
    <p:sldId id="2134958690" r:id="rId44"/>
    <p:sldId id="2134958689" r:id="rId45"/>
    <p:sldId id="2134958688" r:id="rId46"/>
    <p:sldId id="2134958687" r:id="rId47"/>
    <p:sldId id="2134958686" r:id="rId48"/>
    <p:sldId id="2134958685" r:id="rId49"/>
    <p:sldId id="2134958684" r:id="rId50"/>
    <p:sldId id="2134958683" r:id="rId51"/>
    <p:sldId id="2134958682" r:id="rId52"/>
    <p:sldId id="2134958681" r:id="rId53"/>
    <p:sldId id="2134958680" r:id="rId54"/>
    <p:sldId id="2134958679" r:id="rId55"/>
    <p:sldId id="2134958678" r:id="rId56"/>
    <p:sldId id="2134958677" r:id="rId57"/>
    <p:sldId id="2134958715" r:id="rId58"/>
    <p:sldId id="2134958714" r:id="rId59"/>
    <p:sldId id="2134958713" r:id="rId60"/>
    <p:sldId id="2134958712" r:id="rId61"/>
    <p:sldId id="2134958711" r:id="rId62"/>
    <p:sldId id="2134958710" r:id="rId63"/>
    <p:sldId id="2134958709" r:id="rId64"/>
    <p:sldId id="2134958708" r:id="rId65"/>
    <p:sldId id="2134958707" r:id="rId66"/>
    <p:sldId id="2134958706" r:id="rId67"/>
    <p:sldId id="2134958705" r:id="rId68"/>
    <p:sldId id="2134958704" r:id="rId69"/>
    <p:sldId id="2134958703" r:id="rId70"/>
    <p:sldId id="2134958702" r:id="rId71"/>
    <p:sldId id="2134958701" r:id="rId72"/>
    <p:sldId id="2134958700" r:id="rId73"/>
    <p:sldId id="2134958699" r:id="rId74"/>
    <p:sldId id="2134958698" r:id="rId75"/>
    <p:sldId id="2134958697" r:id="rId76"/>
    <p:sldId id="2134958696" r:id="rId77"/>
    <p:sldId id="2134958695" r:id="rId78"/>
    <p:sldId id="2134958694" r:id="rId79"/>
    <p:sldId id="2134958726" r:id="rId80"/>
    <p:sldId id="2134958725" r:id="rId81"/>
    <p:sldId id="2134958724" r:id="rId82"/>
    <p:sldId id="2134958723" r:id="rId83"/>
    <p:sldId id="2134958722" r:id="rId84"/>
    <p:sldId id="2134958721" r:id="rId85"/>
    <p:sldId id="2134958720" r:id="rId86"/>
    <p:sldId id="2134958719" r:id="rId87"/>
    <p:sldId id="2134958718" r:id="rId88"/>
    <p:sldId id="2134958717" r:id="rId89"/>
    <p:sldId id="2134958716" r:id="rId90"/>
    <p:sldId id="2134958753" r:id="rId91"/>
    <p:sldId id="2134958752" r:id="rId92"/>
    <p:sldId id="2134958751" r:id="rId93"/>
    <p:sldId id="2134958750" r:id="rId94"/>
    <p:sldId id="2134958749" r:id="rId95"/>
    <p:sldId id="2134958748" r:id="rId96"/>
    <p:sldId id="2134958747" r:id="rId97"/>
    <p:sldId id="2134958746" r:id="rId98"/>
    <p:sldId id="2134958745" r:id="rId99"/>
    <p:sldId id="2134958744" r:id="rId100"/>
    <p:sldId id="2134958743" r:id="rId101"/>
    <p:sldId id="2134958742" r:id="rId102"/>
    <p:sldId id="2134958741" r:id="rId103"/>
    <p:sldId id="2134958740" r:id="rId104"/>
    <p:sldId id="2134958739" r:id="rId105"/>
    <p:sldId id="2134958738" r:id="rId106"/>
    <p:sldId id="2134958737" r:id="rId107"/>
    <p:sldId id="2134958736" r:id="rId108"/>
    <p:sldId id="2134958735" r:id="rId109"/>
    <p:sldId id="2134958734" r:id="rId110"/>
    <p:sldId id="2134958733" r:id="rId111"/>
    <p:sldId id="2134958732" r:id="rId112"/>
    <p:sldId id="2134958731" r:id="rId113"/>
    <p:sldId id="2134958730" r:id="rId114"/>
    <p:sldId id="2134958729" r:id="rId115"/>
    <p:sldId id="2134958728" r:id="rId116"/>
    <p:sldId id="2134958727" r:id="rId117"/>
    <p:sldId id="2134958784" r:id="rId118"/>
    <p:sldId id="2134958783" r:id="rId119"/>
    <p:sldId id="2134958782" r:id="rId120"/>
    <p:sldId id="2134958781" r:id="rId121"/>
    <p:sldId id="2134958780" r:id="rId122"/>
    <p:sldId id="2134958779" r:id="rId123"/>
    <p:sldId id="2134958778" r:id="rId124"/>
    <p:sldId id="2134958777" r:id="rId125"/>
    <p:sldId id="2134958776" r:id="rId126"/>
    <p:sldId id="2134958775" r:id="rId127"/>
    <p:sldId id="2134958774" r:id="rId128"/>
    <p:sldId id="2134958773" r:id="rId129"/>
    <p:sldId id="2134958772" r:id="rId130"/>
    <p:sldId id="2134958771" r:id="rId131"/>
    <p:sldId id="2134958770" r:id="rId132"/>
    <p:sldId id="2134958769" r:id="rId133"/>
    <p:sldId id="2134958768" r:id="rId134"/>
    <p:sldId id="2134958767" r:id="rId135"/>
    <p:sldId id="2134958766" r:id="rId136"/>
    <p:sldId id="2134958765" r:id="rId137"/>
    <p:sldId id="2134958764" r:id="rId138"/>
    <p:sldId id="2134958763" r:id="rId139"/>
    <p:sldId id="2134958762" r:id="rId140"/>
    <p:sldId id="2134958761" r:id="rId141"/>
    <p:sldId id="2134958760" r:id="rId142"/>
    <p:sldId id="2134958759" r:id="rId143"/>
    <p:sldId id="2134958758" r:id="rId144"/>
    <p:sldId id="2134958757" r:id="rId145"/>
    <p:sldId id="2134958756" r:id="rId146"/>
    <p:sldId id="2134958755" r:id="rId147"/>
    <p:sldId id="2134958754" r:id="rId148"/>
    <p:sldId id="2134958818" r:id="rId149"/>
    <p:sldId id="2134958817" r:id="rId150"/>
    <p:sldId id="2134958816" r:id="rId151"/>
    <p:sldId id="2134958815" r:id="rId152"/>
    <p:sldId id="2134958814" r:id="rId153"/>
    <p:sldId id="2134958813" r:id="rId154"/>
    <p:sldId id="2134958812" r:id="rId155"/>
    <p:sldId id="2134958811" r:id="rId156"/>
    <p:sldId id="2134958810" r:id="rId157"/>
    <p:sldId id="2134958809" r:id="rId158"/>
    <p:sldId id="2134958808" r:id="rId159"/>
    <p:sldId id="2134958807" r:id="rId160"/>
    <p:sldId id="2134958806" r:id="rId161"/>
    <p:sldId id="2134958805" r:id="rId162"/>
    <p:sldId id="2134958804" r:id="rId163"/>
    <p:sldId id="2134958803" r:id="rId164"/>
    <p:sldId id="2134958802" r:id="rId165"/>
    <p:sldId id="2134958801" r:id="rId166"/>
    <p:sldId id="2134958800" r:id="rId167"/>
    <p:sldId id="2134958799" r:id="rId168"/>
    <p:sldId id="2134958798" r:id="rId169"/>
    <p:sldId id="2134958797" r:id="rId170"/>
    <p:sldId id="2134958796" r:id="rId171"/>
    <p:sldId id="2134958795" r:id="rId172"/>
    <p:sldId id="2134958794" r:id="rId173"/>
    <p:sldId id="2134958793" r:id="rId174"/>
    <p:sldId id="2134958792" r:id="rId175"/>
    <p:sldId id="2134958791" r:id="rId176"/>
    <p:sldId id="2134958790" r:id="rId177"/>
    <p:sldId id="2134958789" r:id="rId178"/>
    <p:sldId id="2134958788" r:id="rId179"/>
    <p:sldId id="2134958787" r:id="rId180"/>
    <p:sldId id="2134958786" r:id="rId181"/>
    <p:sldId id="2134958785" r:id="rId182"/>
    <p:sldId id="2134958822" r:id="rId183"/>
    <p:sldId id="2134958821" r:id="rId184"/>
    <p:sldId id="2134958820" r:id="rId185"/>
    <p:sldId id="2134958819" r:id="rId186"/>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362DC-CF7E-2112-2562-E9D3177FEBD0}" v="182" dt="2023-08-15T18:16:39.099"/>
    <p1510:client id="{17D3D400-E769-AA0D-45D1-3706DBBE2B7B}" v="27" dt="2023-08-14T14:30:26.465"/>
    <p1510:client id="{18377315-FEDD-0E73-0DE6-6842C116270D}" v="6" dt="2023-06-18T17:20:07.342"/>
    <p1510:client id="{29FC709E-2B4A-AABE-E522-A022BBBC2BCF}" v="9" dt="2023-02-15T21:49:14.612"/>
    <p1510:client id="{BBEF872A-EA7E-C80C-1726-5BF37BCC8A19}" v="39" dt="2023-08-14T14:25:04.946"/>
    <p1510:client id="{E9ABFCC2-1DDD-8441-F3D2-9E1A005E8CB0}" v="3" dt="2023-08-14T14:19:55.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130" d="100"/>
          <a:sy n="130" d="100"/>
        </p:scale>
        <p:origin x="168" y="324"/>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theme" Target="theme/theme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tableStyles" Target="tableStyles.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6" Type="http://schemas.openxmlformats.org/officeDocument/2006/relationships/slideMaster" Target="slideMasters/slideMaster3.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microsoft.com/office/2015/10/relationships/revisionInfo" Target="revisionInfo.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0" Type="http://schemas.openxmlformats.org/officeDocument/2006/relationships/viewProps" Target="view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0.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notesMaster" Target="notesMasters/notesMaster1.xml"/><Relationship Id="rId1" Type="http://schemas.openxmlformats.org/officeDocument/2006/relationships/customXml" Target="../customXml/item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8" Type="http://schemas.openxmlformats.org/officeDocument/2006/relationships/slide" Target="slides/slide8.xml"/><Relationship Id="rId39"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8/16/2023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dirty="0">
                <a:effectLst/>
              </a:rPr>
              <a:t>Slide/Content Note:</a:t>
            </a:r>
          </a:p>
          <a:p>
            <a:pPr marL="171450" indent="-171450">
              <a:buFont typeface="Arial" panose="020B0604020202020204" pitchFamily="34" charset="0"/>
              <a:buChar char="•"/>
            </a:pPr>
            <a:r>
              <a:rPr lang="en-US" sz="1000" b="0" i="0" dirty="0">
                <a:effectLst/>
              </a:rPr>
              <a:t>After 4 years minimum follow-up, OS (HR; 95% CI) remained superior with NIVO+IPI vs SUN in ITT (0.69; 0.59 to 0.81) and I/P patients (0.65; 0.54 to 0.78). </a:t>
            </a:r>
          </a:p>
          <a:p>
            <a:pPr marL="171450" indent="-171450">
              <a:buFont typeface="Arial" panose="020B0604020202020204" pitchFamily="34" charset="0"/>
              <a:buChar char="•"/>
            </a:pPr>
            <a:r>
              <a:rPr lang="en-US" sz="1000" b="0" i="0" u="none" strike="noStrike" baseline="0" dirty="0"/>
              <a:t>HR for OS in FAV patients was 0.94</a:t>
            </a:r>
            <a:r>
              <a:rPr lang="en-US" sz="10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2D7A40-9B2E-427E-B69F-31B3DCEEE4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40540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a:t>Slide/Content Note:</a:t>
            </a:r>
          </a:p>
          <a:p>
            <a:endParaRPr lang="en-US" sz="1000" b="1"/>
          </a:p>
          <a:p>
            <a:r>
              <a:rPr lang="en-US" sz="1000" b="1"/>
              <a:t>Slide/Content Notes</a:t>
            </a:r>
          </a:p>
          <a:p>
            <a:r>
              <a:rPr lang="en-US" sz="1000" b="1"/>
              <a:t>ASCO GU 2022 updates</a:t>
            </a:r>
          </a:p>
          <a:p>
            <a:r>
              <a:rPr lang="en-US" sz="1000">
                <a:effectLst/>
              </a:rPr>
              <a:t>Real-world treatment outcomes of first-line axitinib plus pembrolizumab in patients with advanced renal cell carcinoma in the United States.</a:t>
            </a:r>
          </a:p>
          <a:p>
            <a:r>
              <a:rPr lang="en-US" sz="1000">
                <a:effectLst/>
              </a:rPr>
              <a:t>Abstract 314 Poster</a:t>
            </a:r>
          </a:p>
          <a:p>
            <a:r>
              <a:rPr lang="en-US" sz="1000">
                <a:effectLst/>
              </a:rPr>
              <a:t>Zakharia Y, et al.</a:t>
            </a:r>
          </a:p>
          <a:p>
            <a:endParaRPr lang="en-US" sz="1000">
              <a:effectLst/>
            </a:endParaRPr>
          </a:p>
          <a:p>
            <a:r>
              <a:rPr lang="en-US" sz="1000">
                <a:effectLst/>
              </a:rPr>
              <a:t>Real-world experience (RWE) of safety and efficacy of 6-weekly pembrolizumab 400mg (pem6w) plus axitinib (axi) in patients (pts) with advanced renal cell carcinoma (aRCC).</a:t>
            </a:r>
          </a:p>
          <a:p>
            <a:r>
              <a:rPr lang="en-US" sz="1000">
                <a:effectLst/>
              </a:rPr>
              <a:t>Abstract 309 Poster</a:t>
            </a:r>
          </a:p>
          <a:p>
            <a:r>
              <a:rPr lang="en-US" sz="1000">
                <a:effectLst/>
              </a:rPr>
              <a:t>Ansel S, et al.</a:t>
            </a:r>
          </a:p>
          <a:p>
            <a:endParaRPr lang="en-US" sz="1000">
              <a:effectLst/>
            </a:endParaRPr>
          </a:p>
          <a:p>
            <a:endParaRPr lang="en-US"/>
          </a:p>
        </p:txBody>
      </p:sp>
      <p:sp>
        <p:nvSpPr>
          <p:cNvPr id="4" name="Slide Number Placeholder 3"/>
          <p:cNvSpPr>
            <a:spLocks noGrp="1"/>
          </p:cNvSpPr>
          <p:nvPr>
            <p:ph type="sldNum" sz="quarter" idx="5"/>
          </p:nvPr>
        </p:nvSpPr>
        <p:spPr/>
        <p:txBody>
          <a:bodyPr/>
          <a:lstStyle/>
          <a:p>
            <a:fld id="{3210CECF-82AD-44B0-8E52-AB21CCD06416}" type="slidenum">
              <a:rPr lang="en-US" smtClean="0"/>
              <a:t>87</a:t>
            </a:fld>
            <a:endParaRPr lang="en-US"/>
          </a:p>
        </p:txBody>
      </p:sp>
    </p:spTree>
    <p:extLst>
      <p:ext uri="{BB962C8B-B14F-4D97-AF65-F5344CB8AC3E}">
        <p14:creationId xmlns:p14="http://schemas.microsoft.com/office/powerpoint/2010/main" val="1929176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000" b="1" i="0" dirty="0">
                <a:solidFill>
                  <a:srgbClr val="333333"/>
                </a:solidFill>
                <a:effectLst/>
                <a:latin typeface="+mn-lt"/>
              </a:rPr>
              <a:t>Slide/Content Notes</a:t>
            </a:r>
          </a:p>
          <a:p>
            <a:pPr marL="171450" indent="-171450" algn="l">
              <a:buFont typeface="Arial" panose="020B0604020202020204" pitchFamily="34" charset="0"/>
              <a:buChar char="•"/>
            </a:pPr>
            <a:r>
              <a:rPr lang="en-US" sz="1000" b="0" i="0" dirty="0">
                <a:solidFill>
                  <a:srgbClr val="333333"/>
                </a:solidFill>
                <a:effectLst/>
                <a:latin typeface="+mn-lt"/>
              </a:rPr>
              <a:t>Background: </a:t>
            </a:r>
            <a:r>
              <a:rPr lang="en-US" sz="1000" b="0" i="0" dirty="0">
                <a:solidFill>
                  <a:srgbClr val="555555"/>
                </a:solidFill>
                <a:effectLst/>
                <a:latin typeface="+mn-lt"/>
              </a:rPr>
              <a:t>Results from the phase 3 CheckMate 9ER trial evaluating the checkpoint inhibitor (CPI) nivolumab (N) plus the tyrosine kinase inhibitor (TKI) cabozantinib (C) v sunitinib (S) for first-line (1L) treatment of advanced clear cell renal cell carcinoma (</a:t>
            </a:r>
            <a:r>
              <a:rPr lang="en-US" sz="1000" b="0" i="0" dirty="0" err="1">
                <a:solidFill>
                  <a:srgbClr val="555555"/>
                </a:solidFill>
                <a:effectLst/>
                <a:latin typeface="+mn-lt"/>
              </a:rPr>
              <a:t>aRCC</a:t>
            </a:r>
            <a:r>
              <a:rPr lang="en-US" sz="1000" b="0" i="0" dirty="0">
                <a:solidFill>
                  <a:srgbClr val="555555"/>
                </a:solidFill>
                <a:effectLst/>
                <a:latin typeface="+mn-lt"/>
              </a:rPr>
              <a:t>) are reported. As monotherapies, N and C have demonstrated efficacy and a manageable safety profile in </a:t>
            </a:r>
            <a:r>
              <a:rPr lang="en-US" sz="1000" b="0" i="0" dirty="0" err="1">
                <a:solidFill>
                  <a:srgbClr val="555555"/>
                </a:solidFill>
                <a:effectLst/>
                <a:latin typeface="+mn-lt"/>
              </a:rPr>
              <a:t>aRCC</a:t>
            </a:r>
            <a:r>
              <a:rPr lang="en-US" sz="1000" b="0" i="0" dirty="0">
                <a:solidFill>
                  <a:srgbClr val="555555"/>
                </a:solidFill>
                <a:effectLst/>
                <a:latin typeface="+mn-lt"/>
              </a:rPr>
              <a:t>. C has immunomodulatory properties that may counteract tumor-induced immunosuppression, providing a rationale for combining N+C.</a:t>
            </a:r>
          </a:p>
          <a:p>
            <a:pPr marL="171450" indent="-171450" algn="l">
              <a:buFont typeface="Arial" panose="020B0604020202020204" pitchFamily="34" charset="0"/>
              <a:buChar char="•"/>
            </a:pPr>
            <a:r>
              <a:rPr lang="en-US" sz="1000" b="0" i="0" dirty="0">
                <a:solidFill>
                  <a:srgbClr val="333333"/>
                </a:solidFill>
                <a:effectLst/>
                <a:latin typeface="+mn-lt"/>
              </a:rPr>
              <a:t>Methods: </a:t>
            </a:r>
            <a:r>
              <a:rPr lang="en-US" sz="1000" b="0" i="0" dirty="0">
                <a:solidFill>
                  <a:srgbClr val="555555"/>
                </a:solidFill>
                <a:effectLst/>
                <a:latin typeface="+mn-lt"/>
              </a:rPr>
              <a:t>Patients (pts) were randomized 1:1 (stratified by IMDC risk score, tumor PD-L1 expression, region) to N 240 mg flat dose IV Q2W + C 40 mg PO QD v S 50 mg PO for 4 </a:t>
            </a:r>
            <a:r>
              <a:rPr lang="en-US" sz="1000" b="0" i="0" dirty="0" err="1">
                <a:solidFill>
                  <a:srgbClr val="555555"/>
                </a:solidFill>
                <a:effectLst/>
                <a:latin typeface="+mn-lt"/>
              </a:rPr>
              <a:t>wk</a:t>
            </a:r>
            <a:r>
              <a:rPr lang="en-US" sz="1000" b="0" i="0" dirty="0">
                <a:solidFill>
                  <a:srgbClr val="555555"/>
                </a:solidFill>
                <a:effectLst/>
                <a:latin typeface="+mn-lt"/>
              </a:rPr>
              <a:t> (6-wk cycles) until disease progression or unacceptable toxicity (max N treatment, 2 y). Primary endpoint: progression-free survival (PFS; a ¼ 0.05 final) by blinded independent central review (BICR). Secondary endpoints (hierarchical testing): overall survival (OS; a ¼ 0.011 first interim analysis), objective response rate (ORR; a ¼ 0.05 final) by BICR, and safety.</a:t>
            </a:r>
          </a:p>
          <a:p>
            <a:pPr marL="171450" indent="-171450" algn="l">
              <a:buFont typeface="Arial" panose="020B0604020202020204" pitchFamily="34" charset="0"/>
              <a:buChar char="•"/>
            </a:pPr>
            <a:r>
              <a:rPr lang="en-US" sz="1000" b="0" i="0" dirty="0">
                <a:solidFill>
                  <a:srgbClr val="333333"/>
                </a:solidFill>
                <a:effectLst/>
                <a:latin typeface="+mn-lt"/>
              </a:rPr>
              <a:t>Results: </a:t>
            </a:r>
            <a:r>
              <a:rPr lang="en-US" sz="1000" b="0" i="0" dirty="0">
                <a:solidFill>
                  <a:srgbClr val="555555"/>
                </a:solidFill>
                <a:effectLst/>
                <a:latin typeface="+mn-lt"/>
              </a:rPr>
              <a:t>A total of 651 pts (22.6% favorable risk, 57.6% intermediate risk, 19.7% poor risk; 24.9% PD-L1 _1%) were randomized to N+C (n ¼ 323) v S (n ¼ 328). With 18.1 mo median (10.6 mo minimum) study follow-up, all 3 efficacy endpoints were met. N+C significantly improved PFS (HR 0.51 [95% CI 0.41e0.64], P &lt; 0.0001; median, 16.6 v 8.3 mo) and OS (HR 0.60 [98.89% CI 0.40e0.89]; P ¼ 0.0010; medians not reached) v S, and results were consistent across prespecified IMDC risk and PD-L1 subgroups. ORR (95% CI) was significantly higher with N+C v S (55.7% [50.1e61.2] v 27.1% [22.4e32.3]; P &lt; 0.0001), and 8.0% v 4.6% of pts achieved complete response. Median duration of response was 20.2 v 11.5 mo for N+C v S. Any-grade TRAEs occurred in 96.6% v 93.1% of pts treated with N+C v S (60.6% v 50.9% grade _3). One treatment-related death occurred with N+C v 2 with S. TRAEs led to discontinuation of S in 8.8%, N or C in 15.3%, N+C in 3.1%, N only in 5.6%, and C only in 6.6% of pts.</a:t>
            </a:r>
          </a:p>
          <a:p>
            <a:pPr marL="171450" indent="-171450" algn="l">
              <a:buFont typeface="Arial" panose="020B0604020202020204" pitchFamily="34" charset="0"/>
              <a:buChar char="•"/>
            </a:pPr>
            <a:r>
              <a:rPr lang="en-US" sz="1000" b="0" i="0" dirty="0">
                <a:solidFill>
                  <a:srgbClr val="333333"/>
                </a:solidFill>
                <a:effectLst/>
                <a:latin typeface="+mn-lt"/>
              </a:rPr>
              <a:t>Conclusions: </a:t>
            </a:r>
            <a:r>
              <a:rPr lang="en-US" sz="1000" b="0" i="0" dirty="0">
                <a:solidFill>
                  <a:srgbClr val="555555"/>
                </a:solidFill>
                <a:effectLst/>
                <a:latin typeface="+mn-lt"/>
              </a:rPr>
              <a:t>N+C demonstrated superior PFS, OS, and ORR v S in 1L </a:t>
            </a:r>
            <a:r>
              <a:rPr lang="en-US" sz="1000" b="0" i="0" dirty="0" err="1">
                <a:solidFill>
                  <a:srgbClr val="555555"/>
                </a:solidFill>
                <a:effectLst/>
                <a:latin typeface="+mn-lt"/>
              </a:rPr>
              <a:t>aRCC</a:t>
            </a:r>
            <a:r>
              <a:rPr lang="en-US" sz="1000" b="0" i="0" dirty="0">
                <a:solidFill>
                  <a:srgbClr val="555555"/>
                </a:solidFill>
                <a:effectLst/>
                <a:latin typeface="+mn-lt"/>
              </a:rPr>
              <a:t>. The safety profile of this combination was manageable and consistent with the known single agent AE profiles of N and C. These results support N+C as a new CPI+TKI option for </a:t>
            </a:r>
            <a:r>
              <a:rPr lang="en-US" sz="1000" b="0" i="0" dirty="0" err="1">
                <a:solidFill>
                  <a:srgbClr val="555555"/>
                </a:solidFill>
                <a:effectLst/>
                <a:latin typeface="+mn-lt"/>
              </a:rPr>
              <a:t>aRCC</a:t>
            </a:r>
            <a:r>
              <a:rPr lang="en-US" sz="1000" b="0" i="0" dirty="0">
                <a:solidFill>
                  <a:srgbClr val="555555"/>
                </a:solidFill>
                <a:effectLst/>
                <a:latin typeface="+mn-lt"/>
              </a:rPr>
              <a:t> pts.</a:t>
            </a:r>
          </a:p>
          <a:p>
            <a:pPr marL="171450" indent="-171450" algn="l">
              <a:buFont typeface="Arial" panose="020B0604020202020204" pitchFamily="34" charset="0"/>
              <a:buChar char="•"/>
            </a:pPr>
            <a:r>
              <a:rPr lang="en-US" sz="1000" b="0" i="0" dirty="0">
                <a:solidFill>
                  <a:srgbClr val="333333"/>
                </a:solidFill>
                <a:effectLst/>
                <a:latin typeface="+mn-lt"/>
              </a:rPr>
              <a:t>Clinical trial identification: </a:t>
            </a:r>
            <a:r>
              <a:rPr lang="en-US" sz="1000" b="0" i="0" dirty="0">
                <a:solidFill>
                  <a:srgbClr val="555555"/>
                </a:solidFill>
                <a:effectLst/>
                <a:latin typeface="+mn-lt"/>
              </a:rPr>
              <a:t>NCT03141177.</a:t>
            </a:r>
          </a:p>
          <a:p>
            <a:endParaRPr lang="en-US" dirty="0"/>
          </a:p>
        </p:txBody>
      </p:sp>
      <p:sp>
        <p:nvSpPr>
          <p:cNvPr id="4" name="Slide Number Placeholder 3"/>
          <p:cNvSpPr>
            <a:spLocks noGrp="1"/>
          </p:cNvSpPr>
          <p:nvPr>
            <p:ph type="sldNum" sz="quarter" idx="5"/>
          </p:nvPr>
        </p:nvSpPr>
        <p:spPr/>
        <p:txBody>
          <a:bodyPr/>
          <a:lstStyle/>
          <a:p>
            <a:fld id="{5C7C5C4D-838D-489A-A244-E3A3EDB1053D}" type="slidenum">
              <a:rPr lang="en-US" smtClean="0"/>
              <a:t>90</a:t>
            </a:fld>
            <a:endParaRPr lang="en-US"/>
          </a:p>
        </p:txBody>
      </p:sp>
    </p:spTree>
    <p:extLst>
      <p:ext uri="{BB962C8B-B14F-4D97-AF65-F5344CB8AC3E}">
        <p14:creationId xmlns:p14="http://schemas.microsoft.com/office/powerpoint/2010/main" val="427547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Slide/Content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t>42% reduction in risk of disease progression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t>Progression-free survival and objective response were assessed by blinded independent central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t>Benefits sustained with additional follow up (44 mo median follow up, ASCO GU 2023 Abstract 603)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t>________________________</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a:t>GU Ca Symp 2022 Updates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t>https://meetings.asco.org/abstracts-presentations/205620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i="0">
                <a:effectLst/>
              </a:rPr>
              <a:t>Results: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solidFill>
                  <a:srgbClr val="4D4D4D"/>
                </a:solidFill>
                <a:effectLst/>
              </a:rPr>
              <a:t>After 25.4 months minimum follow-up (</a:t>
            </a:r>
            <a:r>
              <a:rPr lang="en-US" sz="900" b="0" i="0" u="sng">
                <a:solidFill>
                  <a:srgbClr val="4D4D4D"/>
                </a:solidFill>
                <a:effectLst/>
              </a:rPr>
              <a:t>median, 32.9 months</a:t>
            </a:r>
            <a:r>
              <a:rPr lang="en-US" sz="900" b="0" i="0">
                <a:solidFill>
                  <a:srgbClr val="4D4D4D"/>
                </a:solidFill>
                <a:effectLst/>
              </a:rPr>
              <a:t>) for OS in ITT pts, a total of 271 OS events occurred, and N+C continued to demonstrate OS improvement vs SUN (N = 323 vs 328; median 37.7 vs 34.3 months; HR 0.70 [95% CI 0.55–0.90]).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i="0" u="sng">
                <a:solidFill>
                  <a:srgbClr val="4D4D4D"/>
                </a:solidFill>
                <a:effectLst/>
              </a:rPr>
              <a:t>PFS (median 16.6 vs 8.3 months; HR 0.56 [95% CI 0.46–0.68]) </a:t>
            </a:r>
            <a:r>
              <a:rPr lang="en-US" sz="900" b="0" i="0">
                <a:solidFill>
                  <a:srgbClr val="4D4D4D"/>
                </a:solidFill>
                <a:effectLst/>
              </a:rPr>
              <a:t>and ORR (55.7% [95% CI 50.1–61.2] vs 28.4% [95% CI 23.5–33.6]) benefits were maintained with N+C vs SUN, and 12.4% (N+C) vs 5.2% (SUN) of pts had a complete response.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solidFill>
                  <a:srgbClr val="4D4D4D"/>
                </a:solidFill>
                <a:effectLst/>
              </a:rPr>
              <a:t>Median duration of response was 23.1 months with N+C vs 15.1 months with SUN. A higher percentage of pts experienced any reduction and ≥30% reduction from baseline with N+C vs SUN in target lesions at all organ sites assessed (Table). Among all treated pts, 97.2% (N+C; N = 320) vs 93.1% (SUN; N = 320) had a treatment-related adverse event (TRAE) of any grade (65.0% vs 54.1% had a grade ≥ 3 TRAE).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i="0">
                <a:effectLst/>
              </a:rPr>
              <a:t>Conclusions: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solidFill>
                  <a:srgbClr val="4D4D4D"/>
                </a:solidFill>
                <a:effectLst/>
              </a:rPr>
              <a:t>N+C continued to provide survival improvement vs SUN among ITT pts in the final OS analysis, additionally PFS and ORR benefits with N+C were sustained with minimum 2-year follow-up. A higher proportion of pts experienced tumor shrinkage benefit with N+C vs SUN across all 4 organ sites assessed. No new safety signals emerged with extended follow-up in either arm. These results highlight N+C as a first-line treatment for pts with aRCC. Clinical trial information: NCT03141177.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i="0">
              <a:solidFill>
                <a:srgbClr val="4D4D4D"/>
              </a:solidFill>
              <a:effectLst/>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i="0">
              <a:solidFill>
                <a:srgbClr val="4D4D4D"/>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i="0">
                <a:solidFill>
                  <a:srgbClr val="4D4D4D"/>
                </a:solidFill>
                <a:effectLst/>
              </a:rPr>
              <a:t>References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solidFill>
                <a:effectLst/>
                <a:uLnTx/>
                <a:uFillTx/>
                <a:ea typeface="+mn-ea"/>
                <a:cs typeface="Arial" panose="020B0604020202020204" pitchFamily="34" charset="0"/>
              </a:rPr>
              <a:t>1. Choueiri T, et al. </a:t>
            </a:r>
            <a:r>
              <a:rPr kumimoji="0" lang="en-US" sz="900" b="0" i="1" u="none" strike="noStrike" kern="1200" cap="none" spc="0" normalizeH="0" baseline="0" noProof="0">
                <a:ln>
                  <a:noFill/>
                </a:ln>
                <a:solidFill>
                  <a:prstClr val="black"/>
                </a:solidFill>
                <a:effectLst/>
                <a:uLnTx/>
                <a:uFillTx/>
                <a:ea typeface="+mn-ea"/>
                <a:cs typeface="Arial" panose="020B0604020202020204" pitchFamily="34" charset="0"/>
              </a:rPr>
              <a:t>N Engl J Med</a:t>
            </a:r>
            <a:r>
              <a:rPr kumimoji="0" lang="en-US" sz="900" b="0" i="0" u="none" strike="noStrike" kern="1200" cap="none" spc="0" normalizeH="0" baseline="0" noProof="0">
                <a:ln>
                  <a:noFill/>
                </a:ln>
                <a:solidFill>
                  <a:prstClr val="black"/>
                </a:solidFill>
                <a:effectLst/>
                <a:uLnTx/>
                <a:uFillTx/>
                <a:ea typeface="+mn-ea"/>
                <a:cs typeface="Arial" panose="020B0604020202020204" pitchFamily="34" charset="0"/>
              </a:rPr>
              <a:t>. 2021;384:829-841. </a:t>
            </a:r>
            <a:endParaRPr lang="en-US" sz="900" b="0" i="0">
              <a:solidFill>
                <a:srgbClr val="4D4D4D"/>
              </a:solidFill>
              <a:effectLst/>
            </a:endParaRPr>
          </a:p>
        </p:txBody>
      </p:sp>
      <p:sp>
        <p:nvSpPr>
          <p:cNvPr id="4" name="Slide Number Placeholder 3"/>
          <p:cNvSpPr>
            <a:spLocks noGrp="1"/>
          </p:cNvSpPr>
          <p:nvPr>
            <p:ph type="sldNum" sz="quarter" idx="5"/>
          </p:nvPr>
        </p:nvSpPr>
        <p:spPr/>
        <p:txBody>
          <a:bodyPr/>
          <a:lstStyle/>
          <a:p>
            <a:fld id="{5C7C5C4D-838D-489A-A244-E3A3EDB1053D}" type="slidenum">
              <a:rPr lang="en-US" smtClean="0"/>
              <a:t>91</a:t>
            </a:fld>
            <a:endParaRPr lang="en-US"/>
          </a:p>
        </p:txBody>
      </p:sp>
    </p:spTree>
    <p:extLst>
      <p:ext uri="{BB962C8B-B14F-4D97-AF65-F5344CB8AC3E}">
        <p14:creationId xmlns:p14="http://schemas.microsoft.com/office/powerpoint/2010/main" val="3556636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a:t>Moderator/Discussion Note</a:t>
            </a:r>
          </a:p>
          <a:p>
            <a:pPr marL="171450" indent="-171450">
              <a:buFont typeface="Arial" panose="020B0604020202020204" pitchFamily="34" charset="0"/>
              <a:buChar char="•"/>
            </a:pPr>
            <a:r>
              <a:rPr lang="en-US" sz="1050"/>
              <a:t>Ask attendees reaction to this curve with longer follow up. </a:t>
            </a:r>
          </a:p>
          <a:p>
            <a:pPr marL="171450" indent="-171450">
              <a:buFont typeface="Arial" panose="020B0604020202020204" pitchFamily="34" charset="0"/>
              <a:buChar char="•"/>
            </a:pPr>
            <a:r>
              <a:rPr lang="en-US" sz="1050"/>
              <a:t>HR has remained stable w longer follow up</a:t>
            </a:r>
          </a:p>
        </p:txBody>
      </p:sp>
      <p:sp>
        <p:nvSpPr>
          <p:cNvPr id="4" name="Slide Number Placeholder 3"/>
          <p:cNvSpPr>
            <a:spLocks noGrp="1"/>
          </p:cNvSpPr>
          <p:nvPr>
            <p:ph type="sldNum" sz="quarter" idx="5"/>
          </p:nvPr>
        </p:nvSpPr>
        <p:spPr/>
        <p:txBody>
          <a:bodyPr/>
          <a:lstStyle/>
          <a:p>
            <a:fld id="{3210CECF-82AD-44B0-8E52-AB21CCD06416}" type="slidenum">
              <a:rPr lang="en-US" smtClean="0"/>
              <a:t>92</a:t>
            </a:fld>
            <a:endParaRPr lang="en-US"/>
          </a:p>
        </p:txBody>
      </p:sp>
    </p:spTree>
    <p:extLst>
      <p:ext uri="{BB962C8B-B14F-4D97-AF65-F5344CB8AC3E}">
        <p14:creationId xmlns:p14="http://schemas.microsoft.com/office/powerpoint/2010/main" val="2924131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mn-lt"/>
              </a:rPr>
              <a:t>Slide/Content Note:</a:t>
            </a:r>
          </a:p>
          <a:p>
            <a:r>
              <a:rPr lang="en-US" sz="800" dirty="0">
                <a:latin typeface="+mn-lt"/>
              </a:rPr>
              <a:t>SUBSEQUENT THERAPY ANALYSIS ABSTRACT</a:t>
            </a:r>
          </a:p>
          <a:p>
            <a:r>
              <a:rPr lang="en-US" sz="800" b="1" i="0" dirty="0">
                <a:effectLst/>
                <a:latin typeface="+mn-lt"/>
              </a:rPr>
              <a:t>Background: In</a:t>
            </a:r>
            <a:r>
              <a:rPr lang="en-US" sz="800" b="0" i="0" dirty="0">
                <a:solidFill>
                  <a:srgbClr val="4D4D4D"/>
                </a:solidFill>
                <a:effectLst/>
                <a:latin typeface="+mn-lt"/>
              </a:rPr>
              <a:t> the open-label, randomized, phase 3 CLEAR study, LEN + PEMBRO had significant PFS (primary endpoint) and OS (key secondary endpoint) benefits over SUN among pts with </a:t>
            </a:r>
            <a:r>
              <a:rPr lang="en-US" sz="800" b="0" i="0" dirty="0" err="1">
                <a:solidFill>
                  <a:srgbClr val="4D4D4D"/>
                </a:solidFill>
                <a:effectLst/>
                <a:latin typeface="+mn-lt"/>
              </a:rPr>
              <a:t>aRCC</a:t>
            </a:r>
            <a:r>
              <a:rPr lang="en-US" sz="800" b="0" i="0" dirty="0">
                <a:solidFill>
                  <a:srgbClr val="4D4D4D"/>
                </a:solidFill>
                <a:effectLst/>
                <a:latin typeface="+mn-lt"/>
              </a:rPr>
              <a:t> in the 1L setting (</a:t>
            </a:r>
            <a:r>
              <a:rPr lang="en-US" sz="800" b="0" i="0" dirty="0" err="1">
                <a:solidFill>
                  <a:srgbClr val="4D4D4D"/>
                </a:solidFill>
                <a:effectLst/>
                <a:latin typeface="+mn-lt"/>
              </a:rPr>
              <a:t>Motzer</a:t>
            </a:r>
            <a:r>
              <a:rPr lang="en-US" sz="800" b="0" i="0" dirty="0">
                <a:solidFill>
                  <a:srgbClr val="4D4D4D"/>
                </a:solidFill>
                <a:effectLst/>
                <a:latin typeface="+mn-lt"/>
              </a:rPr>
              <a:t> 2021, </a:t>
            </a:r>
            <a:r>
              <a:rPr lang="en-US" sz="800" b="0" i="1" dirty="0">
                <a:solidFill>
                  <a:srgbClr val="4D4D4D"/>
                </a:solidFill>
                <a:effectLst/>
                <a:latin typeface="+mn-lt"/>
              </a:rPr>
              <a:t>NEJM</a:t>
            </a:r>
            <a:r>
              <a:rPr lang="en-US" sz="800" b="0" i="0" dirty="0">
                <a:solidFill>
                  <a:srgbClr val="4D4D4D"/>
                </a:solidFill>
                <a:effectLst/>
                <a:latin typeface="+mn-lt"/>
              </a:rPr>
              <a:t>). We evaluated PFS on next-line therapy (“PFS2”) and explored the effect of subsequent anticancer therapy on OS in the LEN + PEMBRO and SUN treatment arms of CLEAR.</a:t>
            </a:r>
            <a:r>
              <a:rPr lang="en-US" sz="800" b="1" i="0" dirty="0">
                <a:effectLst/>
                <a:latin typeface="+mn-lt"/>
              </a:rPr>
              <a:t>Methods:</a:t>
            </a:r>
            <a:r>
              <a:rPr lang="en-US" sz="800" b="0" i="0" dirty="0">
                <a:solidFill>
                  <a:srgbClr val="4D4D4D"/>
                </a:solidFill>
                <a:effectLst/>
                <a:latin typeface="+mn-lt"/>
              </a:rPr>
              <a:t>PFS2 was defined as time from randomization to disease progression (as assessed by investigator) on next-line treatment or death from any cause (whichever occurred first). PFS2 was evaluated in all pts randomly assigned to LEN 20 mg orally QD + PEMBRO 200 mg IV Q3W (n=355) or SUN 50 mg orally QD (4 </a:t>
            </a:r>
            <a:r>
              <a:rPr lang="en-US" sz="800" b="0" i="0" dirty="0" err="1">
                <a:solidFill>
                  <a:srgbClr val="4D4D4D"/>
                </a:solidFill>
                <a:effectLst/>
                <a:latin typeface="+mn-lt"/>
              </a:rPr>
              <a:t>wks</a:t>
            </a:r>
            <a:r>
              <a:rPr lang="en-US" sz="800" b="0" i="0" dirty="0">
                <a:solidFill>
                  <a:srgbClr val="4D4D4D"/>
                </a:solidFill>
                <a:effectLst/>
                <a:latin typeface="+mn-lt"/>
              </a:rPr>
              <a:t> on/2 </a:t>
            </a:r>
            <a:r>
              <a:rPr lang="en-US" sz="800" b="0" i="0" dirty="0" err="1">
                <a:solidFill>
                  <a:srgbClr val="4D4D4D"/>
                </a:solidFill>
                <a:effectLst/>
                <a:latin typeface="+mn-lt"/>
              </a:rPr>
              <a:t>wks</a:t>
            </a:r>
            <a:r>
              <a:rPr lang="en-US" sz="800" b="0" i="0" dirty="0">
                <a:solidFill>
                  <a:srgbClr val="4D4D4D"/>
                </a:solidFill>
                <a:effectLst/>
                <a:latin typeface="+mn-lt"/>
              </a:rPr>
              <a:t> off) (n=357) using Kaplan-Meier estimates, and compared between treatment arms via a log-rank test stratified by geographic region and MSKCC prognostic groups. The HR and corresponding CI were estimated using the Cox regression model with </a:t>
            </a:r>
            <a:r>
              <a:rPr lang="en-US" sz="800" b="0" i="0" dirty="0" err="1">
                <a:solidFill>
                  <a:srgbClr val="4D4D4D"/>
                </a:solidFill>
                <a:effectLst/>
                <a:latin typeface="+mn-lt"/>
              </a:rPr>
              <a:t>Efron’s</a:t>
            </a:r>
            <a:r>
              <a:rPr lang="en-US" sz="800" b="0" i="0" dirty="0">
                <a:solidFill>
                  <a:srgbClr val="4D4D4D"/>
                </a:solidFill>
                <a:effectLst/>
                <a:latin typeface="+mn-lt"/>
              </a:rPr>
              <a:t> method for ties, using the same stratification factors. A post hoc analysis accounting for the effect of subsequent anticancer therapy on OS (time from randomization to death from any cause) in the LEN + PEMBRO and SUN arms using 2-stage estimation was </a:t>
            </a:r>
            <a:r>
              <a:rPr lang="en-US" sz="800" b="0" i="0" dirty="0" err="1">
                <a:solidFill>
                  <a:srgbClr val="4D4D4D"/>
                </a:solidFill>
                <a:effectLst/>
                <a:latin typeface="+mn-lt"/>
              </a:rPr>
              <a:t>conducted.</a:t>
            </a:r>
            <a:r>
              <a:rPr lang="en-US" sz="800" b="1" i="0" dirty="0" err="1">
                <a:effectLst/>
                <a:latin typeface="+mn-lt"/>
              </a:rPr>
              <a:t>Results:</a:t>
            </a:r>
            <a:r>
              <a:rPr lang="en-US" sz="800" b="0" i="0" dirty="0" err="1">
                <a:solidFill>
                  <a:srgbClr val="4D4D4D"/>
                </a:solidFill>
                <a:effectLst/>
                <a:latin typeface="+mn-lt"/>
              </a:rPr>
              <a:t>Among</a:t>
            </a:r>
            <a:r>
              <a:rPr lang="en-US" sz="800" b="0" i="0" dirty="0">
                <a:solidFill>
                  <a:srgbClr val="4D4D4D"/>
                </a:solidFill>
                <a:effectLst/>
                <a:latin typeface="+mn-lt"/>
              </a:rPr>
              <a:t> pts who received subsequent anticancer therapy in the LEN + PEMBRO (n=117 pts) and SUN (n=206 pts) arms (Table), median time to next-line therapy was 12.2 mos (range 1.45–37.36) and 6.4 mos (range 0.39–28.52), respectively. Median duration of first subsequent anticancer therapy was 5.2 mos (range 0.10–30.23) in the LEN + PEMBRO arm and 6.8 mos (range 0.03–30.72) in the SUN arm. Among all pts, PFS2 was longer with LEN + PEMBRO than with SUN (median not reached vs 28.7 mos; HR, 0.50; 95% CI 0.39–0.65; nominal </a:t>
            </a:r>
            <a:r>
              <a:rPr lang="en-US" sz="800" b="0" i="1" dirty="0">
                <a:solidFill>
                  <a:srgbClr val="4D4D4D"/>
                </a:solidFill>
                <a:effectLst/>
                <a:latin typeface="+mn-lt"/>
              </a:rPr>
              <a:t>P</a:t>
            </a:r>
            <a:r>
              <a:rPr lang="en-US" sz="800" b="0" i="0" dirty="0">
                <a:solidFill>
                  <a:srgbClr val="4D4D4D"/>
                </a:solidFill>
                <a:effectLst/>
                <a:latin typeface="+mn-lt"/>
              </a:rPr>
              <a:t>&lt;0.0001); PFS2 rates at 24 and 36 mos are in the Table. The unadjusted OS HR for LEN + PEMBRO vs SUN (from the primary analysis [</a:t>
            </a:r>
            <a:r>
              <a:rPr lang="en-US" sz="800" b="0" i="0" dirty="0" err="1">
                <a:solidFill>
                  <a:srgbClr val="4D4D4D"/>
                </a:solidFill>
                <a:effectLst/>
                <a:latin typeface="+mn-lt"/>
              </a:rPr>
              <a:t>Motzer</a:t>
            </a:r>
            <a:r>
              <a:rPr lang="en-US" sz="800" b="0" i="0" dirty="0">
                <a:solidFill>
                  <a:srgbClr val="4D4D4D"/>
                </a:solidFill>
                <a:effectLst/>
                <a:latin typeface="+mn-lt"/>
              </a:rPr>
              <a:t> 2021, </a:t>
            </a:r>
            <a:r>
              <a:rPr lang="en-US" sz="800" b="0" i="1" dirty="0">
                <a:solidFill>
                  <a:srgbClr val="4D4D4D"/>
                </a:solidFill>
                <a:effectLst/>
                <a:latin typeface="+mn-lt"/>
              </a:rPr>
              <a:t>NEJM</a:t>
            </a:r>
            <a:r>
              <a:rPr lang="en-US" sz="800" b="0" i="0" dirty="0">
                <a:solidFill>
                  <a:srgbClr val="4D4D4D"/>
                </a:solidFill>
                <a:effectLst/>
                <a:latin typeface="+mn-lt"/>
              </a:rPr>
              <a:t>]) was 0.66 (95% CI 0.49–0.88); the HR for OS adjusted for subsequent therapy was 0.54 (bootstrap 95% CI 0.39–0.72).</a:t>
            </a:r>
            <a:r>
              <a:rPr lang="en-US" sz="800" b="1" i="0" dirty="0">
                <a:effectLst/>
                <a:latin typeface="+mn-lt"/>
              </a:rPr>
              <a:t>Conclusions: LEN</a:t>
            </a:r>
            <a:r>
              <a:rPr lang="en-US" sz="800" b="0" i="0" dirty="0">
                <a:solidFill>
                  <a:srgbClr val="4D4D4D"/>
                </a:solidFill>
                <a:effectLst/>
                <a:latin typeface="+mn-lt"/>
              </a:rPr>
              <a:t> + PEMBRO had a statistically significant and clinically meaningful benefit over SUN in the CLEAR study. These findings remained consistent after accounting for subsequent therapies, as evidenced by prolonged PFS2 and adjusted OS. Results further support LEN + PEMBRO as a standard of care in 1L </a:t>
            </a:r>
            <a:r>
              <a:rPr lang="en-US" sz="800" b="0" i="0" dirty="0" err="1">
                <a:solidFill>
                  <a:srgbClr val="4D4D4D"/>
                </a:solidFill>
                <a:effectLst/>
                <a:latin typeface="+mn-lt"/>
              </a:rPr>
              <a:t>aRCC</a:t>
            </a:r>
            <a:r>
              <a:rPr lang="en-US" sz="800" b="0" i="0" dirty="0">
                <a:solidFill>
                  <a:srgbClr val="4D4D4D"/>
                </a:solidFill>
                <a:effectLst/>
                <a:latin typeface="+mn-lt"/>
              </a:rPr>
              <a:t>. Clinical trial information: NCT02811861.</a:t>
            </a:r>
            <a:endParaRPr lang="en-US" sz="800" dirty="0">
              <a:latin typeface="+mn-lt"/>
            </a:endParaRPr>
          </a:p>
        </p:txBody>
      </p:sp>
      <p:sp>
        <p:nvSpPr>
          <p:cNvPr id="4" name="Slide Number Placeholder 3"/>
          <p:cNvSpPr>
            <a:spLocks noGrp="1"/>
          </p:cNvSpPr>
          <p:nvPr>
            <p:ph type="sldNum" sz="quarter" idx="5"/>
          </p:nvPr>
        </p:nvSpPr>
        <p:spPr/>
        <p:txBody>
          <a:bodyPr/>
          <a:lstStyle/>
          <a:p>
            <a:fld id="{5C7C5C4D-838D-489A-A244-E3A3EDB1053D}" type="slidenum">
              <a:rPr lang="en-US" smtClean="0"/>
              <a:t>93</a:t>
            </a:fld>
            <a:endParaRPr lang="en-US"/>
          </a:p>
        </p:txBody>
      </p:sp>
    </p:spTree>
    <p:extLst>
      <p:ext uri="{BB962C8B-B14F-4D97-AF65-F5344CB8AC3E}">
        <p14:creationId xmlns:p14="http://schemas.microsoft.com/office/powerpoint/2010/main" val="2714161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600"/>
              </a:spcBef>
              <a:spcAft>
                <a:spcPts val="600"/>
              </a:spcAft>
              <a:buFont typeface="Arial" panose="020B0604020202020204" pitchFamily="34" charset="0"/>
              <a:buNone/>
            </a:pPr>
            <a:r>
              <a:rPr lang="en-US" sz="1050" b="1" dirty="0">
                <a:solidFill>
                  <a:srgbClr val="000000"/>
                </a:solidFill>
                <a:latin typeface="Calibri" panose="020F0502020204030204" pitchFamily="34" charset="0"/>
                <a:cs typeface="Calibri" panose="020F0502020204030204" pitchFamily="34" charset="0"/>
              </a:rPr>
              <a:t>Slide/Content Notes</a:t>
            </a:r>
          </a:p>
          <a:p>
            <a:pPr marL="171450" indent="-171450">
              <a:lnSpc>
                <a:spcPct val="120000"/>
              </a:lnSpc>
              <a:spcBef>
                <a:spcPts val="600"/>
              </a:spcBef>
              <a:spcAft>
                <a:spcPts val="600"/>
              </a:spcAft>
              <a:buFont typeface="Arial" panose="020B0604020202020204" pitchFamily="34" charset="0"/>
              <a:buChar char="•"/>
            </a:pPr>
            <a:r>
              <a:rPr lang="en-US" sz="1050" dirty="0">
                <a:solidFill>
                  <a:srgbClr val="000000"/>
                </a:solidFill>
                <a:latin typeface="Calibri" panose="020F0502020204030204" pitchFamily="34" charset="0"/>
                <a:cs typeface="Calibri" panose="020F0502020204030204" pitchFamily="34" charset="0"/>
              </a:rPr>
              <a:t>The safety profiles of lenvatinib plus pembrolizumab and lenvatinib plus everolimus were consistent with each drug’s known profile and manageable, as needed, through dose modifications</a:t>
            </a:r>
          </a:p>
          <a:p>
            <a:pPr marL="171450" indent="-171450">
              <a:lnSpc>
                <a:spcPct val="120000"/>
              </a:lnSpc>
              <a:spcBef>
                <a:spcPts val="600"/>
              </a:spcBef>
              <a:spcAft>
                <a:spcPts val="600"/>
              </a:spcAft>
              <a:buFont typeface="Arial" panose="020B0604020202020204" pitchFamily="34" charset="0"/>
              <a:buChar char="•"/>
            </a:pPr>
            <a:r>
              <a:rPr lang="en-US" sz="1050" dirty="0">
                <a:solidFill>
                  <a:srgbClr val="000000"/>
                </a:solidFill>
                <a:latin typeface="Calibri" panose="020F0502020204030204" pitchFamily="34" charset="0"/>
                <a:cs typeface="Calibri" panose="020F0502020204030204" pitchFamily="34" charset="0"/>
              </a:rPr>
              <a:t>These results support lenvatinib plus pembrolizumab as a potential first-line treatment for patients with advanced RCC</a:t>
            </a:r>
          </a:p>
          <a:p>
            <a:pPr marL="171450" indent="-171450">
              <a:lnSpc>
                <a:spcPct val="120000"/>
              </a:lnSpc>
              <a:spcBef>
                <a:spcPts val="600"/>
              </a:spcBef>
              <a:spcAft>
                <a:spcPts val="600"/>
              </a:spcAft>
              <a:buFont typeface="Arial" panose="020B0604020202020204" pitchFamily="34" charset="0"/>
              <a:buChar char="•"/>
            </a:pPr>
            <a:r>
              <a:rPr lang="en-US" sz="1050" dirty="0">
                <a:solidFill>
                  <a:srgbClr val="000000"/>
                </a:solidFill>
                <a:latin typeface="Calibri" panose="020F0502020204030204" pitchFamily="34" charset="0"/>
                <a:cs typeface="Calibri" panose="020F0502020204030204" pitchFamily="34" charset="0"/>
              </a:rPr>
              <a:t>Point out not about liver enzyme elevation w/ this regimen</a:t>
            </a:r>
          </a:p>
          <a:p>
            <a:endParaRPr lang="en-US" dirty="0"/>
          </a:p>
        </p:txBody>
      </p:sp>
      <p:sp>
        <p:nvSpPr>
          <p:cNvPr id="4" name="Slide Number Placeholder 3"/>
          <p:cNvSpPr>
            <a:spLocks noGrp="1"/>
          </p:cNvSpPr>
          <p:nvPr>
            <p:ph type="sldNum" sz="quarter" idx="5"/>
          </p:nvPr>
        </p:nvSpPr>
        <p:spPr/>
        <p:txBody>
          <a:bodyPr/>
          <a:lstStyle/>
          <a:p>
            <a:fld id="{5C7C5C4D-838D-489A-A244-E3A3EDB1053D}" type="slidenum">
              <a:rPr lang="en-US" smtClean="0"/>
              <a:t>96</a:t>
            </a:fld>
            <a:endParaRPr lang="en-US" dirty="0"/>
          </a:p>
        </p:txBody>
      </p:sp>
    </p:spTree>
    <p:extLst>
      <p:ext uri="{BB962C8B-B14F-4D97-AF65-F5344CB8AC3E}">
        <p14:creationId xmlns:p14="http://schemas.microsoft.com/office/powerpoint/2010/main" val="143104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latin typeface="+mn-lt"/>
              </a:rPr>
              <a:t>Slide/Content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n-lt"/>
              </a:rPr>
              <a:t>Combination was generally well tolerated with a low rate of treatment-related discontinuations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n-lt"/>
              </a:rPr>
              <a:t>Patients had significantly better quality of life with NIVO + CABO versus SUN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mn-lt"/>
            </a:endParaRPr>
          </a:p>
          <a:p>
            <a:pPr lvl="1"/>
            <a:r>
              <a:rPr lang="en-US" sz="1000" dirty="0">
                <a:latin typeface="+mn-lt"/>
              </a:rPr>
              <a:t>TRAE-related discontinuations </a:t>
            </a:r>
          </a:p>
          <a:p>
            <a:pPr lvl="2"/>
            <a:r>
              <a:rPr lang="en-US" sz="1000" dirty="0">
                <a:latin typeface="+mn-lt"/>
              </a:rPr>
              <a:t>Both agents 6.6%</a:t>
            </a:r>
          </a:p>
          <a:p>
            <a:pPr lvl="2"/>
            <a:r>
              <a:rPr lang="en-US" sz="1000" dirty="0">
                <a:latin typeface="+mn-lt"/>
              </a:rPr>
              <a:t>Nivolumab 9.7%</a:t>
            </a:r>
          </a:p>
          <a:p>
            <a:pPr lvl="2"/>
            <a:r>
              <a:rPr lang="en-US" sz="1000" dirty="0">
                <a:latin typeface="+mn-lt"/>
              </a:rPr>
              <a:t>Cabozantinib 7.2%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mn-lt"/>
            </a:endParaRPr>
          </a:p>
          <a:p>
            <a:pPr marL="171450" indent="-171450">
              <a:buFont typeface="Arial" panose="020B0604020202020204" pitchFamily="34" charset="0"/>
              <a:buChar char="•"/>
            </a:pPr>
            <a:endParaRPr lang="en-US" sz="1000" dirty="0">
              <a:latin typeface="+mn-lt"/>
            </a:endParaRPr>
          </a:p>
        </p:txBody>
      </p:sp>
      <p:sp>
        <p:nvSpPr>
          <p:cNvPr id="4" name="Slide Number Placeholder 3"/>
          <p:cNvSpPr>
            <a:spLocks noGrp="1"/>
          </p:cNvSpPr>
          <p:nvPr>
            <p:ph type="sldNum" sz="quarter" idx="5"/>
          </p:nvPr>
        </p:nvSpPr>
        <p:spPr/>
        <p:txBody>
          <a:bodyPr/>
          <a:lstStyle/>
          <a:p>
            <a:fld id="{5C7C5C4D-838D-489A-A244-E3A3EDB1053D}" type="slidenum">
              <a:rPr lang="en-US" smtClean="0"/>
              <a:t>97</a:t>
            </a:fld>
            <a:endParaRPr lang="en-US" dirty="0"/>
          </a:p>
        </p:txBody>
      </p:sp>
    </p:spTree>
    <p:extLst>
      <p:ext uri="{BB962C8B-B14F-4D97-AF65-F5344CB8AC3E}">
        <p14:creationId xmlns:p14="http://schemas.microsoft.com/office/powerpoint/2010/main" val="134184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110</a:t>
            </a:fld>
            <a:endParaRPr lang="en-US" dirty="0"/>
          </a:p>
        </p:txBody>
      </p:sp>
    </p:spTree>
    <p:extLst>
      <p:ext uri="{BB962C8B-B14F-4D97-AF65-F5344CB8AC3E}">
        <p14:creationId xmlns:p14="http://schemas.microsoft.com/office/powerpoint/2010/main" val="66523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111</a:t>
            </a:fld>
            <a:endParaRPr lang="en-US" dirty="0"/>
          </a:p>
        </p:txBody>
      </p:sp>
    </p:spTree>
    <p:extLst>
      <p:ext uri="{BB962C8B-B14F-4D97-AF65-F5344CB8AC3E}">
        <p14:creationId xmlns:p14="http://schemas.microsoft.com/office/powerpoint/2010/main" val="429383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336214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2354973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114</a:t>
            </a:fld>
            <a:endParaRPr lang="en-US" dirty="0"/>
          </a:p>
        </p:txBody>
      </p:sp>
    </p:spTree>
    <p:extLst>
      <p:ext uri="{BB962C8B-B14F-4D97-AF65-F5344CB8AC3E}">
        <p14:creationId xmlns:p14="http://schemas.microsoft.com/office/powerpoint/2010/main" val="3484293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2432175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718763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2591667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193731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119</a:t>
            </a:fld>
            <a:endParaRPr lang="en-US" dirty="0"/>
          </a:p>
        </p:txBody>
      </p:sp>
    </p:spTree>
    <p:extLst>
      <p:ext uri="{BB962C8B-B14F-4D97-AF65-F5344CB8AC3E}">
        <p14:creationId xmlns:p14="http://schemas.microsoft.com/office/powerpoint/2010/main" val="189601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3294250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2574866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122</a:t>
            </a:fld>
            <a:endParaRPr lang="en-US" dirty="0"/>
          </a:p>
        </p:txBody>
      </p:sp>
    </p:spTree>
    <p:extLst>
      <p:ext uri="{BB962C8B-B14F-4D97-AF65-F5344CB8AC3E}">
        <p14:creationId xmlns:p14="http://schemas.microsoft.com/office/powerpoint/2010/main" val="3286528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123</a:t>
            </a:fld>
            <a:endParaRPr lang="en-US" dirty="0"/>
          </a:p>
        </p:txBody>
      </p:sp>
    </p:spTree>
    <p:extLst>
      <p:ext uri="{BB962C8B-B14F-4D97-AF65-F5344CB8AC3E}">
        <p14:creationId xmlns:p14="http://schemas.microsoft.com/office/powerpoint/2010/main" val="3719850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124</a:t>
            </a:fld>
            <a:endParaRPr lang="en-US" dirty="0"/>
          </a:p>
        </p:txBody>
      </p:sp>
    </p:spTree>
    <p:extLst>
      <p:ext uri="{BB962C8B-B14F-4D97-AF65-F5344CB8AC3E}">
        <p14:creationId xmlns:p14="http://schemas.microsoft.com/office/powerpoint/2010/main" val="2837235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3122411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126</a:t>
            </a:fld>
            <a:endParaRPr lang="en-US" dirty="0"/>
          </a:p>
        </p:txBody>
      </p:sp>
    </p:spTree>
    <p:extLst>
      <p:ext uri="{BB962C8B-B14F-4D97-AF65-F5344CB8AC3E}">
        <p14:creationId xmlns:p14="http://schemas.microsoft.com/office/powerpoint/2010/main" val="14889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127</a:t>
            </a:fld>
            <a:endParaRPr lang="en-US" dirty="0"/>
          </a:p>
        </p:txBody>
      </p:sp>
    </p:spTree>
    <p:extLst>
      <p:ext uri="{BB962C8B-B14F-4D97-AF65-F5344CB8AC3E}">
        <p14:creationId xmlns:p14="http://schemas.microsoft.com/office/powerpoint/2010/main" val="1704581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128</a:t>
            </a:fld>
            <a:endParaRPr lang="en-US" dirty="0"/>
          </a:p>
        </p:txBody>
      </p:sp>
    </p:spTree>
    <p:extLst>
      <p:ext uri="{BB962C8B-B14F-4D97-AF65-F5344CB8AC3E}">
        <p14:creationId xmlns:p14="http://schemas.microsoft.com/office/powerpoint/2010/main" val="53174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129</a:t>
            </a:fld>
            <a:endParaRPr lang="en-US" dirty="0"/>
          </a:p>
        </p:txBody>
      </p:sp>
    </p:spTree>
    <p:extLst>
      <p:ext uri="{BB962C8B-B14F-4D97-AF65-F5344CB8AC3E}">
        <p14:creationId xmlns:p14="http://schemas.microsoft.com/office/powerpoint/2010/main" val="3833837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333333"/>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130</a:t>
            </a:fld>
            <a:endParaRPr lang="en-US" dirty="0"/>
          </a:p>
        </p:txBody>
      </p:sp>
    </p:spTree>
    <p:extLst>
      <p:ext uri="{BB962C8B-B14F-4D97-AF65-F5344CB8AC3E}">
        <p14:creationId xmlns:p14="http://schemas.microsoft.com/office/powerpoint/2010/main" val="1068160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131</a:t>
            </a:fld>
            <a:endParaRPr lang="en-US" dirty="0"/>
          </a:p>
        </p:txBody>
      </p:sp>
    </p:spTree>
    <p:extLst>
      <p:ext uri="{BB962C8B-B14F-4D97-AF65-F5344CB8AC3E}">
        <p14:creationId xmlns:p14="http://schemas.microsoft.com/office/powerpoint/2010/main" val="2861571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u="none" strike="noStrike" dirty="0">
              <a:solidFill>
                <a:srgbClr val="000000"/>
              </a:solidFill>
              <a:effectLst/>
              <a:latin typeface="Open Sans" panose="020F0502020204030204" pitchFamily="34" charset="0"/>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132</a:t>
            </a:fld>
            <a:endParaRPr lang="en-US" dirty="0"/>
          </a:p>
        </p:txBody>
      </p:sp>
    </p:spTree>
    <p:extLst>
      <p:ext uri="{BB962C8B-B14F-4D97-AF65-F5344CB8AC3E}">
        <p14:creationId xmlns:p14="http://schemas.microsoft.com/office/powerpoint/2010/main" val="98323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133</a:t>
            </a:fld>
            <a:endParaRPr lang="en-US" dirty="0"/>
          </a:p>
        </p:txBody>
      </p:sp>
    </p:spTree>
    <p:extLst>
      <p:ext uri="{BB962C8B-B14F-4D97-AF65-F5344CB8AC3E}">
        <p14:creationId xmlns:p14="http://schemas.microsoft.com/office/powerpoint/2010/main" val="1293715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134</a:t>
            </a:fld>
            <a:endParaRPr lang="en-US" dirty="0"/>
          </a:p>
        </p:txBody>
      </p:sp>
    </p:spTree>
    <p:extLst>
      <p:ext uri="{BB962C8B-B14F-4D97-AF65-F5344CB8AC3E}">
        <p14:creationId xmlns:p14="http://schemas.microsoft.com/office/powerpoint/2010/main" val="153527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135</a:t>
            </a:fld>
            <a:endParaRPr lang="en-US" dirty="0"/>
          </a:p>
        </p:txBody>
      </p:sp>
    </p:spTree>
    <p:extLst>
      <p:ext uri="{BB962C8B-B14F-4D97-AF65-F5344CB8AC3E}">
        <p14:creationId xmlns:p14="http://schemas.microsoft.com/office/powerpoint/2010/main" val="558244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DS-6000a: cadherin 6 directed ADC with three components </a:t>
            </a:r>
          </a:p>
          <a:p>
            <a:r>
              <a:rPr lang="en-US" dirty="0"/>
              <a:t>AGS-16C3F: ADC to ectonucleotide pyrophosphatase/phosphodiesterase 3</a:t>
            </a:r>
          </a:p>
          <a:p>
            <a:r>
              <a:rPr lang="en-US" dirty="0"/>
              <a:t>Palbociclib: </a:t>
            </a:r>
            <a:r>
              <a:rPr lang="en-US" dirty="0" err="1"/>
              <a:t>cyclein</a:t>
            </a:r>
            <a:r>
              <a:rPr lang="en-US" dirty="0"/>
              <a:t> dependent kinase 4/6 inhibitor</a:t>
            </a:r>
          </a:p>
          <a:p>
            <a:r>
              <a:rPr lang="en-US" dirty="0"/>
              <a:t>CBM-588: bifidogenic live bacterial product, contains Clostridium </a:t>
            </a:r>
            <a:r>
              <a:rPr lang="en-US" dirty="0" err="1"/>
              <a:t>butyricum</a:t>
            </a:r>
            <a:endParaRPr lang="en-US" dirty="0"/>
          </a:p>
          <a:p>
            <a:r>
              <a:rPr lang="en-US" dirty="0" err="1"/>
              <a:t>Batiraxcept</a:t>
            </a:r>
            <a:r>
              <a:rPr lang="en-US" dirty="0"/>
              <a:t>: recombinant fusion protein with region of AXL with IgG1Fc</a:t>
            </a:r>
          </a:p>
          <a:p>
            <a:r>
              <a:rPr lang="en-US" dirty="0"/>
              <a:t>TPST-1120: inhibits </a:t>
            </a:r>
            <a:r>
              <a:rPr lang="en-US" dirty="0" err="1"/>
              <a:t>PPARalpha</a:t>
            </a:r>
            <a:r>
              <a:rPr lang="en-US" dirty="0"/>
              <a:t>, a transcription factor that regulate FAO</a:t>
            </a:r>
          </a:p>
        </p:txBody>
      </p:sp>
      <p:sp>
        <p:nvSpPr>
          <p:cNvPr id="4" name="Slide Number Placeholder 3"/>
          <p:cNvSpPr>
            <a:spLocks noGrp="1"/>
          </p:cNvSpPr>
          <p:nvPr>
            <p:ph type="sldNum" sz="quarter" idx="5"/>
          </p:nvPr>
        </p:nvSpPr>
        <p:spPr/>
        <p:txBody>
          <a:bodyPr/>
          <a:lstStyle/>
          <a:p>
            <a:fld id="{B3A96171-A15F-AF4E-B7C5-E1453CAAF64D}" type="slidenum">
              <a:rPr lang="en-US" smtClean="0"/>
              <a:t>136</a:t>
            </a:fld>
            <a:endParaRPr lang="en-US" dirty="0"/>
          </a:p>
        </p:txBody>
      </p:sp>
    </p:spTree>
    <p:extLst>
      <p:ext uri="{BB962C8B-B14F-4D97-AF65-F5344CB8AC3E}">
        <p14:creationId xmlns:p14="http://schemas.microsoft.com/office/powerpoint/2010/main" val="3403115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137</a:t>
            </a:fld>
            <a:endParaRPr lang="en-US" dirty="0"/>
          </a:p>
        </p:txBody>
      </p:sp>
    </p:spTree>
    <p:extLst>
      <p:ext uri="{BB962C8B-B14F-4D97-AF65-F5344CB8AC3E}">
        <p14:creationId xmlns:p14="http://schemas.microsoft.com/office/powerpoint/2010/main" val="1642748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138</a:t>
            </a:fld>
            <a:endParaRPr lang="en-US" dirty="0"/>
          </a:p>
        </p:txBody>
      </p:sp>
    </p:spTree>
    <p:extLst>
      <p:ext uri="{BB962C8B-B14F-4D97-AF65-F5344CB8AC3E}">
        <p14:creationId xmlns:p14="http://schemas.microsoft.com/office/powerpoint/2010/main" val="373295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Arafat</a:t>
            </a:r>
          </a:p>
        </p:txBody>
      </p:sp>
      <p:sp>
        <p:nvSpPr>
          <p:cNvPr id="4" name="Slide Number Placeholder 3"/>
          <p:cNvSpPr>
            <a:spLocks noGrp="1"/>
          </p:cNvSpPr>
          <p:nvPr>
            <p:ph type="sldNum" sz="quarter" idx="5"/>
          </p:nvPr>
        </p:nvSpPr>
        <p:spPr/>
        <p:txBody>
          <a:bodyPr/>
          <a:lstStyle/>
          <a:p>
            <a:fld id="{386E587A-F145-40D4-804D-D076CDC73089}" type="slidenum">
              <a:rPr lang="en-US" smtClean="0"/>
              <a:t>13</a:t>
            </a:fld>
            <a:endParaRPr lang="en-US"/>
          </a:p>
        </p:txBody>
      </p:sp>
    </p:spTree>
    <p:extLst>
      <p:ext uri="{BB962C8B-B14F-4D97-AF65-F5344CB8AC3E}">
        <p14:creationId xmlns:p14="http://schemas.microsoft.com/office/powerpoint/2010/main" val="375202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173</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trial or systemic treatment as per patient’s co-morbid medical conditions: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351098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81</a:t>
            </a:fld>
            <a:endParaRPr lang="en-US" dirty="0"/>
          </a:p>
        </p:txBody>
      </p:sp>
    </p:spTree>
    <p:extLst>
      <p:ext uri="{BB962C8B-B14F-4D97-AF65-F5344CB8AC3E}">
        <p14:creationId xmlns:p14="http://schemas.microsoft.com/office/powerpoint/2010/main" val="168246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4103-02DB-89F4-F0A7-286588266ACB}"/>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1FD2CA9-E25B-CC34-0126-3E558711E58B}"/>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394B5E-29CC-6854-6184-1E523C3E8EF1}"/>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5" name="Footer Placeholder 4">
            <a:extLst>
              <a:ext uri="{FF2B5EF4-FFF2-40B4-BE49-F238E27FC236}">
                <a16:creationId xmlns:a16="http://schemas.microsoft.com/office/drawing/2014/main" id="{15DB6990-66F2-C622-ADE9-DF08BBEDB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38649-F3B4-3844-0D03-3781A76709E5}"/>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401832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778E-7027-269B-7510-8A57FCDF2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1FE89E-CDF2-44D7-C0CB-587FF69F1C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C10A2-9F29-31E6-9AFC-AF95CD9B7F40}"/>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5" name="Footer Placeholder 4">
            <a:extLst>
              <a:ext uri="{FF2B5EF4-FFF2-40B4-BE49-F238E27FC236}">
                <a16:creationId xmlns:a16="http://schemas.microsoft.com/office/drawing/2014/main" id="{E10A657F-F9BC-C8C4-F7DA-EFF177BE3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5ED53-AAB5-E0C0-7ABE-DB0AD8EF6C6D}"/>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011324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3D33-9FCC-EB74-6BAC-A8F484231137}"/>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99B2CDB-9200-0161-A744-BA2540496249}"/>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EBEBA0-6A65-140D-DAA2-356DFAF516A1}"/>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5" name="Footer Placeholder 4">
            <a:extLst>
              <a:ext uri="{FF2B5EF4-FFF2-40B4-BE49-F238E27FC236}">
                <a16:creationId xmlns:a16="http://schemas.microsoft.com/office/drawing/2014/main" id="{B507BFA4-9CEB-F01E-FC4D-311120770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F8001-F79D-C68E-5895-F018AB8C6D83}"/>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344662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3907-69CB-6305-52D0-EC0DF8340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007D9-5767-FD72-48AE-D713DCF170FB}"/>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E82162-1A6B-C2F1-D6B1-BCC466F6A727}"/>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F1AEEE-2467-54FD-60FD-35E9E3B6914D}"/>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6" name="Footer Placeholder 5">
            <a:extLst>
              <a:ext uri="{FF2B5EF4-FFF2-40B4-BE49-F238E27FC236}">
                <a16:creationId xmlns:a16="http://schemas.microsoft.com/office/drawing/2014/main" id="{EA89BD60-3326-67F4-0B70-BB58B05CD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CE462-A666-9222-ED16-FA0951139396}"/>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3768321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91691-6BCB-9838-F2E6-A0187B9BCB57}"/>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E93B5-8B1E-6FF4-1716-39F50019037A}"/>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6BEEB3B-83AF-3FAA-2B80-5E05E9BA8FA6}"/>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180E4-9486-2D09-5052-2A3DDEB400B2}"/>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9A7037-4118-A40A-7242-3C316A13A074}"/>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8B4293-DA9B-0B51-B1D2-9C7BBF1B2064}"/>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8" name="Footer Placeholder 7">
            <a:extLst>
              <a:ext uri="{FF2B5EF4-FFF2-40B4-BE49-F238E27FC236}">
                <a16:creationId xmlns:a16="http://schemas.microsoft.com/office/drawing/2014/main" id="{C9BD788E-F391-7D31-1D54-F52ED76563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EF7865-5C52-A5F7-9861-824D60BDCB12}"/>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2480194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ABCB4-60F2-8D4A-080C-25579B2D1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3BD8B1-5D38-0008-8D23-0C4C55E2D6C5}"/>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4" name="Footer Placeholder 3">
            <a:extLst>
              <a:ext uri="{FF2B5EF4-FFF2-40B4-BE49-F238E27FC236}">
                <a16:creationId xmlns:a16="http://schemas.microsoft.com/office/drawing/2014/main" id="{DCEE4B02-E708-6434-9F01-4B89600F4A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26CE3-CDC6-CA78-7CBD-96FFF1447EFA}"/>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632827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F6218-9DD9-497D-7E94-0D1B5FF20F9D}"/>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3" name="Footer Placeholder 2">
            <a:extLst>
              <a:ext uri="{FF2B5EF4-FFF2-40B4-BE49-F238E27FC236}">
                <a16:creationId xmlns:a16="http://schemas.microsoft.com/office/drawing/2014/main" id="{1CBB3A2E-2FC9-75F1-257E-FF63E3C99E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466B00-EB4F-B926-AD7F-5264EB20664F}"/>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04953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186-7DAC-0F0D-E8A1-64CA675F17EB}"/>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D5B5629-0F6B-420D-88A6-DAACD5C02638}"/>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A3DF75-701B-3D4B-76A0-E5F24A5AD59D}"/>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EBE1BE-D796-6220-39C3-D66CB68A4739}"/>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6" name="Footer Placeholder 5">
            <a:extLst>
              <a:ext uri="{FF2B5EF4-FFF2-40B4-BE49-F238E27FC236}">
                <a16:creationId xmlns:a16="http://schemas.microsoft.com/office/drawing/2014/main" id="{E83D0908-DC1D-A68C-6805-EE8B776CC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C12DA-FF80-E24A-EDBA-DF5A4F951E0A}"/>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4046566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C4FD-EE19-B312-9996-F2AD93535CAB}"/>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4401700-7069-30DF-632B-8DAA94D6FDEC}"/>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9957EF6-7D01-83A1-21E8-C055A7121C40}"/>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AE802E-3893-3076-A4BE-3E9AD0289D71}"/>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6" name="Footer Placeholder 5">
            <a:extLst>
              <a:ext uri="{FF2B5EF4-FFF2-40B4-BE49-F238E27FC236}">
                <a16:creationId xmlns:a16="http://schemas.microsoft.com/office/drawing/2014/main" id="{87A572AC-A5A8-CA77-83DB-17259C5CE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AF97B-1E0F-5C49-68A2-CFAF14FA8D77}"/>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14312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5A50-279B-EF5E-DF28-0405B2C82A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FBE04-3EAE-7325-EA65-7412A59C8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E4BB7-603E-B9BD-B59D-778CD72A30D8}"/>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5" name="Footer Placeholder 4">
            <a:extLst>
              <a:ext uri="{FF2B5EF4-FFF2-40B4-BE49-F238E27FC236}">
                <a16:creationId xmlns:a16="http://schemas.microsoft.com/office/drawing/2014/main" id="{748868E7-147B-F5D8-88AC-3C53A9D52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1E915-60FF-2F22-EC9C-92D6FC7C986F}"/>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590890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DAD48-01C5-1BD9-B0FE-170EC0596102}"/>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2B6E9-651C-705F-B02D-1036D0A26C4A}"/>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59A36-6967-CABE-F4FE-073FAD6F9694}"/>
              </a:ext>
            </a:extLst>
          </p:cNvPr>
          <p:cNvSpPr>
            <a:spLocks noGrp="1"/>
          </p:cNvSpPr>
          <p:nvPr>
            <p:ph type="dt" sz="half" idx="10"/>
          </p:nvPr>
        </p:nvSpPr>
        <p:spPr/>
        <p:txBody>
          <a:bodyPr/>
          <a:lstStyle/>
          <a:p>
            <a:fld id="{E83DF97E-F60E-473C-8DB1-1CED1C576885}" type="datetimeFigureOut">
              <a:rPr lang="en-US" smtClean="0"/>
              <a:t>8/16/2023</a:t>
            </a:fld>
            <a:endParaRPr lang="en-US"/>
          </a:p>
        </p:txBody>
      </p:sp>
      <p:sp>
        <p:nvSpPr>
          <p:cNvPr id="5" name="Footer Placeholder 4">
            <a:extLst>
              <a:ext uri="{FF2B5EF4-FFF2-40B4-BE49-F238E27FC236}">
                <a16:creationId xmlns:a16="http://schemas.microsoft.com/office/drawing/2014/main" id="{6F16E6AF-B05A-DC32-8DA2-372B93A0B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78D03-1B36-D8D5-3964-E18CF92BE5E6}"/>
              </a:ext>
            </a:extLst>
          </p:cNvPr>
          <p:cNvSpPr>
            <a:spLocks noGrp="1"/>
          </p:cNvSpPr>
          <p:nvPr>
            <p:ph type="sldNum" sz="quarter" idx="12"/>
          </p:nvPr>
        </p:nvSpPr>
        <p:spPr/>
        <p:txBody>
          <a:bodyPr/>
          <a:lstStyle/>
          <a:p>
            <a:fld id="{0A73DD47-64F7-4D10-B613-96B3EA178E66}" type="slidenum">
              <a:rPr lang="en-US" smtClean="0"/>
              <a:t>‹#›</a:t>
            </a:fld>
            <a:endParaRPr lang="en-US"/>
          </a:p>
        </p:txBody>
      </p:sp>
    </p:spTree>
    <p:extLst>
      <p:ext uri="{BB962C8B-B14F-4D97-AF65-F5344CB8AC3E}">
        <p14:creationId xmlns:p14="http://schemas.microsoft.com/office/powerpoint/2010/main" val="3395492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4"/>
            <a:ext cx="6858000" cy="1792287"/>
          </a:xfrm>
        </p:spPr>
        <p:txBody>
          <a:bodyPr anchor="b"/>
          <a:lstStyle>
            <a:lvl1pPr algn="ctr">
              <a:defRPr sz="5995"/>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398"/>
            </a:lvl1pPr>
            <a:lvl2pPr marL="456777" indent="0" algn="ctr">
              <a:buNone/>
              <a:defRPr sz="1998"/>
            </a:lvl2pPr>
            <a:lvl3pPr marL="913554" indent="0" algn="ctr">
              <a:buNone/>
              <a:defRPr sz="1799"/>
            </a:lvl3pPr>
            <a:lvl4pPr marL="1370331" indent="0" algn="ctr">
              <a:buNone/>
              <a:defRPr sz="1598"/>
            </a:lvl4pPr>
            <a:lvl5pPr marL="1827108" indent="0" algn="ctr">
              <a:buNone/>
              <a:defRPr sz="1598"/>
            </a:lvl5pPr>
            <a:lvl6pPr marL="2283886" indent="0" algn="ctr">
              <a:buNone/>
              <a:defRPr sz="1598"/>
            </a:lvl6pPr>
            <a:lvl7pPr marL="2740663" indent="0" algn="ctr">
              <a:buNone/>
              <a:defRPr sz="1598"/>
            </a:lvl7pPr>
            <a:lvl8pPr marL="3197440" indent="0" algn="ctr">
              <a:buNone/>
              <a:defRPr sz="1598"/>
            </a:lvl8pPr>
            <a:lvl9pPr marL="3654217" indent="0" algn="ctr">
              <a:buNone/>
              <a:defRPr sz="1598"/>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461072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24714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5995"/>
            </a:lvl1pPr>
          </a:lstStyle>
          <a:p>
            <a:r>
              <a:rPr lang="en-US"/>
              <a:t>Click to edit Master title style</a:t>
            </a:r>
          </a:p>
        </p:txBody>
      </p:sp>
      <p:sp>
        <p:nvSpPr>
          <p:cNvPr id="3" name="Text Placeholder 2"/>
          <p:cNvSpPr>
            <a:spLocks noGrp="1"/>
          </p:cNvSpPr>
          <p:nvPr>
            <p:ph type="body" idx="1"/>
          </p:nvPr>
        </p:nvSpPr>
        <p:spPr>
          <a:xfrm>
            <a:off x="623888" y="3444876"/>
            <a:ext cx="7886700" cy="1127125"/>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133989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4"/>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4"/>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9588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9"/>
            <a:ext cx="7886700" cy="993775"/>
          </a:xfrm>
        </p:spPr>
        <p:txBody>
          <a:bodyPr/>
          <a:lstStyle/>
          <a:p>
            <a:r>
              <a:rPr lang="en-US"/>
              <a:t>Click to edit Master title style</a:t>
            </a:r>
          </a:p>
        </p:txBody>
      </p:sp>
      <p:sp>
        <p:nvSpPr>
          <p:cNvPr id="3" name="Text Placeholder 2"/>
          <p:cNvSpPr>
            <a:spLocks noGrp="1"/>
          </p:cNvSpPr>
          <p:nvPr>
            <p:ph type="body" idx="1"/>
          </p:nvPr>
        </p:nvSpPr>
        <p:spPr>
          <a:xfrm>
            <a:off x="630239" y="1262064"/>
            <a:ext cx="3868737" cy="619125"/>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4" name="Content Placeholder 3"/>
          <p:cNvSpPr>
            <a:spLocks noGrp="1"/>
          </p:cNvSpPr>
          <p:nvPr>
            <p:ph sz="half" idx="2"/>
          </p:nvPr>
        </p:nvSpPr>
        <p:spPr>
          <a:xfrm>
            <a:off x="630239" y="1881189"/>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4"/>
            <a:ext cx="3887788" cy="619125"/>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4629150" y="1881189"/>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02466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232234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73105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1738"/>
          </a:xfrm>
        </p:spPr>
        <p:txBody>
          <a:bodyPr anchor="b"/>
          <a:lstStyle>
            <a:lvl1pPr>
              <a:defRPr sz="3197"/>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197"/>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4639"/>
            <a:ext cx="2949575" cy="2860675"/>
          </a:xfrm>
        </p:spPr>
        <p:txBody>
          <a:bodyPr/>
          <a:lstStyle>
            <a:lvl1pPr marL="0" indent="0">
              <a:buNone/>
              <a:defRPr sz="1598"/>
            </a:lvl1pPr>
            <a:lvl2pPr marL="456777" indent="0">
              <a:buNone/>
              <a:defRPr sz="1399"/>
            </a:lvl2pPr>
            <a:lvl3pPr marL="913554" indent="0">
              <a:buNone/>
              <a:defRPr sz="1199"/>
            </a:lvl3pPr>
            <a:lvl4pPr marL="1370331" indent="0">
              <a:buNone/>
              <a:defRPr sz="999"/>
            </a:lvl4pPr>
            <a:lvl5pPr marL="1827108" indent="0">
              <a:buNone/>
              <a:defRPr sz="999"/>
            </a:lvl5pPr>
            <a:lvl6pPr marL="2283886"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54379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1738"/>
          </a:xfrm>
        </p:spPr>
        <p:txBody>
          <a:bodyPr anchor="b"/>
          <a:lstStyle>
            <a:lvl1pPr>
              <a:defRPr sz="3197"/>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4" name="Text Placeholder 3"/>
          <p:cNvSpPr>
            <a:spLocks noGrp="1"/>
          </p:cNvSpPr>
          <p:nvPr>
            <p:ph type="body" sz="half" idx="2"/>
          </p:nvPr>
        </p:nvSpPr>
        <p:spPr>
          <a:xfrm>
            <a:off x="630239" y="1544639"/>
            <a:ext cx="2949575" cy="2860675"/>
          </a:xfrm>
        </p:spPr>
        <p:txBody>
          <a:bodyPr/>
          <a:lstStyle>
            <a:lvl1pPr marL="0" indent="0">
              <a:buNone/>
              <a:defRPr sz="1598"/>
            </a:lvl1pPr>
            <a:lvl2pPr marL="456777" indent="0">
              <a:buNone/>
              <a:defRPr sz="1399"/>
            </a:lvl2pPr>
            <a:lvl3pPr marL="913554" indent="0">
              <a:buNone/>
              <a:defRPr sz="1199"/>
            </a:lvl3pPr>
            <a:lvl4pPr marL="1370331" indent="0">
              <a:buNone/>
              <a:defRPr sz="999"/>
            </a:lvl4pPr>
            <a:lvl5pPr marL="1827108" indent="0">
              <a:buNone/>
              <a:defRPr sz="999"/>
            </a:lvl5pPr>
            <a:lvl6pPr marL="2283886"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03670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0425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2959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329-693F-A03A-ABC5-AD4FD2C982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A3711C-B0A1-2B6D-AAF5-28DABC24C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5ADC1-91DB-9D51-C8CF-852F67E1D102}"/>
              </a:ext>
            </a:extLst>
          </p:cNvPr>
          <p:cNvSpPr>
            <a:spLocks noGrp="1"/>
          </p:cNvSpPr>
          <p:nvPr>
            <p:ph type="dt" sz="half" idx="10"/>
          </p:nvPr>
        </p:nvSpPr>
        <p:spPr/>
        <p:txBody>
          <a:bodyPr/>
          <a:lstStyle/>
          <a:p>
            <a:fld id="{918A6416-8ED1-754F-8B41-0ACB5ACB2638}" type="datetimeFigureOut">
              <a:rPr lang="en-US" smtClean="0"/>
              <a:t>8/16/2023</a:t>
            </a:fld>
            <a:endParaRPr lang="en-US"/>
          </a:p>
        </p:txBody>
      </p:sp>
      <p:sp>
        <p:nvSpPr>
          <p:cNvPr id="5" name="Footer Placeholder 4">
            <a:extLst>
              <a:ext uri="{FF2B5EF4-FFF2-40B4-BE49-F238E27FC236}">
                <a16:creationId xmlns:a16="http://schemas.microsoft.com/office/drawing/2014/main" id="{46FBF541-BBE1-C929-E8D2-0D068787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67DDD-D955-A1CD-80F1-2B6C56F2DE7C}"/>
              </a:ext>
            </a:extLst>
          </p:cNvPr>
          <p:cNvSpPr>
            <a:spLocks noGrp="1"/>
          </p:cNvSpPr>
          <p:nvPr>
            <p:ph type="sldNum" sz="quarter" idx="12"/>
          </p:nvPr>
        </p:nvSpPr>
        <p:spPr/>
        <p:txBody>
          <a:bodyPr/>
          <a:lstStyle/>
          <a:p>
            <a:fld id="{5FE66F7E-9644-AC43-98C2-F85532D74604}" type="slidenum">
              <a:rPr lang="en-US" smtClean="0"/>
              <a:t>‹#›</a:t>
            </a:fld>
            <a:endParaRPr lang="en-US"/>
          </a:p>
        </p:txBody>
      </p:sp>
    </p:spTree>
    <p:extLst>
      <p:ext uri="{BB962C8B-B14F-4D97-AF65-F5344CB8AC3E}">
        <p14:creationId xmlns:p14="http://schemas.microsoft.com/office/powerpoint/2010/main" val="1595849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63AACB90-F281-3D40-98D8-3852EB5BC334}" type="datetimeFigureOut">
              <a:rPr lang="en-US" sz="900" smtClean="0">
                <a:solidFill>
                  <a:prstClr val="black">
                    <a:tint val="75000"/>
                  </a:prstClr>
                </a:solidFill>
                <a:latin typeface="Calibri"/>
                <a:ea typeface="+mn-ea"/>
                <a:cs typeface="+mn-cs"/>
              </a:rPr>
              <a:pPr defTabSz="685800" fontAlgn="auto">
                <a:spcBef>
                  <a:spcPts val="0"/>
                </a:spcBef>
                <a:spcAft>
                  <a:spcPts val="0"/>
                </a:spcAft>
                <a:defRPr/>
              </a:pPr>
              <a:t>8/16/2023</a:t>
            </a:fld>
            <a:endParaRPr lang="en-US" sz="900" dirty="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defTabSz="685800" fontAlgn="auto">
              <a:spcBef>
                <a:spcPts val="0"/>
              </a:spcBef>
              <a:spcAft>
                <a:spcPts val="0"/>
              </a:spcAft>
              <a:defRPr/>
            </a:pPr>
            <a:endParaRPr lang="en-US" sz="900" dirty="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71688"/>
            <a:ext cx="2057400" cy="274097"/>
          </a:xfrm>
          <a:prstGeom prst="rect">
            <a:avLst/>
          </a:prstGeom>
        </p:spPr>
        <p:txBody>
          <a:bodyPr lIns="91428" tIns="45718" rIns="91428" bIns="45718"/>
          <a:lstStyle/>
          <a:p>
            <a:pPr defTabSz="685800" fontAlgn="auto">
              <a:spcBef>
                <a:spcPts val="0"/>
              </a:spcBef>
              <a:spcAft>
                <a:spcPts val="0"/>
              </a:spcAft>
              <a:defRPr/>
            </a:pPr>
            <a:fld id="{4DDC5C52-5206-2944-94A9-4E65DB9D6CFA}" type="slidenum">
              <a:rPr lang="en-US" sz="1350" smtClean="0">
                <a:solidFill>
                  <a:prstClr val="black"/>
                </a:solidFill>
                <a:latin typeface="Calibri"/>
                <a:ea typeface="+mn-ea"/>
                <a:cs typeface="+mn-cs"/>
              </a:rPr>
              <a:pPr defTabSz="685800" fontAlgn="auto">
                <a:spcBef>
                  <a:spcPts val="0"/>
                </a:spcBef>
                <a:spcAft>
                  <a:spcPts val="0"/>
                </a:spcAft>
                <a:defRPr/>
              </a:pPr>
              <a:t>‹#›</a:t>
            </a:fld>
            <a:endParaRPr lang="en-US" sz="1350" dirty="0">
              <a:solidFill>
                <a:prstClr val="black"/>
              </a:solidFill>
              <a:latin typeface="Calibri"/>
              <a:ea typeface="+mn-ea"/>
              <a:cs typeface="+mn-cs"/>
            </a:endParaRPr>
          </a:p>
        </p:txBody>
      </p:sp>
      <p:sp>
        <p:nvSpPr>
          <p:cNvPr id="6" name="Rectangle 5">
            <a:extLst>
              <a:ext uri="{FF2B5EF4-FFF2-40B4-BE49-F238E27FC236}">
                <a16:creationId xmlns:a16="http://schemas.microsoft.com/office/drawing/2014/main" id="{C15D5DC2-7901-4043-A0BE-D5B56E49765D}"/>
              </a:ext>
            </a:extLst>
          </p:cNvPr>
          <p:cNvSpPr/>
          <p:nvPr userDrawn="1"/>
        </p:nvSpPr>
        <p:spPr>
          <a:xfrm>
            <a:off x="8003505" y="0"/>
            <a:ext cx="1140495"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D2B94ED-B036-48E1-A000-A10DA85652FA}"/>
              </a:ext>
            </a:extLst>
          </p:cNvPr>
          <p:cNvPicPr>
            <a:picLocks noChangeAspect="1"/>
          </p:cNvPicPr>
          <p:nvPr userDrawn="1"/>
        </p:nvPicPr>
        <p:blipFill rotWithShape="1">
          <a:blip r:embed="rId2"/>
          <a:srcRect l="87165" r="9360"/>
          <a:stretch/>
        </p:blipFill>
        <p:spPr>
          <a:xfrm>
            <a:off x="8826190" y="5358"/>
            <a:ext cx="317810" cy="5142905"/>
          </a:xfrm>
          <a:prstGeom prst="rect">
            <a:avLst/>
          </a:prstGeom>
        </p:spPr>
      </p:pic>
      <p:sp>
        <p:nvSpPr>
          <p:cNvPr id="7" name="Title 1">
            <a:extLst>
              <a:ext uri="{FF2B5EF4-FFF2-40B4-BE49-F238E27FC236}">
                <a16:creationId xmlns:a16="http://schemas.microsoft.com/office/drawing/2014/main" id="{E47297DA-85C7-402A-9CFC-135B8DA731D1}"/>
              </a:ext>
            </a:extLst>
          </p:cNvPr>
          <p:cNvSpPr>
            <a:spLocks noGrp="1"/>
          </p:cNvSpPr>
          <p:nvPr>
            <p:ph type="title"/>
          </p:nvPr>
        </p:nvSpPr>
        <p:spPr>
          <a:xfrm>
            <a:off x="284218" y="177395"/>
            <a:ext cx="7525265" cy="583474"/>
          </a:xfrm>
        </p:spPr>
        <p:txBody>
          <a:bodyPr/>
          <a:lstStyle/>
          <a:p>
            <a:r>
              <a:rPr lang="en-US"/>
              <a:t>Click to edit Master title style</a:t>
            </a:r>
          </a:p>
        </p:txBody>
      </p:sp>
      <p:sp>
        <p:nvSpPr>
          <p:cNvPr id="8" name="Rectangle 7">
            <a:extLst>
              <a:ext uri="{FF2B5EF4-FFF2-40B4-BE49-F238E27FC236}">
                <a16:creationId xmlns:a16="http://schemas.microsoft.com/office/drawing/2014/main" id="{85700EC2-E29C-8BDD-4DE6-A68F3C2DF140}"/>
              </a:ext>
            </a:extLst>
          </p:cNvPr>
          <p:cNvSpPr/>
          <p:nvPr userDrawn="1"/>
        </p:nvSpPr>
        <p:spPr>
          <a:xfrm>
            <a:off x="30383" y="4141700"/>
            <a:ext cx="2341756" cy="904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84300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4074-6042-8513-B796-EEE04A517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1AAC1-86D5-3250-C73F-28DD9310F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2C6DA-E23F-973F-891D-5EE00D67A1D4}"/>
              </a:ext>
            </a:extLst>
          </p:cNvPr>
          <p:cNvSpPr>
            <a:spLocks noGrp="1"/>
          </p:cNvSpPr>
          <p:nvPr>
            <p:ph type="dt" sz="half" idx="10"/>
          </p:nvPr>
        </p:nvSpPr>
        <p:spPr/>
        <p:txBody>
          <a:bodyPr/>
          <a:lstStyle/>
          <a:p>
            <a:fld id="{DC0FD558-6C5F-4A13-A8C1-3D1664E3F1F9}" type="datetimeFigureOut">
              <a:rPr lang="en-US" smtClean="0"/>
              <a:t>8/16/2023</a:t>
            </a:fld>
            <a:endParaRPr lang="en-US"/>
          </a:p>
        </p:txBody>
      </p:sp>
      <p:sp>
        <p:nvSpPr>
          <p:cNvPr id="5" name="Footer Placeholder 4">
            <a:extLst>
              <a:ext uri="{FF2B5EF4-FFF2-40B4-BE49-F238E27FC236}">
                <a16:creationId xmlns:a16="http://schemas.microsoft.com/office/drawing/2014/main" id="{647A163A-0B1A-BA3D-19D8-C3AB16135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40B90-212C-3C44-E1C1-1C19461EE5EA}"/>
              </a:ext>
            </a:extLst>
          </p:cNvPr>
          <p:cNvSpPr>
            <a:spLocks noGrp="1"/>
          </p:cNvSpPr>
          <p:nvPr>
            <p:ph type="sldNum" sz="quarter" idx="12"/>
          </p:nvPr>
        </p:nvSpPr>
        <p:spPr/>
        <p:txBody>
          <a:bodyPr/>
          <a:lstStyle/>
          <a:p>
            <a:fld id="{7D643750-880A-464B-8282-0CA4BDA7C9ED}" type="slidenum">
              <a:rPr lang="en-US" smtClean="0"/>
              <a:t>‹#›</a:t>
            </a:fld>
            <a:endParaRPr lang="en-US"/>
          </a:p>
        </p:txBody>
      </p:sp>
    </p:spTree>
    <p:extLst>
      <p:ext uri="{BB962C8B-B14F-4D97-AF65-F5344CB8AC3E}">
        <p14:creationId xmlns:p14="http://schemas.microsoft.com/office/powerpoint/2010/main" val="2781414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op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1485DC-BFF0-D2F9-959A-F92124FD62CF}"/>
              </a:ext>
            </a:extLst>
          </p:cNvPr>
          <p:cNvPicPr>
            <a:picLocks noChangeAspect="1"/>
          </p:cNvPicPr>
          <p:nvPr userDrawn="1"/>
        </p:nvPicPr>
        <p:blipFill>
          <a:blip r:embed="rId2">
            <a:alphaModFix amt="50000"/>
          </a:blip>
          <a:stretch>
            <a:fillRect/>
          </a:stretch>
        </p:blipFill>
        <p:spPr>
          <a:xfrm>
            <a:off x="0" y="1"/>
            <a:ext cx="9144000" cy="5148262"/>
          </a:xfrm>
          <a:prstGeom prst="rect">
            <a:avLst/>
          </a:prstGeom>
        </p:spPr>
      </p:pic>
      <p:sp>
        <p:nvSpPr>
          <p:cNvPr id="2" name="Title 1">
            <a:extLst>
              <a:ext uri="{FF2B5EF4-FFF2-40B4-BE49-F238E27FC236}">
                <a16:creationId xmlns:a16="http://schemas.microsoft.com/office/drawing/2014/main" id="{B1EC4BDE-C206-4232-2725-BA88B56EE443}"/>
              </a:ext>
            </a:extLst>
          </p:cNvPr>
          <p:cNvSpPr>
            <a:spLocks noGrp="1"/>
          </p:cNvSpPr>
          <p:nvPr>
            <p:ph type="title"/>
          </p:nvPr>
        </p:nvSpPr>
        <p:spPr>
          <a:xfrm>
            <a:off x="628650" y="274098"/>
            <a:ext cx="8130578" cy="99509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51FC02-0307-DD1F-C4FD-A485EFFF65C4}"/>
              </a:ext>
            </a:extLst>
          </p:cNvPr>
          <p:cNvSpPr>
            <a:spLocks noGrp="1"/>
          </p:cNvSpPr>
          <p:nvPr>
            <p:ph idx="1"/>
          </p:nvPr>
        </p:nvSpPr>
        <p:spPr>
          <a:xfrm>
            <a:off x="628650" y="1370486"/>
            <a:ext cx="8130578"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41B1A1F-826B-EC0E-8348-10EEC0BF6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330334" y="2472698"/>
            <a:ext cx="5214281" cy="202867"/>
          </a:xfrm>
          <a:prstGeom prst="rect">
            <a:avLst/>
          </a:prstGeom>
          <a:effectLst>
            <a:outerShdw blurRad="114300" dist="88900" dir="5400000" algn="t" rotWithShape="0">
              <a:schemeClr val="tx1">
                <a:alpha val="40000"/>
              </a:schemeClr>
            </a:outerShdw>
          </a:effectLst>
        </p:spPr>
      </p:pic>
    </p:spTree>
    <p:extLst>
      <p:ext uri="{BB962C8B-B14F-4D97-AF65-F5344CB8AC3E}">
        <p14:creationId xmlns:p14="http://schemas.microsoft.com/office/powerpoint/2010/main" val="28212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8/16/2023</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6.jpg"/><Relationship Id="rId5" Type="http://schemas.openxmlformats.org/officeDocument/2006/relationships/slideLayout" Target="../slideLayouts/slideLayout69.xml"/><Relationship Id="rId10" Type="http://schemas.openxmlformats.org/officeDocument/2006/relationships/image" Target="../media/image1.jpg"/><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81251CD-2A00-449A-B5F2-1AB6111D1BF2}"/>
              </a:ext>
            </a:extLst>
          </p:cNvPr>
          <p:cNvPicPr>
            <a:picLocks noChangeAspect="1"/>
          </p:cNvPicPr>
          <p:nvPr userDrawn="1"/>
        </p:nvPicPr>
        <p:blipFill>
          <a:blip r:embed="rId11"/>
          <a:srcRect/>
          <a:stretch/>
        </p:blipFill>
        <p:spPr>
          <a:xfrm>
            <a:off x="6958013" y="4654236"/>
            <a:ext cx="2124222" cy="248420"/>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8/16/2023</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8/16/2023</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08FCE-6B70-0AD0-392F-EA5B67A55680}"/>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0A1C7-51BF-7784-A7D9-75F14AB9D0A7}"/>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E1F93-71AB-17C2-7A11-25D21653B9C5}"/>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E83DF97E-F60E-473C-8DB1-1CED1C576885}" type="datetimeFigureOut">
              <a:rPr lang="en-US" smtClean="0"/>
              <a:t>8/16/2023</a:t>
            </a:fld>
            <a:endParaRPr lang="en-US"/>
          </a:p>
        </p:txBody>
      </p:sp>
      <p:sp>
        <p:nvSpPr>
          <p:cNvPr id="5" name="Footer Placeholder 4">
            <a:extLst>
              <a:ext uri="{FF2B5EF4-FFF2-40B4-BE49-F238E27FC236}">
                <a16:creationId xmlns:a16="http://schemas.microsoft.com/office/drawing/2014/main" id="{3A9B64A1-14FE-6C36-0B6B-52863F86135D}"/>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0D791-5A80-4CF2-C74C-F2960BC1E783}"/>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0A73DD47-64F7-4D10-B613-96B3EA178E66}" type="slidenum">
              <a:rPr lang="en-US" smtClean="0"/>
              <a:t>‹#›</a:t>
            </a:fld>
            <a:endParaRPr lang="en-US"/>
          </a:p>
        </p:txBody>
      </p:sp>
    </p:spTree>
    <p:extLst>
      <p:ext uri="{BB962C8B-B14F-4D97-AF65-F5344CB8AC3E}">
        <p14:creationId xmlns:p14="http://schemas.microsoft.com/office/powerpoint/2010/main" val="3463421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4"/>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199">
                <a:solidFill>
                  <a:schemeClr val="tx1">
                    <a:tint val="75000"/>
                  </a:schemeClr>
                </a:solidFill>
              </a:defRPr>
            </a:lvl1pPr>
          </a:lstStyle>
          <a:p>
            <a:fld id="{42F41C86-81D1-154C-A238-A794744A1851}" type="datetimeFigureOut">
              <a:rPr lang="en-US" smtClean="0"/>
              <a:t>8/16/2023</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1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725199665"/>
      </p:ext>
    </p:extLst>
  </p:cSld>
  <p:clrMap bg1="lt1" tx1="dk1" bg2="lt2" tx2="dk2" accent1="accent1" accent2="accent2" accent3="accent3" accent4="accent4" accent5="accent5" accent6="accent6" hlink="hlink" folHlink="folHlink"/>
  <p:sldLayoutIdLst>
    <p:sldLayoutId id="2147483669" r:id="rId1"/>
    <p:sldLayoutId id="2147483717"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668" r:id="rId9"/>
    <p:sldLayoutId id="2147483670" r:id="rId10"/>
    <p:sldLayoutId id="2147483716" r:id="rId11"/>
    <p:sldLayoutId id="2147483715" r:id="rId12"/>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low confidence">
            <a:extLst>
              <a:ext uri="{FF2B5EF4-FFF2-40B4-BE49-F238E27FC236}">
                <a16:creationId xmlns:a16="http://schemas.microsoft.com/office/drawing/2014/main" id="{66EA434E-BA98-4A71-B744-4393DE2EA866}"/>
              </a:ext>
            </a:extLst>
          </p:cNvPr>
          <p:cNvPicPr>
            <a:picLocks noChangeAspect="1"/>
          </p:cNvPicPr>
          <p:nvPr userDrawn="1"/>
        </p:nvPicPr>
        <p:blipFill>
          <a:blip r:embed="rId11"/>
          <a:stretch>
            <a:fillRect/>
          </a:stretch>
        </p:blipFill>
        <p:spPr>
          <a:xfrm>
            <a:off x="7600891" y="4593882"/>
            <a:ext cx="1393091" cy="399657"/>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3.png"/><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1.xml"/><Relationship Id="rId5" Type="http://schemas.openxmlformats.org/officeDocument/2006/relationships/image" Target="../media/image107.png"/><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1.xml"/><Relationship Id="rId5" Type="http://schemas.openxmlformats.org/officeDocument/2006/relationships/image" Target="../media/image107.png"/><Relationship Id="rId4" Type="http://schemas.openxmlformats.org/officeDocument/2006/relationships/image" Target="../media/image1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6.jp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65.xml"/><Relationship Id="rId4" Type="http://schemas.openxmlformats.org/officeDocument/2006/relationships/image" Target="../media/image129.png"/></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65.xml"/><Relationship Id="rId5" Type="http://schemas.openxmlformats.org/officeDocument/2006/relationships/image" Target="../media/image141.png"/><Relationship Id="rId4" Type="http://schemas.openxmlformats.org/officeDocument/2006/relationships/image" Target="../media/image140.png"/></Relationships>
</file>

<file path=ppt/slides/_rels/slide1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65.xml"/><Relationship Id="rId4" Type="http://schemas.openxmlformats.org/officeDocument/2006/relationships/image" Target="../media/image143.jpg"/></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65.xml"/><Relationship Id="rId5" Type="http://schemas.openxmlformats.org/officeDocument/2006/relationships/image" Target="../media/image146.png"/><Relationship Id="rId4" Type="http://schemas.openxmlformats.org/officeDocument/2006/relationships/image" Target="../media/image145.png"/></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8.xml"/><Relationship Id="rId1" Type="http://schemas.openxmlformats.org/officeDocument/2006/relationships/slideLayout" Target="../slideLayouts/slideLayout65.xml"/><Relationship Id="rId5" Type="http://schemas.openxmlformats.org/officeDocument/2006/relationships/image" Target="../media/image150.png"/><Relationship Id="rId4" Type="http://schemas.openxmlformats.org/officeDocument/2006/relationships/image" Target="../media/image149.png"/></Relationships>
</file>

<file path=ppt/slides/_rels/slide12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65.xml"/><Relationship Id="rId5" Type="http://schemas.openxmlformats.org/officeDocument/2006/relationships/image" Target="../media/image153.png"/><Relationship Id="rId4" Type="http://schemas.openxmlformats.org/officeDocument/2006/relationships/image" Target="../media/image152.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1.xml"/><Relationship Id="rId1" Type="http://schemas.openxmlformats.org/officeDocument/2006/relationships/slideLayout" Target="../slideLayouts/slideLayout65.xml"/><Relationship Id="rId4" Type="http://schemas.openxmlformats.org/officeDocument/2006/relationships/image" Target="../media/image155.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6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6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6.xml"/><Relationship Id="rId1" Type="http://schemas.openxmlformats.org/officeDocument/2006/relationships/slideLayout" Target="../slideLayouts/slideLayout65.xml"/><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140.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53.xml"/></Relationships>
</file>

<file path=ppt/slides/_rels/slide141.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image" Target="../media/image163.tiff"/><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png"/><Relationship Id="rId1" Type="http://schemas.openxmlformats.org/officeDocument/2006/relationships/slideLayout" Target="../slideLayouts/slideLayout5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4.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tiff"/><Relationship Id="rId2" Type="http://schemas.openxmlformats.org/officeDocument/2006/relationships/image" Target="../media/image167.tiff"/><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xml"/></Relationships>
</file>

<file path=ppt/slides/_rels/slide16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5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3.xml"/><Relationship Id="rId5" Type="http://schemas.openxmlformats.org/officeDocument/2006/relationships/image" Target="../media/image19.png"/><Relationship Id="rId4" Type="http://schemas.openxmlformats.org/officeDocument/2006/relationships/image" Target="../media/image18.png"/></Relationships>
</file>

<file path=ppt/slides/_rels/slide17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3.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5.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5.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5.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5.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5.xml"/><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5.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3.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3.xml"/><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gif"/><Relationship Id="rId1" Type="http://schemas.openxmlformats.org/officeDocument/2006/relationships/slideLayout" Target="../slideLayouts/slideLayout56.xml"/><Relationship Id="rId5" Type="http://schemas.openxmlformats.org/officeDocument/2006/relationships/image" Target="../media/image104.pn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jpg"/><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1.jpg"/><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62.xml"/><Relationship Id="rId5" Type="http://schemas.openxmlformats.org/officeDocument/2006/relationships/image" Target="../media/image107.pn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xml"/><Relationship Id="rId1" Type="http://schemas.openxmlformats.org/officeDocument/2006/relationships/slideLayout" Target="../slideLayouts/slideLayout56.xml"/><Relationship Id="rId5" Type="http://schemas.openxmlformats.org/officeDocument/2006/relationships/image" Target="../media/image107.png"/><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6.jpg"/><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7.jpg"/><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BLADDER/RCC</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August 14, 2023</a:t>
            </a:r>
            <a:endParaRPr lang="en-US" sz="1600" dirty="0">
              <a:solidFill>
                <a:schemeClr val="bg1"/>
              </a:solidFill>
              <a:latin typeface="Corporate S Demi" panose="02020500000000000000" pitchFamily="18" charset="0"/>
            </a:endParaRPr>
          </a:p>
        </p:txBody>
      </p:sp>
    </p:spTree>
    <p:extLst>
      <p:ext uri="{BB962C8B-B14F-4D97-AF65-F5344CB8AC3E}">
        <p14:creationId xmlns:p14="http://schemas.microsoft.com/office/powerpoint/2010/main" val="4122961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73256" y="1535847"/>
            <a:ext cx="6797488" cy="2204975"/>
          </a:xfrm>
        </p:spPr>
        <p:txBody>
          <a:bodyPr/>
          <a:lstStyle/>
          <a:p>
            <a:r>
              <a:rPr lang="en-US" b="1" dirty="0">
                <a:solidFill>
                  <a:srgbClr val="002E51"/>
                </a:solidFill>
              </a:rPr>
              <a:t>Waddah Arafat, MD</a:t>
            </a:r>
          </a:p>
          <a:p>
            <a:r>
              <a:rPr lang="en-US" sz="1800" dirty="0">
                <a:solidFill>
                  <a:srgbClr val="002E51"/>
                </a:solidFill>
              </a:rPr>
              <a:t>Assistant Professor of Medicine, Genitourinary Medical Oncology</a:t>
            </a:r>
          </a:p>
          <a:p>
            <a:r>
              <a:rPr lang="en-US" sz="1800" dirty="0">
                <a:solidFill>
                  <a:srgbClr val="002E51"/>
                </a:solidFill>
              </a:rPr>
              <a:t>University of Texas Southwestern</a:t>
            </a:r>
          </a:p>
          <a:p>
            <a:endParaRPr lang="en-US" sz="1800" dirty="0">
              <a:solidFill>
                <a:srgbClr val="002E51"/>
              </a:solidFill>
            </a:endParaRPr>
          </a:p>
          <a:p>
            <a:r>
              <a:rPr lang="en-US" sz="1800" dirty="0">
                <a:solidFill>
                  <a:srgbClr val="002E51"/>
                </a:solidFill>
              </a:rPr>
              <a:t>Director of Cancer Clinical Informatics</a:t>
            </a:r>
          </a:p>
          <a:p>
            <a:r>
              <a:rPr lang="en-US" sz="1800" dirty="0">
                <a:solidFill>
                  <a:srgbClr val="002E51"/>
                </a:solidFill>
              </a:rPr>
              <a:t>Simmons Comprehensive Cancer Center </a:t>
            </a:r>
          </a:p>
          <a:p>
            <a:endParaRPr lang="en-US" sz="1800" dirty="0">
              <a:solidFill>
                <a:srgbClr val="002E51"/>
              </a:solidFill>
            </a:endParaRPr>
          </a:p>
          <a:p>
            <a:r>
              <a:rPr lang="en-US" sz="1800" dirty="0">
                <a:solidFill>
                  <a:srgbClr val="002E51"/>
                </a:solidFill>
              </a:rPr>
              <a:t>Dallas, Texas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Presentation Title</a:t>
            </a:r>
          </a:p>
        </p:txBody>
      </p:sp>
    </p:spTree>
    <p:extLst>
      <p:ext uri="{BB962C8B-B14F-4D97-AF65-F5344CB8AC3E}">
        <p14:creationId xmlns:p14="http://schemas.microsoft.com/office/powerpoint/2010/main" val="24152739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1F38A2E-880B-E949-8B7D-4C51F2A3086C}"/>
              </a:ext>
            </a:extLst>
          </p:cNvPr>
          <p:cNvSpPr txBox="1">
            <a:spLocks/>
          </p:cNvSpPr>
          <p:nvPr/>
        </p:nvSpPr>
        <p:spPr>
          <a:xfrm>
            <a:off x="1" y="333558"/>
            <a:ext cx="9013371" cy="1132609"/>
          </a:xfrm>
          <a:prstGeom prst="rect">
            <a:avLst/>
          </a:prstGeom>
        </p:spPr>
        <p:txBody>
          <a:bodyPr vert="horz" lIns="91440" tIns="45720" rIns="91440" bIns="45720" rtlCol="0" anchor="b">
            <a:normAutofit fontScale="70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b="1" dirty="0">
                <a:solidFill>
                  <a:schemeClr val="bg1"/>
                </a:solidFill>
              </a:rPr>
              <a:t>IO/IO vs IO/TKI</a:t>
            </a:r>
            <a:br>
              <a:rPr lang="en-US" b="1" dirty="0">
                <a:solidFill>
                  <a:schemeClr val="bg1"/>
                </a:solidFill>
              </a:rPr>
            </a:br>
            <a:br>
              <a:rPr lang="en-US" b="1" dirty="0">
                <a:solidFill>
                  <a:schemeClr val="bg1"/>
                </a:solidFill>
              </a:rPr>
            </a:br>
            <a:endParaRPr lang="en-US" b="1" dirty="0">
              <a:solidFill>
                <a:schemeClr val="bg1"/>
              </a:solidFill>
            </a:endParaRPr>
          </a:p>
        </p:txBody>
      </p:sp>
      <p:sp>
        <p:nvSpPr>
          <p:cNvPr id="14" name="TextBox 13">
            <a:extLst>
              <a:ext uri="{FF2B5EF4-FFF2-40B4-BE49-F238E27FC236}">
                <a16:creationId xmlns:a16="http://schemas.microsoft.com/office/drawing/2014/main" id="{3B9B7A1A-948E-4340-909F-313C2DA18BB4}"/>
              </a:ext>
            </a:extLst>
          </p:cNvPr>
          <p:cNvSpPr txBox="1"/>
          <p:nvPr/>
        </p:nvSpPr>
        <p:spPr>
          <a:xfrm>
            <a:off x="6359976" y="4708948"/>
            <a:ext cx="1480387" cy="415498"/>
          </a:xfrm>
          <a:prstGeom prst="rect">
            <a:avLst/>
          </a:prstGeom>
          <a:noFill/>
        </p:spPr>
        <p:txBody>
          <a:bodyPr wrap="square" rtlCol="0" anchor="ctr" anchorCtr="0">
            <a:spAutoFit/>
          </a:bodyPr>
          <a:lstStyle/>
          <a:p>
            <a:pPr algn="ctr"/>
            <a:r>
              <a:rPr lang="en-US" sz="1050" dirty="0">
                <a:solidFill>
                  <a:schemeClr val="bg1"/>
                </a:solidFill>
                <a:latin typeface="Calibri" panose="020F0502020204030204" pitchFamily="34" charset="0"/>
                <a:cs typeface="Calibri" panose="020F0502020204030204" pitchFamily="34" charset="0"/>
              </a:rPr>
              <a:t>Hans Hammers  @</a:t>
            </a:r>
            <a:r>
              <a:rPr lang="en-US" sz="1050" dirty="0" err="1">
                <a:solidFill>
                  <a:schemeClr val="bg1"/>
                </a:solidFill>
                <a:latin typeface="Calibri" panose="020F0502020204030204" pitchFamily="34" charset="0"/>
                <a:cs typeface="Calibri" panose="020F0502020204030204" pitchFamily="34" charset="0"/>
              </a:rPr>
              <a:t>HHammersMD</a:t>
            </a:r>
            <a:endParaRPr lang="en-US" sz="1050"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A2337C3-9C7C-4F46-AA77-FF53DF16B6AB}"/>
              </a:ext>
            </a:extLst>
          </p:cNvPr>
          <p:cNvSpPr txBox="1"/>
          <p:nvPr/>
        </p:nvSpPr>
        <p:spPr>
          <a:xfrm>
            <a:off x="4241835" y="368947"/>
            <a:ext cx="1685077" cy="553998"/>
          </a:xfrm>
          <a:prstGeom prst="rect">
            <a:avLst/>
          </a:prstGeom>
          <a:noFill/>
        </p:spPr>
        <p:txBody>
          <a:bodyPr wrap="none" rtlCol="0">
            <a:spAutoFit/>
          </a:bodyPr>
          <a:lstStyle/>
          <a:p>
            <a:r>
              <a:rPr lang="en-US" sz="3000" b="1" dirty="0">
                <a:solidFill>
                  <a:schemeClr val="bg2">
                    <a:lumMod val="10000"/>
                  </a:schemeClr>
                </a:solidFill>
              </a:rPr>
              <a:t>vs          </a:t>
            </a:r>
          </a:p>
        </p:txBody>
      </p:sp>
      <p:sp>
        <p:nvSpPr>
          <p:cNvPr id="7" name="TextBox 6">
            <a:extLst>
              <a:ext uri="{FF2B5EF4-FFF2-40B4-BE49-F238E27FC236}">
                <a16:creationId xmlns:a16="http://schemas.microsoft.com/office/drawing/2014/main" id="{E9A30945-E637-534C-8959-E9D3A8448E8C}"/>
              </a:ext>
            </a:extLst>
          </p:cNvPr>
          <p:cNvSpPr txBox="1"/>
          <p:nvPr/>
        </p:nvSpPr>
        <p:spPr>
          <a:xfrm>
            <a:off x="1118220" y="1285810"/>
            <a:ext cx="3273332" cy="2308324"/>
          </a:xfrm>
          <a:prstGeom prst="rect">
            <a:avLst/>
          </a:prstGeom>
          <a:noFill/>
        </p:spPr>
        <p:txBody>
          <a:bodyPr wrap="none" rtlCol="0">
            <a:spAutoFit/>
          </a:bodyPr>
          <a:lstStyle/>
          <a:p>
            <a:r>
              <a:rPr lang="en-US" sz="1800" b="1" dirty="0">
                <a:solidFill>
                  <a:srgbClr val="00B050"/>
                </a:solidFill>
              </a:rPr>
              <a:t>PROS</a:t>
            </a:r>
          </a:p>
          <a:p>
            <a:pPr marL="214308" indent="-214308">
              <a:buFont typeface="Wingdings" pitchFamily="2" charset="2"/>
              <a:buChar char="§"/>
            </a:pPr>
            <a:r>
              <a:rPr lang="en-US" sz="1800" dirty="0">
                <a:solidFill>
                  <a:schemeClr val="bg2">
                    <a:lumMod val="10000"/>
                  </a:schemeClr>
                </a:solidFill>
              </a:rPr>
              <a:t>Mature Follow Up</a:t>
            </a:r>
          </a:p>
          <a:p>
            <a:pPr marL="214308" indent="-214308">
              <a:buFont typeface="Wingdings" pitchFamily="2" charset="2"/>
              <a:buChar char="§"/>
            </a:pPr>
            <a:r>
              <a:rPr lang="en-US" sz="1800" dirty="0">
                <a:solidFill>
                  <a:schemeClr val="bg2">
                    <a:lumMod val="10000"/>
                  </a:schemeClr>
                </a:solidFill>
              </a:rPr>
              <a:t>Durable Responses/Plateau</a:t>
            </a:r>
          </a:p>
          <a:p>
            <a:pPr marL="214308" indent="-214308">
              <a:buFont typeface="Wingdings" pitchFamily="2" charset="2"/>
              <a:buChar char="§"/>
            </a:pPr>
            <a:endParaRPr lang="en-US" sz="1800" dirty="0">
              <a:solidFill>
                <a:schemeClr val="bg2">
                  <a:lumMod val="10000"/>
                </a:schemeClr>
              </a:solidFill>
            </a:endParaRPr>
          </a:p>
          <a:p>
            <a:pPr marL="214308" indent="-214308">
              <a:buFont typeface="Wingdings" pitchFamily="2" charset="2"/>
              <a:buChar char="§"/>
            </a:pPr>
            <a:r>
              <a:rPr lang="en-US" sz="1800" dirty="0">
                <a:solidFill>
                  <a:schemeClr val="bg2">
                    <a:lumMod val="10000"/>
                  </a:schemeClr>
                </a:solidFill>
              </a:rPr>
              <a:t>Unmatched QoL</a:t>
            </a:r>
          </a:p>
          <a:p>
            <a:pPr marL="214308" indent="-214308">
              <a:buFont typeface="Wingdings" pitchFamily="2" charset="2"/>
              <a:buChar char="§"/>
            </a:pPr>
            <a:r>
              <a:rPr lang="en-US" sz="1800" dirty="0">
                <a:solidFill>
                  <a:schemeClr val="bg2">
                    <a:lumMod val="10000"/>
                  </a:schemeClr>
                </a:solidFill>
              </a:rPr>
              <a:t>Know what happened</a:t>
            </a:r>
          </a:p>
          <a:p>
            <a:pPr marL="214308" indent="-214308">
              <a:buFont typeface="Wingdings" pitchFamily="2" charset="2"/>
              <a:buChar char="§"/>
            </a:pPr>
            <a:endParaRPr lang="en-US" sz="1800" dirty="0">
              <a:solidFill>
                <a:schemeClr val="bg1"/>
              </a:solidFill>
            </a:endParaRPr>
          </a:p>
          <a:p>
            <a:pPr marL="214308" indent="-214308">
              <a:buFont typeface="Wingdings" pitchFamily="2" charset="2"/>
              <a:buChar char="§"/>
            </a:pPr>
            <a:endParaRPr lang="en-US" sz="1800" dirty="0">
              <a:solidFill>
                <a:schemeClr val="bg1"/>
              </a:solidFill>
            </a:endParaRPr>
          </a:p>
        </p:txBody>
      </p:sp>
      <p:sp>
        <p:nvSpPr>
          <p:cNvPr id="18" name="TextBox 17">
            <a:extLst>
              <a:ext uri="{FF2B5EF4-FFF2-40B4-BE49-F238E27FC236}">
                <a16:creationId xmlns:a16="http://schemas.microsoft.com/office/drawing/2014/main" id="{00BC3A3C-6FEE-B343-AAF8-EA614783281F}"/>
              </a:ext>
            </a:extLst>
          </p:cNvPr>
          <p:cNvSpPr txBox="1"/>
          <p:nvPr/>
        </p:nvSpPr>
        <p:spPr>
          <a:xfrm>
            <a:off x="4661456" y="1285663"/>
            <a:ext cx="3401572" cy="2308324"/>
          </a:xfrm>
          <a:prstGeom prst="rect">
            <a:avLst/>
          </a:prstGeom>
          <a:noFill/>
        </p:spPr>
        <p:txBody>
          <a:bodyPr wrap="none" rtlCol="0">
            <a:spAutoFit/>
          </a:bodyPr>
          <a:lstStyle/>
          <a:p>
            <a:r>
              <a:rPr lang="en-US" sz="1800" b="1" dirty="0">
                <a:solidFill>
                  <a:srgbClr val="00B050"/>
                </a:solidFill>
              </a:rPr>
              <a:t>PROS</a:t>
            </a:r>
          </a:p>
          <a:p>
            <a:pPr marL="214308" indent="-214308">
              <a:buFont typeface="Wingdings" pitchFamily="2" charset="2"/>
              <a:buChar char="§"/>
            </a:pPr>
            <a:r>
              <a:rPr lang="en-US" sz="1800" dirty="0">
                <a:solidFill>
                  <a:schemeClr val="bg2">
                    <a:lumMod val="10000"/>
                  </a:schemeClr>
                </a:solidFill>
              </a:rPr>
              <a:t>High ORR</a:t>
            </a:r>
          </a:p>
          <a:p>
            <a:pPr marL="214308" indent="-214308">
              <a:buFont typeface="Wingdings" pitchFamily="2" charset="2"/>
              <a:buChar char="§"/>
            </a:pPr>
            <a:r>
              <a:rPr lang="en-US" sz="1800" dirty="0">
                <a:solidFill>
                  <a:schemeClr val="bg2">
                    <a:lumMod val="10000"/>
                  </a:schemeClr>
                </a:solidFill>
              </a:rPr>
              <a:t>Longer PFS</a:t>
            </a:r>
          </a:p>
          <a:p>
            <a:pPr marL="214308" indent="-214308">
              <a:buFont typeface="Wingdings" pitchFamily="2" charset="2"/>
              <a:buChar char="§"/>
            </a:pPr>
            <a:r>
              <a:rPr lang="en-US" sz="1800" dirty="0">
                <a:solidFill>
                  <a:schemeClr val="bg2">
                    <a:lumMod val="10000"/>
                  </a:schemeClr>
                </a:solidFill>
              </a:rPr>
              <a:t>Unclear when to stop therapy</a:t>
            </a:r>
          </a:p>
          <a:p>
            <a:pPr marL="214308" indent="-214308">
              <a:buFont typeface="Wingdings" pitchFamily="2" charset="2"/>
              <a:buChar char="§"/>
            </a:pPr>
            <a:endParaRPr lang="en-US" sz="1800" dirty="0">
              <a:solidFill>
                <a:schemeClr val="bg2">
                  <a:lumMod val="10000"/>
                </a:schemeClr>
              </a:solidFill>
            </a:endParaRPr>
          </a:p>
          <a:p>
            <a:pPr marL="214308" indent="-214308">
              <a:buFont typeface="Wingdings" pitchFamily="2" charset="2"/>
              <a:buChar char="§"/>
            </a:pPr>
            <a:r>
              <a:rPr lang="en-US" sz="1800" dirty="0">
                <a:solidFill>
                  <a:schemeClr val="bg2">
                    <a:lumMod val="10000"/>
                  </a:schemeClr>
                </a:solidFill>
              </a:rPr>
              <a:t>Lower </a:t>
            </a:r>
            <a:r>
              <a:rPr lang="en-US" sz="1800" dirty="0" err="1">
                <a:solidFill>
                  <a:schemeClr val="bg2">
                    <a:lumMod val="10000"/>
                  </a:schemeClr>
                </a:solidFill>
              </a:rPr>
              <a:t>irAE</a:t>
            </a:r>
            <a:r>
              <a:rPr lang="en-US" sz="1800" dirty="0">
                <a:solidFill>
                  <a:schemeClr val="bg2">
                    <a:lumMod val="10000"/>
                  </a:schemeClr>
                </a:solidFill>
              </a:rPr>
              <a:t> rate (15%)</a:t>
            </a:r>
          </a:p>
          <a:p>
            <a:pPr marL="214308" indent="-214308">
              <a:buFont typeface="Wingdings" pitchFamily="2" charset="2"/>
              <a:buChar char="§"/>
            </a:pPr>
            <a:endParaRPr lang="en-US" sz="1800" dirty="0">
              <a:solidFill>
                <a:schemeClr val="bg1"/>
              </a:solidFill>
            </a:endParaRPr>
          </a:p>
          <a:p>
            <a:pPr marL="214308" indent="-214308">
              <a:buFont typeface="Wingdings" pitchFamily="2" charset="2"/>
              <a:buChar char="§"/>
            </a:pPr>
            <a:endParaRPr lang="en-US" sz="1800" dirty="0">
              <a:solidFill>
                <a:schemeClr val="bg1"/>
              </a:solidFill>
            </a:endParaRPr>
          </a:p>
        </p:txBody>
      </p:sp>
      <p:sp>
        <p:nvSpPr>
          <p:cNvPr id="9" name="Rectangle 8">
            <a:extLst>
              <a:ext uri="{FF2B5EF4-FFF2-40B4-BE49-F238E27FC236}">
                <a16:creationId xmlns:a16="http://schemas.microsoft.com/office/drawing/2014/main" id="{4CCE91D9-9F07-9046-A973-C2FA4F2D6D9E}"/>
              </a:ext>
            </a:extLst>
          </p:cNvPr>
          <p:cNvSpPr/>
          <p:nvPr/>
        </p:nvSpPr>
        <p:spPr>
          <a:xfrm>
            <a:off x="4661456" y="3280075"/>
            <a:ext cx="4572000" cy="1754326"/>
          </a:xfrm>
          <a:prstGeom prst="rect">
            <a:avLst/>
          </a:prstGeom>
        </p:spPr>
        <p:txBody>
          <a:bodyPr>
            <a:spAutoFit/>
          </a:bodyPr>
          <a:lstStyle/>
          <a:p>
            <a:pPr lvl="0"/>
            <a:r>
              <a:rPr lang="en-US" sz="1800" b="1" dirty="0">
                <a:solidFill>
                  <a:srgbClr val="FF0000"/>
                </a:solidFill>
              </a:rPr>
              <a:t>CONS</a:t>
            </a:r>
          </a:p>
          <a:p>
            <a:pPr marL="214308" indent="-214308">
              <a:buFont typeface="Wingdings" pitchFamily="2" charset="2"/>
              <a:buChar char="§"/>
            </a:pPr>
            <a:r>
              <a:rPr lang="en-US" sz="1800" dirty="0">
                <a:solidFill>
                  <a:srgbClr val="E7E6E6">
                    <a:lumMod val="10000"/>
                  </a:srgbClr>
                </a:solidFill>
              </a:rPr>
              <a:t>Immature Follow Up, long term benefit unclear</a:t>
            </a:r>
          </a:p>
          <a:p>
            <a:pPr marL="214308" indent="-214308">
              <a:buFont typeface="Wingdings" pitchFamily="2" charset="2"/>
              <a:buChar char="§"/>
            </a:pPr>
            <a:r>
              <a:rPr lang="en-US" sz="1800" dirty="0">
                <a:solidFill>
                  <a:srgbClr val="E7E6E6">
                    <a:lumMod val="10000"/>
                  </a:srgbClr>
                </a:solidFill>
              </a:rPr>
              <a:t>Unclear which component contributed</a:t>
            </a:r>
          </a:p>
          <a:p>
            <a:pPr marL="214308" indent="-214308">
              <a:buFont typeface="Wingdings" pitchFamily="2" charset="2"/>
              <a:buChar char="§"/>
            </a:pPr>
            <a:r>
              <a:rPr lang="en-US" sz="1800" dirty="0">
                <a:solidFill>
                  <a:srgbClr val="E7E6E6">
                    <a:lumMod val="10000"/>
                  </a:srgbClr>
                </a:solidFill>
              </a:rPr>
              <a:t>Masks heterogeneity in IO response</a:t>
            </a:r>
          </a:p>
          <a:p>
            <a:pPr marL="214308" indent="-214308">
              <a:buFont typeface="Wingdings" pitchFamily="2" charset="2"/>
              <a:buChar char="§"/>
            </a:pPr>
            <a:r>
              <a:rPr lang="en-US" sz="1800" dirty="0">
                <a:solidFill>
                  <a:srgbClr val="E7E6E6">
                    <a:lumMod val="10000"/>
                  </a:srgbClr>
                </a:solidFill>
              </a:rPr>
              <a:t>Lower QoL, chronic TKI toxicity</a:t>
            </a:r>
          </a:p>
        </p:txBody>
      </p:sp>
      <p:sp>
        <p:nvSpPr>
          <p:cNvPr id="21" name="Rectangle 20">
            <a:extLst>
              <a:ext uri="{FF2B5EF4-FFF2-40B4-BE49-F238E27FC236}">
                <a16:creationId xmlns:a16="http://schemas.microsoft.com/office/drawing/2014/main" id="{305A761A-D8E6-6243-88B0-92FF18762440}"/>
              </a:ext>
            </a:extLst>
          </p:cNvPr>
          <p:cNvSpPr/>
          <p:nvPr/>
        </p:nvSpPr>
        <p:spPr>
          <a:xfrm>
            <a:off x="1118220" y="3282122"/>
            <a:ext cx="4572000" cy="1477328"/>
          </a:xfrm>
          <a:prstGeom prst="rect">
            <a:avLst/>
          </a:prstGeom>
        </p:spPr>
        <p:txBody>
          <a:bodyPr>
            <a:spAutoFit/>
          </a:bodyPr>
          <a:lstStyle/>
          <a:p>
            <a:r>
              <a:rPr lang="en-US" sz="1800" b="1" dirty="0">
                <a:solidFill>
                  <a:srgbClr val="FF0000"/>
                </a:solidFill>
              </a:rPr>
              <a:t>CONS</a:t>
            </a:r>
          </a:p>
          <a:p>
            <a:pPr marL="214308" indent="-214308">
              <a:buFont typeface="Wingdings" pitchFamily="2" charset="2"/>
              <a:buChar char="§"/>
            </a:pPr>
            <a:r>
              <a:rPr lang="en-US" sz="1800" dirty="0">
                <a:solidFill>
                  <a:schemeClr val="bg2">
                    <a:lumMod val="10000"/>
                  </a:schemeClr>
                </a:solidFill>
              </a:rPr>
              <a:t>Higher </a:t>
            </a:r>
            <a:r>
              <a:rPr lang="en-US" sz="1800" dirty="0" err="1">
                <a:solidFill>
                  <a:schemeClr val="bg2">
                    <a:lumMod val="10000"/>
                  </a:schemeClr>
                </a:solidFill>
              </a:rPr>
              <a:t>irAE</a:t>
            </a:r>
            <a:r>
              <a:rPr lang="en-US" sz="1800" dirty="0">
                <a:solidFill>
                  <a:schemeClr val="bg2">
                    <a:lumMod val="10000"/>
                  </a:schemeClr>
                </a:solidFill>
              </a:rPr>
              <a:t> rate (30%)</a:t>
            </a:r>
          </a:p>
          <a:p>
            <a:pPr marL="214308" indent="-214308">
              <a:buFont typeface="Wingdings" pitchFamily="2" charset="2"/>
              <a:buChar char="§"/>
            </a:pPr>
            <a:endParaRPr lang="en-US" sz="1800" dirty="0">
              <a:solidFill>
                <a:schemeClr val="bg2">
                  <a:lumMod val="10000"/>
                </a:schemeClr>
              </a:solidFill>
            </a:endParaRPr>
          </a:p>
          <a:p>
            <a:pPr marL="214308" indent="-214308">
              <a:buFont typeface="Wingdings" pitchFamily="2" charset="2"/>
              <a:buChar char="§"/>
            </a:pPr>
            <a:r>
              <a:rPr lang="en-US" sz="1800" dirty="0">
                <a:solidFill>
                  <a:schemeClr val="bg2">
                    <a:lumMod val="10000"/>
                  </a:schemeClr>
                </a:solidFill>
              </a:rPr>
              <a:t>Lower PFS/ Response Rate</a:t>
            </a:r>
          </a:p>
          <a:p>
            <a:pPr marL="214308" indent="-214308">
              <a:buFont typeface="Wingdings" pitchFamily="2" charset="2"/>
              <a:buChar char="§"/>
            </a:pPr>
            <a:r>
              <a:rPr lang="en-US" sz="1800" dirty="0">
                <a:solidFill>
                  <a:schemeClr val="bg2">
                    <a:lumMod val="10000"/>
                  </a:schemeClr>
                </a:solidFill>
              </a:rPr>
              <a:t>Primary Progression ~20%</a:t>
            </a:r>
          </a:p>
        </p:txBody>
      </p:sp>
      <p:pic>
        <p:nvPicPr>
          <p:cNvPr id="3" name="Picture 2">
            <a:extLst>
              <a:ext uri="{FF2B5EF4-FFF2-40B4-BE49-F238E27FC236}">
                <a16:creationId xmlns:a16="http://schemas.microsoft.com/office/drawing/2014/main" id="{E90BA5A3-0DA6-3FC2-E455-CA2BA42CE1DF}"/>
              </a:ext>
            </a:extLst>
          </p:cNvPr>
          <p:cNvPicPr>
            <a:picLocks noChangeAspect="1"/>
          </p:cNvPicPr>
          <p:nvPr/>
        </p:nvPicPr>
        <p:blipFill>
          <a:blip r:embed="rId2"/>
          <a:stretch>
            <a:fillRect/>
          </a:stretch>
        </p:blipFill>
        <p:spPr>
          <a:xfrm>
            <a:off x="1615735" y="435669"/>
            <a:ext cx="533615" cy="584924"/>
          </a:xfrm>
          <a:prstGeom prst="rect">
            <a:avLst/>
          </a:prstGeom>
        </p:spPr>
      </p:pic>
      <p:pic>
        <p:nvPicPr>
          <p:cNvPr id="4" name="Picture 3">
            <a:extLst>
              <a:ext uri="{FF2B5EF4-FFF2-40B4-BE49-F238E27FC236}">
                <a16:creationId xmlns:a16="http://schemas.microsoft.com/office/drawing/2014/main" id="{87402460-9978-EFD4-5105-ACF1D7311C9C}"/>
              </a:ext>
            </a:extLst>
          </p:cNvPr>
          <p:cNvPicPr>
            <a:picLocks noChangeAspect="1"/>
          </p:cNvPicPr>
          <p:nvPr/>
        </p:nvPicPr>
        <p:blipFill>
          <a:blip r:embed="rId2"/>
          <a:stretch>
            <a:fillRect/>
          </a:stretch>
        </p:blipFill>
        <p:spPr>
          <a:xfrm>
            <a:off x="2293111" y="435669"/>
            <a:ext cx="533615" cy="584924"/>
          </a:xfrm>
          <a:prstGeom prst="rect">
            <a:avLst/>
          </a:prstGeom>
        </p:spPr>
      </p:pic>
      <p:pic>
        <p:nvPicPr>
          <p:cNvPr id="5" name="Picture 4">
            <a:extLst>
              <a:ext uri="{FF2B5EF4-FFF2-40B4-BE49-F238E27FC236}">
                <a16:creationId xmlns:a16="http://schemas.microsoft.com/office/drawing/2014/main" id="{B972A2CB-2A84-9C88-3110-F71056C55383}"/>
              </a:ext>
            </a:extLst>
          </p:cNvPr>
          <p:cNvPicPr>
            <a:picLocks noChangeAspect="1"/>
          </p:cNvPicPr>
          <p:nvPr/>
        </p:nvPicPr>
        <p:blipFill>
          <a:blip r:embed="rId3"/>
          <a:stretch>
            <a:fillRect/>
          </a:stretch>
        </p:blipFill>
        <p:spPr>
          <a:xfrm rot="2594810">
            <a:off x="5778283" y="285621"/>
            <a:ext cx="426037" cy="746879"/>
          </a:xfrm>
          <a:prstGeom prst="rect">
            <a:avLst/>
          </a:prstGeom>
        </p:spPr>
      </p:pic>
      <p:pic>
        <p:nvPicPr>
          <p:cNvPr id="6" name="Picture 5">
            <a:extLst>
              <a:ext uri="{FF2B5EF4-FFF2-40B4-BE49-F238E27FC236}">
                <a16:creationId xmlns:a16="http://schemas.microsoft.com/office/drawing/2014/main" id="{C4B61309-CCD8-CB68-68C5-C6DE66C9C7EE}"/>
              </a:ext>
            </a:extLst>
          </p:cNvPr>
          <p:cNvPicPr>
            <a:picLocks noChangeAspect="1"/>
          </p:cNvPicPr>
          <p:nvPr/>
        </p:nvPicPr>
        <p:blipFill>
          <a:blip r:embed="rId2"/>
          <a:stretch>
            <a:fillRect/>
          </a:stretch>
        </p:blipFill>
        <p:spPr>
          <a:xfrm>
            <a:off x="6402326" y="391647"/>
            <a:ext cx="533615" cy="584924"/>
          </a:xfrm>
          <a:prstGeom prst="rect">
            <a:avLst/>
          </a:prstGeom>
        </p:spPr>
      </p:pic>
    </p:spTree>
    <p:extLst>
      <p:ext uri="{BB962C8B-B14F-4D97-AF65-F5344CB8AC3E}">
        <p14:creationId xmlns:p14="http://schemas.microsoft.com/office/powerpoint/2010/main" val="41232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9" grpId="0"/>
      <p:bldP spid="2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16FF2F62-C0AF-6641-9B49-5E4599B73D80}"/>
              </a:ext>
            </a:extLst>
          </p:cNvPr>
          <p:cNvCxnSpPr>
            <a:cxnSpLocks/>
          </p:cNvCxnSpPr>
          <p:nvPr/>
        </p:nvCxnSpPr>
        <p:spPr>
          <a:xfrm>
            <a:off x="2251588" y="1234827"/>
            <a:ext cx="1194997" cy="1339304"/>
          </a:xfrm>
          <a:prstGeom prst="straightConnector1">
            <a:avLst/>
          </a:prstGeom>
          <a:ln w="66675">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57AF6268-29F2-9144-9531-35AA0AA822C2}"/>
              </a:ext>
            </a:extLst>
          </p:cNvPr>
          <p:cNvCxnSpPr>
            <a:cxnSpLocks/>
          </p:cNvCxnSpPr>
          <p:nvPr/>
        </p:nvCxnSpPr>
        <p:spPr>
          <a:xfrm flipH="1">
            <a:off x="5310554" y="1162034"/>
            <a:ext cx="1305152" cy="1412097"/>
          </a:xfrm>
          <a:prstGeom prst="straightConnector1">
            <a:avLst/>
          </a:prstGeom>
          <a:ln w="66675">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99B27052-D827-E94D-A40D-5BF2DBAB136C}"/>
              </a:ext>
            </a:extLst>
          </p:cNvPr>
          <p:cNvSpPr txBox="1"/>
          <p:nvPr/>
        </p:nvSpPr>
        <p:spPr>
          <a:xfrm>
            <a:off x="2293111" y="3025373"/>
            <a:ext cx="5378395" cy="1754326"/>
          </a:xfrm>
          <a:prstGeom prst="rect">
            <a:avLst/>
          </a:prstGeom>
          <a:noFill/>
        </p:spPr>
        <p:txBody>
          <a:bodyPr wrap="none" rtlCol="0">
            <a:spAutoFit/>
          </a:bodyPr>
          <a:lstStyle/>
          <a:p>
            <a:r>
              <a:rPr lang="en-US" sz="2700" b="1" dirty="0">
                <a:solidFill>
                  <a:srgbClr val="000000"/>
                </a:solidFill>
              </a:rPr>
              <a:t>Triple Therapies (IO/IO/TKI)</a:t>
            </a:r>
          </a:p>
          <a:p>
            <a:r>
              <a:rPr lang="en-US" sz="2700" b="1" dirty="0">
                <a:solidFill>
                  <a:srgbClr val="000000"/>
                </a:solidFill>
              </a:rPr>
              <a:t>(e.g. COSMIC313, MK-6482-012)</a:t>
            </a:r>
          </a:p>
          <a:p>
            <a:endParaRPr lang="en-US" sz="2700" b="1" dirty="0">
              <a:solidFill>
                <a:srgbClr val="000000"/>
              </a:solidFill>
            </a:endParaRPr>
          </a:p>
          <a:p>
            <a:r>
              <a:rPr lang="en-US" sz="2700" b="1" dirty="0">
                <a:solidFill>
                  <a:srgbClr val="000000"/>
                </a:solidFill>
              </a:rPr>
              <a:t>&gt;&gt; Best of both Worlds?</a:t>
            </a:r>
          </a:p>
        </p:txBody>
      </p:sp>
      <p:sp>
        <p:nvSpPr>
          <p:cNvPr id="3" name="TextBox 2">
            <a:extLst>
              <a:ext uri="{FF2B5EF4-FFF2-40B4-BE49-F238E27FC236}">
                <a16:creationId xmlns:a16="http://schemas.microsoft.com/office/drawing/2014/main" id="{822A90BB-7F13-C8C0-F7CE-373C9181EA75}"/>
              </a:ext>
            </a:extLst>
          </p:cNvPr>
          <p:cNvSpPr txBox="1"/>
          <p:nvPr/>
        </p:nvSpPr>
        <p:spPr>
          <a:xfrm>
            <a:off x="3983637" y="451435"/>
            <a:ext cx="1685077" cy="553998"/>
          </a:xfrm>
          <a:prstGeom prst="rect">
            <a:avLst/>
          </a:prstGeom>
          <a:noFill/>
        </p:spPr>
        <p:txBody>
          <a:bodyPr wrap="none" rtlCol="0">
            <a:spAutoFit/>
          </a:bodyPr>
          <a:lstStyle/>
          <a:p>
            <a:r>
              <a:rPr lang="en-US" sz="3000" b="1" dirty="0">
                <a:solidFill>
                  <a:schemeClr val="bg2">
                    <a:lumMod val="10000"/>
                  </a:schemeClr>
                </a:solidFill>
              </a:rPr>
              <a:t>vs          </a:t>
            </a:r>
          </a:p>
        </p:txBody>
      </p:sp>
      <p:pic>
        <p:nvPicPr>
          <p:cNvPr id="5" name="Picture 4">
            <a:extLst>
              <a:ext uri="{FF2B5EF4-FFF2-40B4-BE49-F238E27FC236}">
                <a16:creationId xmlns:a16="http://schemas.microsoft.com/office/drawing/2014/main" id="{E3401D8D-3F72-E2C2-DFDD-5ED7D10B5B6B}"/>
              </a:ext>
            </a:extLst>
          </p:cNvPr>
          <p:cNvPicPr>
            <a:picLocks noChangeAspect="1"/>
          </p:cNvPicPr>
          <p:nvPr/>
        </p:nvPicPr>
        <p:blipFill>
          <a:blip r:embed="rId2"/>
          <a:stretch>
            <a:fillRect/>
          </a:stretch>
        </p:blipFill>
        <p:spPr>
          <a:xfrm>
            <a:off x="1615735" y="435669"/>
            <a:ext cx="533615" cy="584924"/>
          </a:xfrm>
          <a:prstGeom prst="rect">
            <a:avLst/>
          </a:prstGeom>
        </p:spPr>
      </p:pic>
      <p:pic>
        <p:nvPicPr>
          <p:cNvPr id="6" name="Picture 5">
            <a:extLst>
              <a:ext uri="{FF2B5EF4-FFF2-40B4-BE49-F238E27FC236}">
                <a16:creationId xmlns:a16="http://schemas.microsoft.com/office/drawing/2014/main" id="{E5A907E6-0368-502A-833C-9C7E5E437664}"/>
              </a:ext>
            </a:extLst>
          </p:cNvPr>
          <p:cNvPicPr>
            <a:picLocks noChangeAspect="1"/>
          </p:cNvPicPr>
          <p:nvPr/>
        </p:nvPicPr>
        <p:blipFill>
          <a:blip r:embed="rId2"/>
          <a:stretch>
            <a:fillRect/>
          </a:stretch>
        </p:blipFill>
        <p:spPr>
          <a:xfrm>
            <a:off x="2293111" y="435669"/>
            <a:ext cx="533615" cy="584924"/>
          </a:xfrm>
          <a:prstGeom prst="rect">
            <a:avLst/>
          </a:prstGeom>
        </p:spPr>
      </p:pic>
      <p:pic>
        <p:nvPicPr>
          <p:cNvPr id="7" name="Picture 6">
            <a:extLst>
              <a:ext uri="{FF2B5EF4-FFF2-40B4-BE49-F238E27FC236}">
                <a16:creationId xmlns:a16="http://schemas.microsoft.com/office/drawing/2014/main" id="{29516825-67EF-7C6D-A313-46E033E716B4}"/>
              </a:ext>
            </a:extLst>
          </p:cNvPr>
          <p:cNvPicPr>
            <a:picLocks noChangeAspect="1"/>
          </p:cNvPicPr>
          <p:nvPr/>
        </p:nvPicPr>
        <p:blipFill>
          <a:blip r:embed="rId3"/>
          <a:stretch>
            <a:fillRect/>
          </a:stretch>
        </p:blipFill>
        <p:spPr>
          <a:xfrm rot="2594810">
            <a:off x="5778283" y="285621"/>
            <a:ext cx="426037" cy="746879"/>
          </a:xfrm>
          <a:prstGeom prst="rect">
            <a:avLst/>
          </a:prstGeom>
        </p:spPr>
      </p:pic>
      <p:pic>
        <p:nvPicPr>
          <p:cNvPr id="8" name="Picture 7">
            <a:extLst>
              <a:ext uri="{FF2B5EF4-FFF2-40B4-BE49-F238E27FC236}">
                <a16:creationId xmlns:a16="http://schemas.microsoft.com/office/drawing/2014/main" id="{E2BECEB3-21CA-0690-6983-4CA0D2FEC616}"/>
              </a:ext>
            </a:extLst>
          </p:cNvPr>
          <p:cNvPicPr>
            <a:picLocks noChangeAspect="1"/>
          </p:cNvPicPr>
          <p:nvPr/>
        </p:nvPicPr>
        <p:blipFill>
          <a:blip r:embed="rId2"/>
          <a:stretch>
            <a:fillRect/>
          </a:stretch>
        </p:blipFill>
        <p:spPr>
          <a:xfrm>
            <a:off x="6402326" y="391647"/>
            <a:ext cx="533615" cy="584924"/>
          </a:xfrm>
          <a:prstGeom prst="rect">
            <a:avLst/>
          </a:prstGeom>
        </p:spPr>
      </p:pic>
    </p:spTree>
    <p:extLst>
      <p:ext uri="{BB962C8B-B14F-4D97-AF65-F5344CB8AC3E}">
        <p14:creationId xmlns:p14="http://schemas.microsoft.com/office/powerpoint/2010/main" val="13503059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2337C3-9C7C-4F46-AA77-FF53DF16B6AB}"/>
              </a:ext>
            </a:extLst>
          </p:cNvPr>
          <p:cNvSpPr txBox="1"/>
          <p:nvPr/>
        </p:nvSpPr>
        <p:spPr>
          <a:xfrm>
            <a:off x="1996713" y="399786"/>
            <a:ext cx="2416046" cy="646331"/>
          </a:xfrm>
          <a:prstGeom prst="rect">
            <a:avLst/>
          </a:prstGeom>
          <a:noFill/>
        </p:spPr>
        <p:txBody>
          <a:bodyPr wrap="none" rtlCol="0">
            <a:spAutoFit/>
          </a:bodyPr>
          <a:lstStyle/>
          <a:p>
            <a:r>
              <a:rPr lang="en-US" sz="3600" b="1" dirty="0">
                <a:solidFill>
                  <a:srgbClr val="003767"/>
                </a:solidFill>
              </a:rPr>
              <a:t>TRIPLETS</a:t>
            </a:r>
          </a:p>
        </p:txBody>
      </p:sp>
      <p:sp>
        <p:nvSpPr>
          <p:cNvPr id="15" name="TextBox 14">
            <a:extLst>
              <a:ext uri="{FF2B5EF4-FFF2-40B4-BE49-F238E27FC236}">
                <a16:creationId xmlns:a16="http://schemas.microsoft.com/office/drawing/2014/main" id="{99B27052-D827-E94D-A40D-5BF2DBAB136C}"/>
              </a:ext>
            </a:extLst>
          </p:cNvPr>
          <p:cNvSpPr txBox="1"/>
          <p:nvPr/>
        </p:nvSpPr>
        <p:spPr>
          <a:xfrm>
            <a:off x="1111568" y="1183068"/>
            <a:ext cx="5993949" cy="1477328"/>
          </a:xfrm>
          <a:prstGeom prst="rect">
            <a:avLst/>
          </a:prstGeom>
          <a:noFill/>
        </p:spPr>
        <p:txBody>
          <a:bodyPr wrap="none" rtlCol="0">
            <a:spAutoFit/>
          </a:bodyPr>
          <a:lstStyle/>
          <a:p>
            <a:pPr marL="685800" indent="-685800">
              <a:buAutoNum type="arabicPeriod"/>
            </a:pPr>
            <a:r>
              <a:rPr lang="en-US" sz="3000" b="1" dirty="0">
                <a:solidFill>
                  <a:srgbClr val="000000"/>
                </a:solidFill>
              </a:rPr>
              <a:t>More = Better?</a:t>
            </a:r>
          </a:p>
          <a:p>
            <a:pPr marL="1200150" lvl="2" indent="-514350">
              <a:buFontTx/>
              <a:buChar char="-"/>
            </a:pPr>
            <a:r>
              <a:rPr lang="en-US" sz="3000" b="1" dirty="0">
                <a:solidFill>
                  <a:srgbClr val="000000"/>
                </a:solidFill>
              </a:rPr>
              <a:t>Higher Response? PFS? </a:t>
            </a:r>
          </a:p>
          <a:p>
            <a:pPr marL="1200150" lvl="2" indent="-514350">
              <a:buFontTx/>
              <a:buChar char="-"/>
            </a:pPr>
            <a:r>
              <a:rPr lang="en-US" sz="3000" b="1" dirty="0">
                <a:solidFill>
                  <a:srgbClr val="000000"/>
                </a:solidFill>
              </a:rPr>
              <a:t>OS?</a:t>
            </a:r>
          </a:p>
        </p:txBody>
      </p:sp>
      <p:sp>
        <p:nvSpPr>
          <p:cNvPr id="3" name="TextBox 2">
            <a:extLst>
              <a:ext uri="{FF2B5EF4-FFF2-40B4-BE49-F238E27FC236}">
                <a16:creationId xmlns:a16="http://schemas.microsoft.com/office/drawing/2014/main" id="{B5225D7A-557B-527E-2824-5964C1E44D61}"/>
              </a:ext>
            </a:extLst>
          </p:cNvPr>
          <p:cNvSpPr txBox="1"/>
          <p:nvPr/>
        </p:nvSpPr>
        <p:spPr>
          <a:xfrm>
            <a:off x="1111568" y="2660396"/>
            <a:ext cx="5660652" cy="1477328"/>
          </a:xfrm>
          <a:prstGeom prst="rect">
            <a:avLst/>
          </a:prstGeom>
          <a:noFill/>
        </p:spPr>
        <p:txBody>
          <a:bodyPr wrap="none" rtlCol="0">
            <a:spAutoFit/>
          </a:bodyPr>
          <a:lstStyle/>
          <a:p>
            <a:r>
              <a:rPr lang="en-US" sz="3000" b="1" dirty="0">
                <a:solidFill>
                  <a:srgbClr val="000000"/>
                </a:solidFill>
              </a:rPr>
              <a:t>2. 	Combinability / Toxicity?</a:t>
            </a:r>
          </a:p>
          <a:p>
            <a:pPr marL="1200150" lvl="2" indent="-514350">
              <a:buFontTx/>
              <a:buChar char="-"/>
            </a:pPr>
            <a:r>
              <a:rPr lang="en-US" sz="3000" b="1" dirty="0">
                <a:solidFill>
                  <a:srgbClr val="000000"/>
                </a:solidFill>
              </a:rPr>
              <a:t>High Grade AEs? QoL?</a:t>
            </a:r>
          </a:p>
          <a:p>
            <a:pPr marL="1200150" lvl="2" indent="-514350">
              <a:buFontTx/>
              <a:buChar char="-"/>
            </a:pPr>
            <a:r>
              <a:rPr lang="en-US" sz="3000" b="1" dirty="0">
                <a:solidFill>
                  <a:srgbClr val="000000"/>
                </a:solidFill>
              </a:rPr>
              <a:t>Affect Drug Exposure?</a:t>
            </a:r>
          </a:p>
        </p:txBody>
      </p:sp>
      <p:pic>
        <p:nvPicPr>
          <p:cNvPr id="4" name="Picture 3">
            <a:extLst>
              <a:ext uri="{FF2B5EF4-FFF2-40B4-BE49-F238E27FC236}">
                <a16:creationId xmlns:a16="http://schemas.microsoft.com/office/drawing/2014/main" id="{611A5128-9BB8-45C5-E9F0-2D567289969B}"/>
              </a:ext>
            </a:extLst>
          </p:cNvPr>
          <p:cNvPicPr>
            <a:picLocks noChangeAspect="1"/>
          </p:cNvPicPr>
          <p:nvPr/>
        </p:nvPicPr>
        <p:blipFill>
          <a:blip r:embed="rId2"/>
          <a:stretch>
            <a:fillRect/>
          </a:stretch>
        </p:blipFill>
        <p:spPr>
          <a:xfrm rot="2594810">
            <a:off x="4770006" y="335334"/>
            <a:ext cx="426037" cy="746879"/>
          </a:xfrm>
          <a:prstGeom prst="rect">
            <a:avLst/>
          </a:prstGeom>
        </p:spPr>
      </p:pic>
      <p:pic>
        <p:nvPicPr>
          <p:cNvPr id="5" name="Picture 4">
            <a:extLst>
              <a:ext uri="{FF2B5EF4-FFF2-40B4-BE49-F238E27FC236}">
                <a16:creationId xmlns:a16="http://schemas.microsoft.com/office/drawing/2014/main" id="{C611EAD2-D08F-F0BC-316F-8B98FD246FF3}"/>
              </a:ext>
            </a:extLst>
          </p:cNvPr>
          <p:cNvPicPr>
            <a:picLocks noChangeAspect="1"/>
          </p:cNvPicPr>
          <p:nvPr/>
        </p:nvPicPr>
        <p:blipFill>
          <a:blip r:embed="rId3"/>
          <a:stretch>
            <a:fillRect/>
          </a:stretch>
        </p:blipFill>
        <p:spPr>
          <a:xfrm>
            <a:off x="5394049" y="441359"/>
            <a:ext cx="533615" cy="584924"/>
          </a:xfrm>
          <a:prstGeom prst="rect">
            <a:avLst/>
          </a:prstGeom>
        </p:spPr>
      </p:pic>
      <p:pic>
        <p:nvPicPr>
          <p:cNvPr id="6" name="Picture 5">
            <a:extLst>
              <a:ext uri="{FF2B5EF4-FFF2-40B4-BE49-F238E27FC236}">
                <a16:creationId xmlns:a16="http://schemas.microsoft.com/office/drawing/2014/main" id="{1A302C68-32A2-3053-9B39-DD70774A8BA9}"/>
              </a:ext>
            </a:extLst>
          </p:cNvPr>
          <p:cNvPicPr>
            <a:picLocks noChangeAspect="1"/>
          </p:cNvPicPr>
          <p:nvPr/>
        </p:nvPicPr>
        <p:blipFill>
          <a:blip r:embed="rId3"/>
          <a:stretch>
            <a:fillRect/>
          </a:stretch>
        </p:blipFill>
        <p:spPr>
          <a:xfrm>
            <a:off x="6059928" y="434340"/>
            <a:ext cx="533615" cy="584924"/>
          </a:xfrm>
          <a:prstGeom prst="rect">
            <a:avLst/>
          </a:prstGeom>
        </p:spPr>
      </p:pic>
    </p:spTree>
    <p:extLst>
      <p:ext uri="{BB962C8B-B14F-4D97-AF65-F5344CB8AC3E}">
        <p14:creationId xmlns:p14="http://schemas.microsoft.com/office/powerpoint/2010/main" val="41668105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0" y="205802"/>
            <a:ext cx="7886700" cy="824984"/>
          </a:xfrm>
        </p:spPr>
        <p:txBody>
          <a:bodyPr>
            <a:normAutofit/>
          </a:bodyPr>
          <a:lstStyle/>
          <a:p>
            <a:pPr algn="ctr"/>
            <a:r>
              <a:rPr lang="en-US" sz="3300" b="1" dirty="0">
                <a:solidFill>
                  <a:srgbClr val="003767"/>
                </a:solidFill>
              </a:rPr>
              <a:t>COSMIC 313</a:t>
            </a:r>
            <a:endParaRPr lang="en-US" sz="2100" b="1" dirty="0">
              <a:solidFill>
                <a:srgbClr val="003767"/>
              </a:solidFill>
            </a:endParaRPr>
          </a:p>
        </p:txBody>
      </p:sp>
      <p:pic>
        <p:nvPicPr>
          <p:cNvPr id="1026" name="Picture 2">
            <a:extLst>
              <a:ext uri="{FF2B5EF4-FFF2-40B4-BE49-F238E27FC236}">
                <a16:creationId xmlns:a16="http://schemas.microsoft.com/office/drawing/2014/main" id="{7EB59A15-2590-2ED0-EDC7-8A0E48200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37638"/>
            <a:ext cx="7639050" cy="259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CBC9FB-5D73-1AE2-23D4-B425BC052B48}"/>
              </a:ext>
            </a:extLst>
          </p:cNvPr>
          <p:cNvSpPr txBox="1"/>
          <p:nvPr/>
        </p:nvSpPr>
        <p:spPr>
          <a:xfrm>
            <a:off x="628650" y="4019210"/>
            <a:ext cx="3198376" cy="646331"/>
          </a:xfrm>
          <a:prstGeom prst="rect">
            <a:avLst/>
          </a:prstGeom>
          <a:noFill/>
        </p:spPr>
        <p:txBody>
          <a:bodyPr wrap="none" rtlCol="0">
            <a:spAutoFit/>
          </a:bodyPr>
          <a:lstStyle/>
          <a:p>
            <a:r>
              <a:rPr lang="en-US" sz="1800" dirty="0"/>
              <a:t>Toni Choueiri and Colleagues</a:t>
            </a:r>
          </a:p>
          <a:p>
            <a:r>
              <a:rPr lang="en-US" sz="1800" dirty="0"/>
              <a:t>ESMO 2022</a:t>
            </a:r>
          </a:p>
        </p:txBody>
      </p:sp>
      <p:pic>
        <p:nvPicPr>
          <p:cNvPr id="2" name="Picture 1">
            <a:extLst>
              <a:ext uri="{FF2B5EF4-FFF2-40B4-BE49-F238E27FC236}">
                <a16:creationId xmlns:a16="http://schemas.microsoft.com/office/drawing/2014/main" id="{E678CAF3-1A2D-8081-2DDD-B9FB225E14ED}"/>
              </a:ext>
            </a:extLst>
          </p:cNvPr>
          <p:cNvPicPr>
            <a:picLocks noChangeAspect="1"/>
          </p:cNvPicPr>
          <p:nvPr/>
        </p:nvPicPr>
        <p:blipFill>
          <a:blip r:embed="rId3"/>
          <a:stretch>
            <a:fillRect/>
          </a:stretch>
        </p:blipFill>
        <p:spPr>
          <a:xfrm rot="2594810">
            <a:off x="5263933" y="159555"/>
            <a:ext cx="426037" cy="746879"/>
          </a:xfrm>
          <a:prstGeom prst="rect">
            <a:avLst/>
          </a:prstGeom>
        </p:spPr>
      </p:pic>
      <p:pic>
        <p:nvPicPr>
          <p:cNvPr id="6" name="Picture 5">
            <a:extLst>
              <a:ext uri="{FF2B5EF4-FFF2-40B4-BE49-F238E27FC236}">
                <a16:creationId xmlns:a16="http://schemas.microsoft.com/office/drawing/2014/main" id="{F0299676-3221-8FD9-C897-0D77168EFD18}"/>
              </a:ext>
            </a:extLst>
          </p:cNvPr>
          <p:cNvPicPr>
            <a:picLocks noChangeAspect="1"/>
          </p:cNvPicPr>
          <p:nvPr/>
        </p:nvPicPr>
        <p:blipFill>
          <a:blip r:embed="rId4"/>
          <a:stretch>
            <a:fillRect/>
          </a:stretch>
        </p:blipFill>
        <p:spPr>
          <a:xfrm>
            <a:off x="5887976" y="265581"/>
            <a:ext cx="533615" cy="584924"/>
          </a:xfrm>
          <a:prstGeom prst="rect">
            <a:avLst/>
          </a:prstGeom>
        </p:spPr>
      </p:pic>
      <p:pic>
        <p:nvPicPr>
          <p:cNvPr id="8" name="Picture 7">
            <a:extLst>
              <a:ext uri="{FF2B5EF4-FFF2-40B4-BE49-F238E27FC236}">
                <a16:creationId xmlns:a16="http://schemas.microsoft.com/office/drawing/2014/main" id="{D986F00C-CFC3-6F6D-A4D6-7A2198EE0D0E}"/>
              </a:ext>
            </a:extLst>
          </p:cNvPr>
          <p:cNvPicPr>
            <a:picLocks noChangeAspect="1"/>
          </p:cNvPicPr>
          <p:nvPr/>
        </p:nvPicPr>
        <p:blipFill>
          <a:blip r:embed="rId4"/>
          <a:stretch>
            <a:fillRect/>
          </a:stretch>
        </p:blipFill>
        <p:spPr>
          <a:xfrm>
            <a:off x="6553855" y="258562"/>
            <a:ext cx="533615" cy="584924"/>
          </a:xfrm>
          <a:prstGeom prst="rect">
            <a:avLst/>
          </a:prstGeom>
        </p:spPr>
      </p:pic>
    </p:spTree>
    <p:extLst>
      <p:ext uri="{BB962C8B-B14F-4D97-AF65-F5344CB8AC3E}">
        <p14:creationId xmlns:p14="http://schemas.microsoft.com/office/powerpoint/2010/main" val="3190112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5950" y="208971"/>
            <a:ext cx="7886700" cy="824984"/>
          </a:xfrm>
        </p:spPr>
        <p:txBody>
          <a:bodyPr>
            <a:normAutofit/>
          </a:bodyPr>
          <a:lstStyle/>
          <a:p>
            <a:pPr algn="ctr"/>
            <a:r>
              <a:rPr lang="en-US" sz="3300" b="1" dirty="0">
                <a:solidFill>
                  <a:srgbClr val="003767"/>
                </a:solidFill>
              </a:rPr>
              <a:t>COSMIC 313</a:t>
            </a:r>
            <a:endParaRPr lang="en-US" sz="2100" b="1" dirty="0">
              <a:solidFill>
                <a:srgbClr val="003767"/>
              </a:solidFill>
            </a:endParaRPr>
          </a:p>
        </p:txBody>
      </p:sp>
      <p:sp>
        <p:nvSpPr>
          <p:cNvPr id="5" name="TextBox 4">
            <a:extLst>
              <a:ext uri="{FF2B5EF4-FFF2-40B4-BE49-F238E27FC236}">
                <a16:creationId xmlns:a16="http://schemas.microsoft.com/office/drawing/2014/main" id="{5FF86A52-D87A-BE44-AC31-94503FB4065B}"/>
              </a:ext>
            </a:extLst>
          </p:cNvPr>
          <p:cNvSpPr txBox="1"/>
          <p:nvPr/>
        </p:nvSpPr>
        <p:spPr>
          <a:xfrm>
            <a:off x="878306" y="4593043"/>
            <a:ext cx="4572000" cy="369332"/>
          </a:xfrm>
          <a:prstGeom prst="rect">
            <a:avLst/>
          </a:prstGeom>
          <a:noFill/>
        </p:spPr>
        <p:txBody>
          <a:bodyPr wrap="square">
            <a:spAutoFit/>
          </a:bodyPr>
          <a:lstStyle/>
          <a:p>
            <a:r>
              <a:rPr lang="en-US" sz="1800" dirty="0">
                <a:solidFill>
                  <a:srgbClr val="000000"/>
                </a:solidFill>
              </a:rPr>
              <a:t>@</a:t>
            </a:r>
            <a:r>
              <a:rPr lang="en-US" sz="1800" dirty="0" err="1">
                <a:solidFill>
                  <a:srgbClr val="000000"/>
                </a:solidFill>
              </a:rPr>
              <a:t>HHammersMD</a:t>
            </a:r>
            <a:endParaRPr lang="en-US" sz="1800" dirty="0">
              <a:solidFill>
                <a:srgbClr val="000000"/>
              </a:solidFill>
            </a:endParaRPr>
          </a:p>
        </p:txBody>
      </p:sp>
      <p:pic>
        <p:nvPicPr>
          <p:cNvPr id="2" name="Picture 1">
            <a:extLst>
              <a:ext uri="{FF2B5EF4-FFF2-40B4-BE49-F238E27FC236}">
                <a16:creationId xmlns:a16="http://schemas.microsoft.com/office/drawing/2014/main" id="{BF14FF53-CD1D-BA77-53A6-1CBF03BA9407}"/>
              </a:ext>
            </a:extLst>
          </p:cNvPr>
          <p:cNvPicPr>
            <a:picLocks noChangeAspect="1"/>
          </p:cNvPicPr>
          <p:nvPr/>
        </p:nvPicPr>
        <p:blipFill>
          <a:blip r:embed="rId2"/>
          <a:stretch>
            <a:fillRect/>
          </a:stretch>
        </p:blipFill>
        <p:spPr>
          <a:xfrm>
            <a:off x="200542" y="310798"/>
            <a:ext cx="3929701" cy="2075090"/>
          </a:xfrm>
          <a:prstGeom prst="rect">
            <a:avLst/>
          </a:prstGeom>
        </p:spPr>
      </p:pic>
      <p:pic>
        <p:nvPicPr>
          <p:cNvPr id="6" name="Picture 5">
            <a:extLst>
              <a:ext uri="{FF2B5EF4-FFF2-40B4-BE49-F238E27FC236}">
                <a16:creationId xmlns:a16="http://schemas.microsoft.com/office/drawing/2014/main" id="{3ADF3D62-F2B1-F160-9121-AC6587670571}"/>
              </a:ext>
            </a:extLst>
          </p:cNvPr>
          <p:cNvPicPr>
            <a:picLocks noChangeAspect="1"/>
          </p:cNvPicPr>
          <p:nvPr/>
        </p:nvPicPr>
        <p:blipFill>
          <a:blip r:embed="rId3"/>
          <a:stretch>
            <a:fillRect/>
          </a:stretch>
        </p:blipFill>
        <p:spPr>
          <a:xfrm>
            <a:off x="2668287" y="2156727"/>
            <a:ext cx="5733538" cy="2362666"/>
          </a:xfrm>
          <a:prstGeom prst="rect">
            <a:avLst/>
          </a:prstGeom>
        </p:spPr>
      </p:pic>
      <p:sp>
        <p:nvSpPr>
          <p:cNvPr id="8" name="TextBox 7">
            <a:extLst>
              <a:ext uri="{FF2B5EF4-FFF2-40B4-BE49-F238E27FC236}">
                <a16:creationId xmlns:a16="http://schemas.microsoft.com/office/drawing/2014/main" id="{46927B87-7C32-9B32-3F31-10650D604EBD}"/>
              </a:ext>
            </a:extLst>
          </p:cNvPr>
          <p:cNvSpPr txBox="1"/>
          <p:nvPr/>
        </p:nvSpPr>
        <p:spPr>
          <a:xfrm>
            <a:off x="3904975" y="4519393"/>
            <a:ext cx="4134465" cy="461665"/>
          </a:xfrm>
          <a:prstGeom prst="rect">
            <a:avLst/>
          </a:prstGeom>
          <a:noFill/>
        </p:spPr>
        <p:txBody>
          <a:bodyPr wrap="none" rtlCol="0">
            <a:spAutoFit/>
          </a:bodyPr>
          <a:lstStyle/>
          <a:p>
            <a:r>
              <a:rPr lang="en-US" dirty="0"/>
              <a:t>Low ORR, LOW CR, no OS?</a:t>
            </a:r>
          </a:p>
        </p:txBody>
      </p:sp>
      <p:pic>
        <p:nvPicPr>
          <p:cNvPr id="4" name="Picture 3">
            <a:extLst>
              <a:ext uri="{FF2B5EF4-FFF2-40B4-BE49-F238E27FC236}">
                <a16:creationId xmlns:a16="http://schemas.microsoft.com/office/drawing/2014/main" id="{62615FC8-50B1-1F76-53DC-93B1727256DA}"/>
              </a:ext>
            </a:extLst>
          </p:cNvPr>
          <p:cNvPicPr>
            <a:picLocks noChangeAspect="1"/>
          </p:cNvPicPr>
          <p:nvPr/>
        </p:nvPicPr>
        <p:blipFill>
          <a:blip r:embed="rId4"/>
          <a:stretch>
            <a:fillRect/>
          </a:stretch>
        </p:blipFill>
        <p:spPr>
          <a:xfrm rot="2594810">
            <a:off x="5044858" y="934949"/>
            <a:ext cx="426037" cy="746879"/>
          </a:xfrm>
          <a:prstGeom prst="rect">
            <a:avLst/>
          </a:prstGeom>
        </p:spPr>
      </p:pic>
      <p:pic>
        <p:nvPicPr>
          <p:cNvPr id="7" name="Picture 6">
            <a:extLst>
              <a:ext uri="{FF2B5EF4-FFF2-40B4-BE49-F238E27FC236}">
                <a16:creationId xmlns:a16="http://schemas.microsoft.com/office/drawing/2014/main" id="{60E3F041-99A8-9C8F-7503-FF5B1D97014A}"/>
              </a:ext>
            </a:extLst>
          </p:cNvPr>
          <p:cNvPicPr>
            <a:picLocks noChangeAspect="1"/>
          </p:cNvPicPr>
          <p:nvPr/>
        </p:nvPicPr>
        <p:blipFill>
          <a:blip r:embed="rId5"/>
          <a:stretch>
            <a:fillRect/>
          </a:stretch>
        </p:blipFill>
        <p:spPr>
          <a:xfrm>
            <a:off x="5668901" y="1040974"/>
            <a:ext cx="533615" cy="584924"/>
          </a:xfrm>
          <a:prstGeom prst="rect">
            <a:avLst/>
          </a:prstGeom>
        </p:spPr>
      </p:pic>
      <p:pic>
        <p:nvPicPr>
          <p:cNvPr id="9" name="Picture 8">
            <a:extLst>
              <a:ext uri="{FF2B5EF4-FFF2-40B4-BE49-F238E27FC236}">
                <a16:creationId xmlns:a16="http://schemas.microsoft.com/office/drawing/2014/main" id="{EBBC8572-F1E9-B1BD-49A1-0283C6414DFE}"/>
              </a:ext>
            </a:extLst>
          </p:cNvPr>
          <p:cNvPicPr>
            <a:picLocks noChangeAspect="1"/>
          </p:cNvPicPr>
          <p:nvPr/>
        </p:nvPicPr>
        <p:blipFill>
          <a:blip r:embed="rId5"/>
          <a:stretch>
            <a:fillRect/>
          </a:stretch>
        </p:blipFill>
        <p:spPr>
          <a:xfrm>
            <a:off x="6334780" y="1033956"/>
            <a:ext cx="533615" cy="584924"/>
          </a:xfrm>
          <a:prstGeom prst="rect">
            <a:avLst/>
          </a:prstGeom>
        </p:spPr>
      </p:pic>
    </p:spTree>
    <p:extLst>
      <p:ext uri="{BB962C8B-B14F-4D97-AF65-F5344CB8AC3E}">
        <p14:creationId xmlns:p14="http://schemas.microsoft.com/office/powerpoint/2010/main" val="15399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63987"/>
            <a:ext cx="7886700" cy="824984"/>
          </a:xfrm>
        </p:spPr>
        <p:txBody>
          <a:bodyPr>
            <a:normAutofit/>
          </a:bodyPr>
          <a:lstStyle/>
          <a:p>
            <a:pPr algn="ctr"/>
            <a:r>
              <a:rPr lang="en-US" sz="3300" b="1" dirty="0">
                <a:solidFill>
                  <a:srgbClr val="003767"/>
                </a:solidFill>
              </a:rPr>
              <a:t>COSMIC 313</a:t>
            </a:r>
            <a:endParaRPr lang="en-US" sz="2100" b="1" dirty="0">
              <a:solidFill>
                <a:srgbClr val="003767"/>
              </a:solidFill>
            </a:endParaRPr>
          </a:p>
        </p:txBody>
      </p:sp>
      <p:sp>
        <p:nvSpPr>
          <p:cNvPr id="8" name="TextBox 7">
            <a:extLst>
              <a:ext uri="{FF2B5EF4-FFF2-40B4-BE49-F238E27FC236}">
                <a16:creationId xmlns:a16="http://schemas.microsoft.com/office/drawing/2014/main" id="{46927B87-7C32-9B32-3F31-10650D604EBD}"/>
              </a:ext>
            </a:extLst>
          </p:cNvPr>
          <p:cNvSpPr txBox="1"/>
          <p:nvPr/>
        </p:nvSpPr>
        <p:spPr>
          <a:xfrm>
            <a:off x="324391" y="3887822"/>
            <a:ext cx="3625673" cy="461665"/>
          </a:xfrm>
          <a:prstGeom prst="rect">
            <a:avLst/>
          </a:prstGeom>
          <a:noFill/>
        </p:spPr>
        <p:txBody>
          <a:bodyPr wrap="none" rtlCol="0">
            <a:spAutoFit/>
          </a:bodyPr>
          <a:lstStyle/>
          <a:p>
            <a:r>
              <a:rPr lang="en-US" dirty="0"/>
              <a:t>Toxicity Gets in the Way!!</a:t>
            </a:r>
          </a:p>
        </p:txBody>
      </p:sp>
      <p:pic>
        <p:nvPicPr>
          <p:cNvPr id="7" name="Picture 6">
            <a:extLst>
              <a:ext uri="{FF2B5EF4-FFF2-40B4-BE49-F238E27FC236}">
                <a16:creationId xmlns:a16="http://schemas.microsoft.com/office/drawing/2014/main" id="{BE7ABBB2-6994-3D22-E7BA-1159764E1647}"/>
              </a:ext>
            </a:extLst>
          </p:cNvPr>
          <p:cNvPicPr>
            <a:picLocks noChangeAspect="1"/>
          </p:cNvPicPr>
          <p:nvPr/>
        </p:nvPicPr>
        <p:blipFill rotWithShape="1">
          <a:blip r:embed="rId2"/>
          <a:srcRect t="13749"/>
          <a:stretch/>
        </p:blipFill>
        <p:spPr>
          <a:xfrm>
            <a:off x="0" y="909762"/>
            <a:ext cx="5771861" cy="2451575"/>
          </a:xfrm>
          <a:prstGeom prst="rect">
            <a:avLst/>
          </a:prstGeom>
        </p:spPr>
      </p:pic>
      <p:pic>
        <p:nvPicPr>
          <p:cNvPr id="4" name="Picture 3">
            <a:extLst>
              <a:ext uri="{FF2B5EF4-FFF2-40B4-BE49-F238E27FC236}">
                <a16:creationId xmlns:a16="http://schemas.microsoft.com/office/drawing/2014/main" id="{9D5AE699-4DA2-A321-550A-3857DF335C80}"/>
              </a:ext>
            </a:extLst>
          </p:cNvPr>
          <p:cNvPicPr>
            <a:picLocks noChangeAspect="1"/>
          </p:cNvPicPr>
          <p:nvPr/>
        </p:nvPicPr>
        <p:blipFill rotWithShape="1">
          <a:blip r:embed="rId3"/>
          <a:srcRect l="9729" r="9577"/>
          <a:stretch/>
        </p:blipFill>
        <p:spPr>
          <a:xfrm>
            <a:off x="3820747" y="2098703"/>
            <a:ext cx="5323253" cy="3047178"/>
          </a:xfrm>
          <a:prstGeom prst="rect">
            <a:avLst/>
          </a:prstGeom>
        </p:spPr>
      </p:pic>
      <p:pic>
        <p:nvPicPr>
          <p:cNvPr id="2" name="Picture 1">
            <a:extLst>
              <a:ext uri="{FF2B5EF4-FFF2-40B4-BE49-F238E27FC236}">
                <a16:creationId xmlns:a16="http://schemas.microsoft.com/office/drawing/2014/main" id="{DF922702-9644-7354-F486-94553913C28A}"/>
              </a:ext>
            </a:extLst>
          </p:cNvPr>
          <p:cNvPicPr>
            <a:picLocks noChangeAspect="1"/>
          </p:cNvPicPr>
          <p:nvPr/>
        </p:nvPicPr>
        <p:blipFill>
          <a:blip r:embed="rId4"/>
          <a:stretch>
            <a:fillRect/>
          </a:stretch>
        </p:blipFill>
        <p:spPr>
          <a:xfrm rot="2594810">
            <a:off x="6130708" y="64980"/>
            <a:ext cx="426037" cy="746879"/>
          </a:xfrm>
          <a:prstGeom prst="rect">
            <a:avLst/>
          </a:prstGeom>
        </p:spPr>
      </p:pic>
      <p:pic>
        <p:nvPicPr>
          <p:cNvPr id="6" name="Picture 5">
            <a:extLst>
              <a:ext uri="{FF2B5EF4-FFF2-40B4-BE49-F238E27FC236}">
                <a16:creationId xmlns:a16="http://schemas.microsoft.com/office/drawing/2014/main" id="{8CEB08A8-C233-69B8-27F9-38CE113967B9}"/>
              </a:ext>
            </a:extLst>
          </p:cNvPr>
          <p:cNvPicPr>
            <a:picLocks noChangeAspect="1"/>
          </p:cNvPicPr>
          <p:nvPr/>
        </p:nvPicPr>
        <p:blipFill>
          <a:blip r:embed="rId5"/>
          <a:stretch>
            <a:fillRect/>
          </a:stretch>
        </p:blipFill>
        <p:spPr>
          <a:xfrm>
            <a:off x="6754751" y="171006"/>
            <a:ext cx="533615" cy="584924"/>
          </a:xfrm>
          <a:prstGeom prst="rect">
            <a:avLst/>
          </a:prstGeom>
        </p:spPr>
      </p:pic>
      <p:pic>
        <p:nvPicPr>
          <p:cNvPr id="9" name="Picture 8">
            <a:extLst>
              <a:ext uri="{FF2B5EF4-FFF2-40B4-BE49-F238E27FC236}">
                <a16:creationId xmlns:a16="http://schemas.microsoft.com/office/drawing/2014/main" id="{ACED5046-8393-5235-C313-ECCC66F8D628}"/>
              </a:ext>
            </a:extLst>
          </p:cNvPr>
          <p:cNvPicPr>
            <a:picLocks noChangeAspect="1"/>
          </p:cNvPicPr>
          <p:nvPr/>
        </p:nvPicPr>
        <p:blipFill>
          <a:blip r:embed="rId5"/>
          <a:stretch>
            <a:fillRect/>
          </a:stretch>
        </p:blipFill>
        <p:spPr>
          <a:xfrm>
            <a:off x="7420630" y="163987"/>
            <a:ext cx="533615" cy="584924"/>
          </a:xfrm>
          <a:prstGeom prst="rect">
            <a:avLst/>
          </a:prstGeom>
        </p:spPr>
      </p:pic>
    </p:spTree>
    <p:extLst>
      <p:ext uri="{BB962C8B-B14F-4D97-AF65-F5344CB8AC3E}">
        <p14:creationId xmlns:p14="http://schemas.microsoft.com/office/powerpoint/2010/main" val="404010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2337C3-9C7C-4F46-AA77-FF53DF16B6AB}"/>
              </a:ext>
            </a:extLst>
          </p:cNvPr>
          <p:cNvSpPr txBox="1"/>
          <p:nvPr/>
        </p:nvSpPr>
        <p:spPr>
          <a:xfrm>
            <a:off x="3067046" y="328690"/>
            <a:ext cx="2954655" cy="646331"/>
          </a:xfrm>
          <a:prstGeom prst="rect">
            <a:avLst/>
          </a:prstGeom>
          <a:noFill/>
        </p:spPr>
        <p:txBody>
          <a:bodyPr wrap="none" rtlCol="0">
            <a:spAutoFit/>
          </a:bodyPr>
          <a:lstStyle/>
          <a:p>
            <a:r>
              <a:rPr lang="en-US" sz="3600" b="1" dirty="0">
                <a:solidFill>
                  <a:srgbClr val="003767"/>
                </a:solidFill>
              </a:rPr>
              <a:t>Conclusions</a:t>
            </a:r>
          </a:p>
        </p:txBody>
      </p:sp>
      <p:sp>
        <p:nvSpPr>
          <p:cNvPr id="15" name="TextBox 14">
            <a:extLst>
              <a:ext uri="{FF2B5EF4-FFF2-40B4-BE49-F238E27FC236}">
                <a16:creationId xmlns:a16="http://schemas.microsoft.com/office/drawing/2014/main" id="{99B27052-D827-E94D-A40D-5BF2DBAB136C}"/>
              </a:ext>
            </a:extLst>
          </p:cNvPr>
          <p:cNvSpPr txBox="1"/>
          <p:nvPr/>
        </p:nvSpPr>
        <p:spPr>
          <a:xfrm>
            <a:off x="483921" y="1081802"/>
            <a:ext cx="8769837" cy="3323987"/>
          </a:xfrm>
          <a:prstGeom prst="rect">
            <a:avLst/>
          </a:prstGeom>
          <a:noFill/>
        </p:spPr>
        <p:txBody>
          <a:bodyPr wrap="none" rtlCol="0">
            <a:spAutoFit/>
          </a:bodyPr>
          <a:lstStyle/>
          <a:p>
            <a:pPr marL="428625" indent="-428625">
              <a:buFont typeface="Arial" panose="020B0604020202020204" pitchFamily="34" charset="0"/>
              <a:buChar char="•"/>
            </a:pPr>
            <a:r>
              <a:rPr lang="en-US" sz="3000" dirty="0">
                <a:solidFill>
                  <a:srgbClr val="000000"/>
                </a:solidFill>
              </a:rPr>
              <a:t>Opportunity Individualize Therapy</a:t>
            </a:r>
          </a:p>
          <a:p>
            <a:endParaRPr lang="en-US" sz="3000" dirty="0">
              <a:solidFill>
                <a:srgbClr val="000000"/>
              </a:solidFill>
            </a:endParaRPr>
          </a:p>
          <a:p>
            <a:pPr marL="428625" indent="-428625">
              <a:buFont typeface="Arial" panose="020B0604020202020204" pitchFamily="34" charset="0"/>
              <a:buChar char="•"/>
            </a:pPr>
            <a:r>
              <a:rPr lang="en-US" sz="3000" dirty="0">
                <a:solidFill>
                  <a:srgbClr val="000000"/>
                </a:solidFill>
              </a:rPr>
              <a:t>Therapies come with different flavors, pros/cons</a:t>
            </a:r>
          </a:p>
          <a:p>
            <a:pPr marL="428625" indent="-428625">
              <a:buFont typeface="Arial" panose="020B0604020202020204" pitchFamily="34" charset="0"/>
              <a:buChar char="•"/>
            </a:pPr>
            <a:endParaRPr lang="en-US" sz="3000" dirty="0">
              <a:solidFill>
                <a:srgbClr val="000000"/>
              </a:solidFill>
            </a:endParaRPr>
          </a:p>
          <a:p>
            <a:pPr marL="428625" indent="-428625">
              <a:buFont typeface="Arial" panose="020B0604020202020204" pitchFamily="34" charset="0"/>
              <a:buChar char="•"/>
            </a:pPr>
            <a:r>
              <a:rPr lang="en-US" sz="3000" dirty="0">
                <a:solidFill>
                  <a:srgbClr val="000000"/>
                </a:solidFill>
              </a:rPr>
              <a:t>No Biomarkers yet</a:t>
            </a:r>
          </a:p>
          <a:p>
            <a:pPr marL="428625" indent="-428625">
              <a:buFont typeface="Arial" panose="020B0604020202020204" pitchFamily="34" charset="0"/>
              <a:buChar char="•"/>
            </a:pPr>
            <a:endParaRPr lang="en-US" sz="3000" dirty="0">
              <a:solidFill>
                <a:srgbClr val="000000"/>
              </a:solidFill>
            </a:endParaRPr>
          </a:p>
          <a:p>
            <a:pPr marL="428625" indent="-428625">
              <a:buFont typeface="Arial" panose="020B0604020202020204" pitchFamily="34" charset="0"/>
              <a:buChar char="•"/>
            </a:pPr>
            <a:r>
              <a:rPr lang="en-US" sz="3000" dirty="0">
                <a:solidFill>
                  <a:srgbClr val="000000"/>
                </a:solidFill>
              </a:rPr>
              <a:t>Combinations are coming </a:t>
            </a:r>
          </a:p>
        </p:txBody>
      </p:sp>
    </p:spTree>
    <p:extLst>
      <p:ext uri="{BB962C8B-B14F-4D97-AF65-F5344CB8AC3E}">
        <p14:creationId xmlns:p14="http://schemas.microsoft.com/office/powerpoint/2010/main" val="1614352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2337C3-9C7C-4F46-AA77-FF53DF16B6AB}"/>
              </a:ext>
            </a:extLst>
          </p:cNvPr>
          <p:cNvSpPr txBox="1"/>
          <p:nvPr/>
        </p:nvSpPr>
        <p:spPr>
          <a:xfrm>
            <a:off x="2732767" y="1743134"/>
            <a:ext cx="3499676" cy="854080"/>
          </a:xfrm>
          <a:prstGeom prst="rect">
            <a:avLst/>
          </a:prstGeom>
          <a:noFill/>
        </p:spPr>
        <p:txBody>
          <a:bodyPr wrap="none" rtlCol="0">
            <a:spAutoFit/>
          </a:bodyPr>
          <a:lstStyle/>
          <a:p>
            <a:r>
              <a:rPr lang="en-US" sz="4950" dirty="0">
                <a:solidFill>
                  <a:srgbClr val="000000"/>
                </a:solidFill>
              </a:rPr>
              <a:t>Thank you !</a:t>
            </a:r>
          </a:p>
        </p:txBody>
      </p:sp>
      <p:sp>
        <p:nvSpPr>
          <p:cNvPr id="15" name="TextBox 14">
            <a:extLst>
              <a:ext uri="{FF2B5EF4-FFF2-40B4-BE49-F238E27FC236}">
                <a16:creationId xmlns:a16="http://schemas.microsoft.com/office/drawing/2014/main" id="{99B27052-D827-E94D-A40D-5BF2DBAB136C}"/>
              </a:ext>
            </a:extLst>
          </p:cNvPr>
          <p:cNvSpPr txBox="1"/>
          <p:nvPr/>
        </p:nvSpPr>
        <p:spPr>
          <a:xfrm>
            <a:off x="2883218" y="3754818"/>
            <a:ext cx="3223959" cy="553998"/>
          </a:xfrm>
          <a:prstGeom prst="rect">
            <a:avLst/>
          </a:prstGeom>
          <a:noFill/>
        </p:spPr>
        <p:txBody>
          <a:bodyPr wrap="none" rtlCol="0">
            <a:spAutoFit/>
          </a:bodyPr>
          <a:lstStyle/>
          <a:p>
            <a:r>
              <a:rPr lang="en-US" sz="3000" dirty="0">
                <a:solidFill>
                  <a:srgbClr val="000000"/>
                </a:solidFill>
              </a:rPr>
              <a:t>@</a:t>
            </a:r>
            <a:r>
              <a:rPr lang="en-US" sz="3000" dirty="0" err="1">
                <a:solidFill>
                  <a:srgbClr val="000000"/>
                </a:solidFill>
              </a:rPr>
              <a:t>HHammersMD</a:t>
            </a:r>
            <a:r>
              <a:rPr lang="en-US" sz="3000" dirty="0">
                <a:solidFill>
                  <a:srgbClr val="000000"/>
                </a:solidFill>
              </a:rPr>
              <a:t> </a:t>
            </a:r>
          </a:p>
        </p:txBody>
      </p:sp>
    </p:spTree>
    <p:extLst>
      <p:ext uri="{BB962C8B-B14F-4D97-AF65-F5344CB8AC3E}">
        <p14:creationId xmlns:p14="http://schemas.microsoft.com/office/powerpoint/2010/main" val="15153918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3"/>
          <a:stretch>
            <a:fillRect/>
          </a:stretch>
        </p:blipFill>
        <p:spPr>
          <a:xfrm>
            <a:off x="-64188" y="-72389"/>
            <a:ext cx="9258300" cy="5220652"/>
          </a:xfrm>
          <a:prstGeom prst="rect">
            <a:avLst/>
          </a:prstGeom>
        </p:spPr>
      </p:pic>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rPr>
              <a:t>Monday, August 14, 2023</a:t>
            </a:r>
          </a:p>
        </p:txBody>
      </p:sp>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BLADDER/RCC</a:t>
            </a:r>
          </a:p>
        </p:txBody>
      </p:sp>
      <p:pic>
        <p:nvPicPr>
          <p:cNvPr id="4" name="Picture 3" descr="Text&#10;&#10;Description automatically generated with low confidence">
            <a:extLst>
              <a:ext uri="{FF2B5EF4-FFF2-40B4-BE49-F238E27FC236}">
                <a16:creationId xmlns:a16="http://schemas.microsoft.com/office/drawing/2014/main" id="{F5EE35B6-3B06-4C6C-A884-EC1AB4DE27A2}"/>
              </a:ext>
            </a:extLst>
          </p:cNvPr>
          <p:cNvPicPr>
            <a:picLocks noChangeAspect="1"/>
          </p:cNvPicPr>
          <p:nvPr/>
        </p:nvPicPr>
        <p:blipFill>
          <a:blip r:embed="rId4"/>
          <a:stretch>
            <a:fillRect/>
          </a:stretch>
        </p:blipFill>
        <p:spPr>
          <a:xfrm>
            <a:off x="3250347" y="4310224"/>
            <a:ext cx="2205317" cy="632673"/>
          </a:xfrm>
          <a:prstGeom prst="rect">
            <a:avLst/>
          </a:prstGeom>
        </p:spPr>
      </p:pic>
    </p:spTree>
    <p:extLst>
      <p:ext uri="{BB962C8B-B14F-4D97-AF65-F5344CB8AC3E}">
        <p14:creationId xmlns:p14="http://schemas.microsoft.com/office/powerpoint/2010/main" val="20599289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BC779720-652D-7F47-BEA7-ED74B8273ECD}"/>
              </a:ext>
            </a:extLst>
          </p:cNvPr>
          <p:cNvSpPr txBox="1">
            <a:spLocks/>
          </p:cNvSpPr>
          <p:nvPr/>
        </p:nvSpPr>
        <p:spPr bwMode="auto">
          <a:xfrm>
            <a:off x="1371600" y="2219030"/>
            <a:ext cx="6400800" cy="22049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2000" b="1" kern="0" dirty="0">
                <a:solidFill>
                  <a:srgbClr val="002E51"/>
                </a:solidFill>
              </a:rPr>
              <a:t>Qian [Janie] Qin, MD</a:t>
            </a:r>
          </a:p>
          <a:p>
            <a:r>
              <a:rPr lang="en-US" sz="1600" kern="0" dirty="0">
                <a:solidFill>
                  <a:srgbClr val="002E51"/>
                </a:solidFill>
              </a:rPr>
              <a:t>Assistant Professor</a:t>
            </a:r>
          </a:p>
          <a:p>
            <a:r>
              <a:rPr lang="en-US" sz="1600" kern="0" dirty="0">
                <a:solidFill>
                  <a:srgbClr val="002E51"/>
                </a:solidFill>
              </a:rPr>
              <a:t>Division of Hematology and Oncology</a:t>
            </a:r>
          </a:p>
          <a:p>
            <a:r>
              <a:rPr lang="en-US" sz="1600" kern="0" dirty="0">
                <a:solidFill>
                  <a:srgbClr val="002E51"/>
                </a:solidFill>
              </a:rPr>
              <a:t>Department of Internal Medicine,</a:t>
            </a:r>
          </a:p>
          <a:p>
            <a:r>
              <a:rPr lang="en-US" sz="1600" kern="0" dirty="0">
                <a:solidFill>
                  <a:srgbClr val="002E51"/>
                </a:solidFill>
              </a:rPr>
              <a:t>UT Southwestern Medical Center</a:t>
            </a:r>
          </a:p>
          <a:p>
            <a:r>
              <a:rPr lang="en-US" sz="1600" kern="0" dirty="0">
                <a:solidFill>
                  <a:srgbClr val="002E51"/>
                </a:solidFill>
              </a:rPr>
              <a:t>Dallas, Texas</a:t>
            </a:r>
          </a:p>
        </p:txBody>
      </p:sp>
      <p:sp>
        <p:nvSpPr>
          <p:cNvPr id="9" name="Title 3">
            <a:extLst>
              <a:ext uri="{FF2B5EF4-FFF2-40B4-BE49-F238E27FC236}">
                <a16:creationId xmlns:a16="http://schemas.microsoft.com/office/drawing/2014/main" id="{BBFECDCA-E630-754A-873B-81310F239E6A}"/>
              </a:ext>
            </a:extLst>
          </p:cNvPr>
          <p:cNvSpPr txBox="1">
            <a:spLocks/>
          </p:cNvSpPr>
          <p:nvPr/>
        </p:nvSpPr>
        <p:spPr>
          <a:xfrm>
            <a:off x="0" y="898429"/>
            <a:ext cx="9144000" cy="786936"/>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500" kern="0" dirty="0"/>
              <a:t>Emerging Treatment Regimens for </a:t>
            </a:r>
          </a:p>
          <a:p>
            <a:r>
              <a:rPr lang="en-US" sz="2500" kern="0" dirty="0"/>
              <a:t>Advanced RCC</a:t>
            </a:r>
          </a:p>
        </p:txBody>
      </p:sp>
    </p:spTree>
    <p:extLst>
      <p:ext uri="{BB962C8B-B14F-4D97-AF65-F5344CB8AC3E}">
        <p14:creationId xmlns:p14="http://schemas.microsoft.com/office/powerpoint/2010/main" val="230303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JAVELIN Bladder 100 </a:t>
            </a:r>
          </a:p>
          <a:p>
            <a:r>
              <a:rPr lang="en-US" dirty="0">
                <a:solidFill>
                  <a:srgbClr val="002E51"/>
                </a:solidFill>
              </a:rPr>
              <a:t>(ASCO GU 23 </a:t>
            </a:r>
            <a:r>
              <a:rPr lang="en-US" dirty="0" err="1">
                <a:solidFill>
                  <a:srgbClr val="002E51"/>
                </a:solidFill>
              </a:rPr>
              <a:t>abstr</a:t>
            </a:r>
            <a:r>
              <a:rPr lang="en-US" dirty="0">
                <a:solidFill>
                  <a:srgbClr val="002E51"/>
                </a:solidFill>
              </a:rPr>
              <a:t> 508)</a:t>
            </a:r>
          </a:p>
        </p:txBody>
      </p:sp>
      <p:sp>
        <p:nvSpPr>
          <p:cNvPr id="4" name="Title 3"/>
          <p:cNvSpPr>
            <a:spLocks noGrp="1"/>
          </p:cNvSpPr>
          <p:nvPr>
            <p:ph type="title"/>
          </p:nvPr>
        </p:nvSpPr>
        <p:spPr>
          <a:xfrm>
            <a:off x="0" y="127465"/>
            <a:ext cx="9144000" cy="807256"/>
          </a:xfrm>
        </p:spPr>
        <p:txBody>
          <a:bodyPr/>
          <a:lstStyle/>
          <a:p>
            <a:endParaRPr lang="en-US" b="1" dirty="0"/>
          </a:p>
        </p:txBody>
      </p:sp>
    </p:spTree>
    <p:extLst>
      <p:ext uri="{BB962C8B-B14F-4D97-AF65-F5344CB8AC3E}">
        <p14:creationId xmlns:p14="http://schemas.microsoft.com/office/powerpoint/2010/main" val="39927283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5" y="37299"/>
            <a:ext cx="3563226" cy="807256"/>
          </a:xfrm>
        </p:spPr>
        <p:txBody>
          <a:bodyPr/>
          <a:lstStyle/>
          <a:p>
            <a:pPr algn="l"/>
            <a:r>
              <a:rPr lang="en-US" sz="2200" b="1" dirty="0">
                <a:solidFill>
                  <a:schemeClr val="accent5">
                    <a:lumMod val="25000"/>
                  </a:schemeClr>
                </a:solidFill>
              </a:rPr>
              <a:t>Background </a:t>
            </a:r>
          </a:p>
        </p:txBody>
      </p:sp>
      <p:sp>
        <p:nvSpPr>
          <p:cNvPr id="22" name="TextBox 21">
            <a:extLst>
              <a:ext uri="{FF2B5EF4-FFF2-40B4-BE49-F238E27FC236}">
                <a16:creationId xmlns:a16="http://schemas.microsoft.com/office/drawing/2014/main" id="{FD35C434-581B-7C4D-8F12-AC29427E424D}"/>
              </a:ext>
            </a:extLst>
          </p:cNvPr>
          <p:cNvSpPr txBox="1"/>
          <p:nvPr/>
        </p:nvSpPr>
        <p:spPr>
          <a:xfrm>
            <a:off x="5556052" y="4490543"/>
            <a:ext cx="1992853" cy="230832"/>
          </a:xfrm>
          <a:prstGeom prst="rect">
            <a:avLst/>
          </a:prstGeom>
          <a:noFill/>
        </p:spPr>
        <p:txBody>
          <a:bodyPr wrap="none" rtlCol="0">
            <a:spAutoFit/>
          </a:bodyPr>
          <a:lstStyle/>
          <a:p>
            <a:r>
              <a:rPr lang="en-US" sz="900" dirty="0"/>
              <a:t>SEER, Kidney, accessed Aug 2023</a:t>
            </a:r>
          </a:p>
        </p:txBody>
      </p:sp>
      <p:sp>
        <p:nvSpPr>
          <p:cNvPr id="23" name="Subtitle 1">
            <a:extLst>
              <a:ext uri="{FF2B5EF4-FFF2-40B4-BE49-F238E27FC236}">
                <a16:creationId xmlns:a16="http://schemas.microsoft.com/office/drawing/2014/main" id="{3914950C-7732-E244-AC9D-A886A27DC422}"/>
              </a:ext>
            </a:extLst>
          </p:cNvPr>
          <p:cNvSpPr>
            <a:spLocks noGrp="1"/>
          </p:cNvSpPr>
          <p:nvPr>
            <p:ph type="subTitle" idx="1"/>
          </p:nvPr>
        </p:nvSpPr>
        <p:spPr>
          <a:xfrm>
            <a:off x="331626" y="633550"/>
            <a:ext cx="4794166" cy="2860601"/>
          </a:xfrm>
        </p:spPr>
        <p:txBody>
          <a:bodyPr/>
          <a:lstStyle/>
          <a:p>
            <a:pPr marL="342900" indent="-342900" algn="l">
              <a:buFont typeface="Arial" panose="020B0604020202020204" pitchFamily="34" charset="0"/>
              <a:buChar char="•"/>
            </a:pPr>
            <a:r>
              <a:rPr lang="en-US" sz="1500" u="sng" dirty="0">
                <a:solidFill>
                  <a:schemeClr val="accent5">
                    <a:lumMod val="25000"/>
                  </a:schemeClr>
                </a:solidFill>
              </a:rPr>
              <a:t>2023 estimates</a:t>
            </a:r>
            <a:r>
              <a:rPr lang="en-US" sz="1500" dirty="0">
                <a:solidFill>
                  <a:schemeClr val="accent5">
                    <a:lumMod val="25000"/>
                  </a:schemeClr>
                </a:solidFill>
              </a:rPr>
              <a:t>: </a:t>
            </a:r>
          </a:p>
          <a:p>
            <a:pPr algn="l"/>
            <a:r>
              <a:rPr lang="en-US" sz="1500" dirty="0">
                <a:solidFill>
                  <a:schemeClr val="accent5">
                    <a:lumMod val="25000"/>
                  </a:schemeClr>
                </a:solidFill>
              </a:rPr>
              <a:t>      New cases: 81,800; death: 14,890</a:t>
            </a:r>
          </a:p>
          <a:p>
            <a:pPr marL="342900" indent="-342900" algn="l">
              <a:buFont typeface="Arial" panose="020B0604020202020204" pitchFamily="34" charset="0"/>
              <a:buChar char="•"/>
            </a:pPr>
            <a:r>
              <a:rPr lang="en-US" sz="1500" u="sng" dirty="0">
                <a:solidFill>
                  <a:schemeClr val="accent5">
                    <a:lumMod val="25000"/>
                  </a:schemeClr>
                </a:solidFill>
              </a:rPr>
              <a:t>Age</a:t>
            </a:r>
            <a:r>
              <a:rPr lang="en-US" sz="1500" dirty="0">
                <a:solidFill>
                  <a:schemeClr val="accent5">
                    <a:lumMod val="25000"/>
                  </a:schemeClr>
                </a:solidFill>
              </a:rPr>
              <a:t>: 6-8th decades of life</a:t>
            </a:r>
          </a:p>
          <a:p>
            <a:pPr marL="342900" indent="-342900" algn="l">
              <a:buFont typeface="Arial" panose="020B0604020202020204" pitchFamily="34" charset="0"/>
              <a:buChar char="•"/>
            </a:pPr>
            <a:r>
              <a:rPr lang="en-US" sz="1500" u="sng" dirty="0">
                <a:solidFill>
                  <a:schemeClr val="accent5">
                    <a:lumMod val="25000"/>
                  </a:schemeClr>
                </a:solidFill>
              </a:rPr>
              <a:t>Gender</a:t>
            </a:r>
            <a:r>
              <a:rPr lang="en-US" sz="1500" dirty="0">
                <a:solidFill>
                  <a:schemeClr val="accent5">
                    <a:lumMod val="25000"/>
                  </a:schemeClr>
                </a:solidFill>
              </a:rPr>
              <a:t>: 2:1 (M/F)</a:t>
            </a:r>
          </a:p>
        </p:txBody>
      </p:sp>
      <p:pic>
        <p:nvPicPr>
          <p:cNvPr id="3" name="Picture 2" descr="A chart of cases by stage&#10;&#10;Description automatically generated">
            <a:extLst>
              <a:ext uri="{FF2B5EF4-FFF2-40B4-BE49-F238E27FC236}">
                <a16:creationId xmlns:a16="http://schemas.microsoft.com/office/drawing/2014/main" id="{6DCC5282-7732-AC43-B1BE-C64A70A6A054}"/>
              </a:ext>
            </a:extLst>
          </p:cNvPr>
          <p:cNvPicPr>
            <a:picLocks noChangeAspect="1"/>
          </p:cNvPicPr>
          <p:nvPr/>
        </p:nvPicPr>
        <p:blipFill>
          <a:blip r:embed="rId3"/>
          <a:stretch>
            <a:fillRect/>
          </a:stretch>
        </p:blipFill>
        <p:spPr>
          <a:xfrm>
            <a:off x="124856" y="1772996"/>
            <a:ext cx="4398678" cy="2539075"/>
          </a:xfrm>
          <a:prstGeom prst="rect">
            <a:avLst/>
          </a:prstGeom>
        </p:spPr>
      </p:pic>
      <p:pic>
        <p:nvPicPr>
          <p:cNvPr id="5" name="Picture 4" descr="A graph of a survival&#10;&#10;Description automatically generated">
            <a:extLst>
              <a:ext uri="{FF2B5EF4-FFF2-40B4-BE49-F238E27FC236}">
                <a16:creationId xmlns:a16="http://schemas.microsoft.com/office/drawing/2014/main" id="{C92359E9-3D86-FA40-AA5C-2C46BBE8A0F2}"/>
              </a:ext>
            </a:extLst>
          </p:cNvPr>
          <p:cNvPicPr>
            <a:picLocks noChangeAspect="1"/>
          </p:cNvPicPr>
          <p:nvPr/>
        </p:nvPicPr>
        <p:blipFill>
          <a:blip r:embed="rId4"/>
          <a:stretch>
            <a:fillRect/>
          </a:stretch>
        </p:blipFill>
        <p:spPr>
          <a:xfrm>
            <a:off x="4795954" y="844555"/>
            <a:ext cx="4398678" cy="2986875"/>
          </a:xfrm>
          <a:prstGeom prst="rect">
            <a:avLst/>
          </a:prstGeom>
        </p:spPr>
      </p:pic>
      <p:sp>
        <p:nvSpPr>
          <p:cNvPr id="6" name="Donut 5">
            <a:extLst>
              <a:ext uri="{FF2B5EF4-FFF2-40B4-BE49-F238E27FC236}">
                <a16:creationId xmlns:a16="http://schemas.microsoft.com/office/drawing/2014/main" id="{2B76B61C-6FAE-D043-8AC5-BC762D225905}"/>
              </a:ext>
            </a:extLst>
          </p:cNvPr>
          <p:cNvSpPr/>
          <p:nvPr/>
        </p:nvSpPr>
        <p:spPr bwMode="auto">
          <a:xfrm>
            <a:off x="7147775" y="2574131"/>
            <a:ext cx="1094704" cy="1020431"/>
          </a:xfrm>
          <a:prstGeom prst="donut">
            <a:avLst>
              <a:gd name="adj" fmla="val 1666"/>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5378544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5">
            <a:extLst>
              <a:ext uri="{FF2B5EF4-FFF2-40B4-BE49-F238E27FC236}">
                <a16:creationId xmlns:a16="http://schemas.microsoft.com/office/drawing/2014/main" id="{4AFAB020-7184-C24F-ADAA-0514E60BAA41}"/>
              </a:ext>
            </a:extLst>
          </p:cNvPr>
          <p:cNvSpPr txBox="1">
            <a:spLocks noChangeArrowheads="1"/>
          </p:cNvSpPr>
          <p:nvPr/>
        </p:nvSpPr>
        <p:spPr bwMode="auto">
          <a:xfrm>
            <a:off x="-277318" y="138810"/>
            <a:ext cx="9698635" cy="45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lnSpc>
                <a:spcPct val="110000"/>
              </a:lnSpc>
              <a:spcAft>
                <a:spcPts val="450"/>
              </a:spcAft>
            </a:pPr>
            <a:r>
              <a:rPr lang="en-US" sz="2400" u="sng" dirty="0">
                <a:solidFill>
                  <a:schemeClr val="accent1">
                    <a:lumMod val="25000"/>
                  </a:schemeClr>
                </a:solidFill>
              </a:rPr>
              <a:t>Chronology of FDA-approved, first-line therapies for advanced </a:t>
            </a:r>
            <a:r>
              <a:rPr lang="en-US" sz="2400" u="sng" dirty="0" err="1">
                <a:solidFill>
                  <a:schemeClr val="accent1">
                    <a:lumMod val="25000"/>
                  </a:schemeClr>
                </a:solidFill>
              </a:rPr>
              <a:t>ccRCC</a:t>
            </a:r>
            <a:endParaRPr lang="en-US" altLang="en-US" sz="2400" u="sng" dirty="0">
              <a:solidFill>
                <a:schemeClr val="accent1">
                  <a:lumMod val="25000"/>
                </a:schemeClr>
              </a:solidFill>
              <a:latin typeface="+mj-lt"/>
              <a:ea typeface="Helvetica" pitchFamily="2" charset="0"/>
              <a:cs typeface="Helvetica" pitchFamily="2" charset="0"/>
            </a:endParaRPr>
          </a:p>
        </p:txBody>
      </p:sp>
      <p:pic>
        <p:nvPicPr>
          <p:cNvPr id="19" name="Picture 18" descr="A picture containing diagram&#10;&#10;Description automatically generated">
            <a:extLst>
              <a:ext uri="{FF2B5EF4-FFF2-40B4-BE49-F238E27FC236}">
                <a16:creationId xmlns:a16="http://schemas.microsoft.com/office/drawing/2014/main" id="{DF3D10E6-C29F-4F4A-B8F1-2840A347283C}"/>
              </a:ext>
            </a:extLst>
          </p:cNvPr>
          <p:cNvPicPr>
            <a:picLocks noChangeAspect="1"/>
          </p:cNvPicPr>
          <p:nvPr/>
        </p:nvPicPr>
        <p:blipFill rotWithShape="1">
          <a:blip r:embed="rId3"/>
          <a:srcRect l="1639"/>
          <a:stretch/>
        </p:blipFill>
        <p:spPr>
          <a:xfrm>
            <a:off x="-36015" y="765667"/>
            <a:ext cx="9180015" cy="3217705"/>
          </a:xfrm>
          <a:prstGeom prst="rect">
            <a:avLst/>
          </a:prstGeom>
        </p:spPr>
      </p:pic>
      <p:sp>
        <p:nvSpPr>
          <p:cNvPr id="22" name="TextBox 21">
            <a:extLst>
              <a:ext uri="{FF2B5EF4-FFF2-40B4-BE49-F238E27FC236}">
                <a16:creationId xmlns:a16="http://schemas.microsoft.com/office/drawing/2014/main" id="{21579C50-99B3-6142-97CE-D016FEDA8A08}"/>
              </a:ext>
            </a:extLst>
          </p:cNvPr>
          <p:cNvSpPr txBox="1"/>
          <p:nvPr/>
        </p:nvSpPr>
        <p:spPr>
          <a:xfrm>
            <a:off x="7758783" y="3899075"/>
            <a:ext cx="1835978" cy="255973"/>
          </a:xfrm>
          <a:prstGeom prst="rect">
            <a:avLst/>
          </a:prstGeom>
          <a:noFill/>
        </p:spPr>
        <p:txBody>
          <a:bodyPr wrap="square" rtlCol="0">
            <a:spAutoFit/>
          </a:bodyPr>
          <a:lstStyle/>
          <a:p>
            <a:r>
              <a:rPr lang="en-US" sz="1000" dirty="0"/>
              <a:t>Qin et al, unpublished</a:t>
            </a:r>
          </a:p>
        </p:txBody>
      </p:sp>
    </p:spTree>
    <p:extLst>
      <p:ext uri="{BB962C8B-B14F-4D97-AF65-F5344CB8AC3E}">
        <p14:creationId xmlns:p14="http://schemas.microsoft.com/office/powerpoint/2010/main" val="41861068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C456F174-89FA-884F-87DB-3699BEB7D6F6}"/>
              </a:ext>
            </a:extLst>
          </p:cNvPr>
          <p:cNvSpPr>
            <a:spLocks noGrp="1"/>
          </p:cNvSpPr>
          <p:nvPr>
            <p:ph type="title"/>
          </p:nvPr>
        </p:nvSpPr>
        <p:spPr>
          <a:xfrm>
            <a:off x="109323" y="169074"/>
            <a:ext cx="6486641" cy="534087"/>
          </a:xfrm>
        </p:spPr>
        <p:txBody>
          <a:bodyPr>
            <a:noAutofit/>
          </a:bodyPr>
          <a:lstStyle/>
          <a:p>
            <a:pPr algn="l"/>
            <a:r>
              <a:rPr lang="en-US" sz="2500" dirty="0">
                <a:solidFill>
                  <a:schemeClr val="accent5">
                    <a:lumMod val="25000"/>
                  </a:schemeClr>
                </a:solidFill>
              </a:rPr>
              <a:t>Efficacy of Doublet Therapies</a:t>
            </a:r>
          </a:p>
        </p:txBody>
      </p:sp>
      <p:graphicFrame>
        <p:nvGraphicFramePr>
          <p:cNvPr id="17" name="Table 16">
            <a:extLst>
              <a:ext uri="{FF2B5EF4-FFF2-40B4-BE49-F238E27FC236}">
                <a16:creationId xmlns:a16="http://schemas.microsoft.com/office/drawing/2014/main" id="{CAD2D1C6-22D4-E743-AA79-26F7C10D5246}"/>
              </a:ext>
            </a:extLst>
          </p:cNvPr>
          <p:cNvGraphicFramePr>
            <a:graphicFrameLocks noGrp="1"/>
          </p:cNvGraphicFramePr>
          <p:nvPr>
            <p:extLst>
              <p:ext uri="{D42A27DB-BD31-4B8C-83A1-F6EECF244321}">
                <p14:modId xmlns:p14="http://schemas.microsoft.com/office/powerpoint/2010/main" val="1232079774"/>
              </p:ext>
            </p:extLst>
          </p:nvPr>
        </p:nvGraphicFramePr>
        <p:xfrm>
          <a:off x="195718" y="703161"/>
          <a:ext cx="8811312" cy="3200400"/>
        </p:xfrm>
        <a:graphic>
          <a:graphicData uri="http://schemas.openxmlformats.org/drawingml/2006/table">
            <a:tbl>
              <a:tblPr firstRow="1" bandRow="1">
                <a:tableStyleId>{C083E6E3-FA7D-4D7B-A595-EF9225AFEA82}</a:tableStyleId>
              </a:tblPr>
              <a:tblGrid>
                <a:gridCol w="1292091">
                  <a:extLst>
                    <a:ext uri="{9D8B030D-6E8A-4147-A177-3AD203B41FA5}">
                      <a16:colId xmlns:a16="http://schemas.microsoft.com/office/drawing/2014/main" val="414118468"/>
                    </a:ext>
                  </a:extLst>
                </a:gridCol>
                <a:gridCol w="1463017">
                  <a:extLst>
                    <a:ext uri="{9D8B030D-6E8A-4147-A177-3AD203B41FA5}">
                      <a16:colId xmlns:a16="http://schemas.microsoft.com/office/drawing/2014/main" val="2431036402"/>
                    </a:ext>
                  </a:extLst>
                </a:gridCol>
                <a:gridCol w="1544332">
                  <a:extLst>
                    <a:ext uri="{9D8B030D-6E8A-4147-A177-3AD203B41FA5}">
                      <a16:colId xmlns:a16="http://schemas.microsoft.com/office/drawing/2014/main" val="2557382618"/>
                    </a:ext>
                  </a:extLst>
                </a:gridCol>
                <a:gridCol w="1483770">
                  <a:extLst>
                    <a:ext uri="{9D8B030D-6E8A-4147-A177-3AD203B41FA5}">
                      <a16:colId xmlns:a16="http://schemas.microsoft.com/office/drawing/2014/main" val="216583587"/>
                    </a:ext>
                  </a:extLst>
                </a:gridCol>
                <a:gridCol w="1529192">
                  <a:extLst>
                    <a:ext uri="{9D8B030D-6E8A-4147-A177-3AD203B41FA5}">
                      <a16:colId xmlns:a16="http://schemas.microsoft.com/office/drawing/2014/main" val="3441819794"/>
                    </a:ext>
                  </a:extLst>
                </a:gridCol>
                <a:gridCol w="1498910">
                  <a:extLst>
                    <a:ext uri="{9D8B030D-6E8A-4147-A177-3AD203B41FA5}">
                      <a16:colId xmlns:a16="http://schemas.microsoft.com/office/drawing/2014/main" val="1048496495"/>
                    </a:ext>
                  </a:extLst>
                </a:gridCol>
              </a:tblGrid>
              <a:tr h="171207">
                <a:tc>
                  <a:txBody>
                    <a:bodyPr/>
                    <a:lstStyle/>
                    <a:p>
                      <a:r>
                        <a:rPr lang="en-US" sz="1200" dirty="0">
                          <a:solidFill>
                            <a:schemeClr val="bg1"/>
                          </a:solidFill>
                        </a:rPr>
                        <a:t>Trial</a:t>
                      </a:r>
                    </a:p>
                  </a:txBody>
                  <a:tcPr>
                    <a:solidFill>
                      <a:srgbClr val="002060"/>
                    </a:solidFill>
                  </a:tcPr>
                </a:tc>
                <a:tc>
                  <a:txBody>
                    <a:bodyPr/>
                    <a:lstStyle/>
                    <a:p>
                      <a:r>
                        <a:rPr lang="en-US" sz="1200" dirty="0" err="1">
                          <a:solidFill>
                            <a:schemeClr val="bg1"/>
                          </a:solidFill>
                        </a:rPr>
                        <a:t>CheckMate</a:t>
                      </a:r>
                      <a:r>
                        <a:rPr lang="en-US" sz="1200" dirty="0">
                          <a:solidFill>
                            <a:schemeClr val="bg1"/>
                          </a:solidFill>
                        </a:rPr>
                        <a:t> 214</a:t>
                      </a:r>
                      <a:endParaRPr lang="en-US" sz="1200" b="1" dirty="0">
                        <a:solidFill>
                          <a:schemeClr val="bg1"/>
                        </a:solidFill>
                      </a:endParaRPr>
                    </a:p>
                  </a:txBody>
                  <a:tcPr>
                    <a:solidFill>
                      <a:srgbClr val="002060"/>
                    </a:solidFill>
                  </a:tcPr>
                </a:tc>
                <a:tc>
                  <a:txBody>
                    <a:bodyPr/>
                    <a:lstStyle/>
                    <a:p>
                      <a:r>
                        <a:rPr lang="en-US" sz="1200" b="1" dirty="0">
                          <a:solidFill>
                            <a:schemeClr val="bg1"/>
                          </a:solidFill>
                        </a:rPr>
                        <a:t>Keynote 426</a:t>
                      </a:r>
                    </a:p>
                  </a:txBody>
                  <a:tcPr>
                    <a:solidFill>
                      <a:srgbClr val="002060"/>
                    </a:solidFill>
                  </a:tcPr>
                </a:tc>
                <a:tc>
                  <a:txBody>
                    <a:bodyPr/>
                    <a:lstStyle/>
                    <a:p>
                      <a:r>
                        <a:rPr lang="en-US" sz="1200" b="1" dirty="0">
                          <a:solidFill>
                            <a:schemeClr val="bg1"/>
                          </a:solidFill>
                        </a:rPr>
                        <a:t>Javelin Renal 101</a:t>
                      </a:r>
                    </a:p>
                  </a:txBody>
                  <a:tcPr>
                    <a:solidFill>
                      <a:srgbClr val="002060"/>
                    </a:solidFill>
                  </a:tcPr>
                </a:tc>
                <a:tc>
                  <a:txBody>
                    <a:bodyPr/>
                    <a:lstStyle/>
                    <a:p>
                      <a:r>
                        <a:rPr lang="en-US" sz="1200" b="1" dirty="0" err="1">
                          <a:solidFill>
                            <a:schemeClr val="bg1"/>
                          </a:solidFill>
                        </a:rPr>
                        <a:t>CheckMate</a:t>
                      </a:r>
                      <a:r>
                        <a:rPr lang="en-US" sz="1200" b="1" dirty="0">
                          <a:solidFill>
                            <a:schemeClr val="bg1"/>
                          </a:solidFill>
                        </a:rPr>
                        <a:t> 9ER</a:t>
                      </a:r>
                    </a:p>
                  </a:txBody>
                  <a:tcPr>
                    <a:solidFill>
                      <a:srgbClr val="002060"/>
                    </a:solidFill>
                  </a:tcPr>
                </a:tc>
                <a:tc>
                  <a:txBody>
                    <a:bodyPr/>
                    <a:lstStyle/>
                    <a:p>
                      <a:r>
                        <a:rPr lang="en-US" sz="1200" b="1" dirty="0">
                          <a:solidFill>
                            <a:schemeClr val="bg1"/>
                          </a:solidFill>
                        </a:rPr>
                        <a:t>CLEAR</a:t>
                      </a:r>
                    </a:p>
                  </a:txBody>
                  <a:tcPr>
                    <a:solidFill>
                      <a:srgbClr val="002060"/>
                    </a:solidFill>
                  </a:tcPr>
                </a:tc>
                <a:extLst>
                  <a:ext uri="{0D108BD9-81ED-4DB2-BD59-A6C34878D82A}">
                    <a16:rowId xmlns:a16="http://schemas.microsoft.com/office/drawing/2014/main" val="2867695627"/>
                  </a:ext>
                </a:extLst>
              </a:tr>
              <a:tr h="171207">
                <a:tc>
                  <a:txBody>
                    <a:bodyPr/>
                    <a:lstStyle/>
                    <a:p>
                      <a:pPr>
                        <a:lnSpc>
                          <a:spcPct val="100000"/>
                        </a:lnSpc>
                      </a:pPr>
                      <a:r>
                        <a:rPr lang="en-US" sz="1200" b="1" dirty="0"/>
                        <a:t>Experimental</a:t>
                      </a:r>
                    </a:p>
                  </a:txBody>
                  <a:tcPr/>
                </a:tc>
                <a:tc>
                  <a:txBody>
                    <a:bodyPr/>
                    <a:lstStyle/>
                    <a:p>
                      <a:pPr>
                        <a:lnSpc>
                          <a:spcPct val="100000"/>
                        </a:lnSpc>
                      </a:pPr>
                      <a:r>
                        <a:rPr lang="en-US" sz="1200" dirty="0"/>
                        <a:t>Ipilimumab</a:t>
                      </a:r>
                    </a:p>
                    <a:p>
                      <a:pPr>
                        <a:lnSpc>
                          <a:spcPct val="100000"/>
                        </a:lnSpc>
                      </a:pPr>
                      <a:r>
                        <a:rPr lang="en-US" sz="1200" dirty="0"/>
                        <a:t>Nivolumab</a:t>
                      </a:r>
                    </a:p>
                  </a:txBody>
                  <a:tcPr/>
                </a:tc>
                <a:tc>
                  <a:txBody>
                    <a:bodyPr/>
                    <a:lstStyle/>
                    <a:p>
                      <a:pPr>
                        <a:lnSpc>
                          <a:spcPct val="100000"/>
                        </a:lnSpc>
                      </a:pPr>
                      <a:r>
                        <a:rPr lang="en-US" sz="1200" dirty="0"/>
                        <a:t>Pembrolizumab</a:t>
                      </a:r>
                    </a:p>
                    <a:p>
                      <a:pPr>
                        <a:lnSpc>
                          <a:spcPct val="100000"/>
                        </a:lnSpc>
                      </a:pPr>
                      <a:r>
                        <a:rPr lang="en-US" sz="1200" dirty="0"/>
                        <a:t>Axitinib</a:t>
                      </a:r>
                    </a:p>
                  </a:txBody>
                  <a:tcPr/>
                </a:tc>
                <a:tc>
                  <a:txBody>
                    <a:bodyPr/>
                    <a:lstStyle/>
                    <a:p>
                      <a:pPr>
                        <a:lnSpc>
                          <a:spcPct val="100000"/>
                        </a:lnSpc>
                      </a:pPr>
                      <a:r>
                        <a:rPr lang="en-US" sz="1200" dirty="0"/>
                        <a:t>Avelumab/</a:t>
                      </a:r>
                    </a:p>
                    <a:p>
                      <a:pPr>
                        <a:lnSpc>
                          <a:spcPct val="100000"/>
                        </a:lnSpc>
                      </a:pPr>
                      <a:r>
                        <a:rPr lang="en-US" sz="1200" dirty="0"/>
                        <a:t>Axitinib</a:t>
                      </a:r>
                      <a:endParaRPr lang="en-US" sz="12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Nivolumab/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Cabozantinib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Pembrolizumab Lenvatinib</a:t>
                      </a:r>
                    </a:p>
                  </a:txBody>
                  <a:tcPr/>
                </a:tc>
                <a:extLst>
                  <a:ext uri="{0D108BD9-81ED-4DB2-BD59-A6C34878D82A}">
                    <a16:rowId xmlns:a16="http://schemas.microsoft.com/office/drawing/2014/main" val="1686971024"/>
                  </a:ext>
                </a:extLst>
              </a:tr>
              <a:tr h="0">
                <a:tc>
                  <a:txBody>
                    <a:bodyPr/>
                    <a:lstStyle/>
                    <a:p>
                      <a:r>
                        <a:rPr lang="en-US" sz="1200" b="1" dirty="0"/>
                        <a:t>Comparator</a:t>
                      </a:r>
                    </a:p>
                  </a:txBody>
                  <a:tcPr/>
                </a:tc>
                <a:tc>
                  <a:txBody>
                    <a:bodyPr/>
                    <a:lstStyle/>
                    <a:p>
                      <a:pPr algn="ctr"/>
                      <a:endParaRPr lang="en-US" sz="1200" dirty="0"/>
                    </a:p>
                  </a:txBody>
                  <a:tcPr/>
                </a:tc>
                <a:tc>
                  <a:txBody>
                    <a:bodyPr/>
                    <a:lstStyle/>
                    <a:p>
                      <a:pPr algn="ctr"/>
                      <a:r>
                        <a:rPr lang="en-US" sz="1200" dirty="0"/>
                        <a:t>Sunitinib</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078437335"/>
                  </a:ext>
                </a:extLst>
              </a:tr>
              <a:tr h="0">
                <a:tc>
                  <a:txBody>
                    <a:bodyPr/>
                    <a:lstStyle/>
                    <a:p>
                      <a:r>
                        <a:rPr lang="en-US" sz="1200" b="1" dirty="0"/>
                        <a:t>Risk Group</a:t>
                      </a:r>
                    </a:p>
                  </a:txBody>
                  <a:tcPr/>
                </a:tc>
                <a:tc>
                  <a:txBody>
                    <a:bodyPr/>
                    <a:lstStyle/>
                    <a:p>
                      <a:r>
                        <a:rPr lang="en-US" sz="1200" dirty="0"/>
                        <a:t>All</a:t>
                      </a:r>
                    </a:p>
                  </a:txBody>
                  <a:tcPr/>
                </a:tc>
                <a:tc>
                  <a:txBody>
                    <a:bodyPr/>
                    <a:lstStyle/>
                    <a:p>
                      <a:r>
                        <a:rPr lang="en-US" sz="1200" dirty="0"/>
                        <a:t>All</a:t>
                      </a:r>
                    </a:p>
                  </a:txBody>
                  <a:tcPr/>
                </a:tc>
                <a:tc>
                  <a:txBody>
                    <a:bodyPr/>
                    <a:lstStyle/>
                    <a:p>
                      <a:r>
                        <a:rPr lang="en-US" sz="1200" dirty="0"/>
                        <a:t>All</a:t>
                      </a:r>
                    </a:p>
                  </a:txBody>
                  <a:tcPr/>
                </a:tc>
                <a:tc>
                  <a:txBody>
                    <a:bodyPr/>
                    <a:lstStyle/>
                    <a:p>
                      <a:r>
                        <a:rPr lang="en-US" sz="1200" dirty="0"/>
                        <a:t>All</a:t>
                      </a:r>
                    </a:p>
                  </a:txBody>
                  <a:tcPr/>
                </a:tc>
                <a:tc>
                  <a:txBody>
                    <a:bodyPr/>
                    <a:lstStyle/>
                    <a:p>
                      <a:r>
                        <a:rPr lang="en-US" sz="1200" dirty="0"/>
                        <a:t>All</a:t>
                      </a:r>
                    </a:p>
                  </a:txBody>
                  <a:tcPr/>
                </a:tc>
                <a:extLst>
                  <a:ext uri="{0D108BD9-81ED-4DB2-BD59-A6C34878D82A}">
                    <a16:rowId xmlns:a16="http://schemas.microsoft.com/office/drawing/2014/main" val="3578464012"/>
                  </a:ext>
                </a:extLst>
              </a:tr>
              <a:tr h="0">
                <a:tc>
                  <a:txBody>
                    <a:bodyPr/>
                    <a:lstStyle/>
                    <a:p>
                      <a:r>
                        <a:rPr lang="en-US" sz="1200" b="1" dirty="0"/>
                        <a:t>Outcomes</a:t>
                      </a:r>
                    </a:p>
                  </a:txBody>
                  <a:tcPr/>
                </a:tc>
                <a:tc>
                  <a:txBody>
                    <a:bodyPr/>
                    <a:lstStyle/>
                    <a:p>
                      <a:endParaRPr lang="en-US" sz="1200" dirty="0"/>
                    </a:p>
                  </a:txBody>
                  <a:tcPr/>
                </a:tc>
                <a:tc>
                  <a:txBody>
                    <a:bodyPr/>
                    <a:lstStyle/>
                    <a:p>
                      <a:endParaRPr lang="en-US" sz="1200" dirty="0"/>
                    </a:p>
                  </a:txBody>
                  <a:tcPr/>
                </a:tc>
                <a:tc>
                  <a:txBody>
                    <a:bodyPr/>
                    <a:lstStyle/>
                    <a:p>
                      <a:endParaRPr lang="en-US" sz="1200" b="1"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832656692"/>
                  </a:ext>
                </a:extLst>
              </a:tr>
              <a:tr h="171207">
                <a:tc>
                  <a:txBody>
                    <a:bodyPr/>
                    <a:lstStyle/>
                    <a:p>
                      <a:r>
                        <a:rPr lang="en-US" sz="1200" b="1" dirty="0"/>
                        <a:t>   OS</a:t>
                      </a:r>
                    </a:p>
                  </a:txBody>
                  <a:tcPr/>
                </a:tc>
                <a:tc>
                  <a:txBody>
                    <a:bodyPr/>
                    <a:lstStyle/>
                    <a:p>
                      <a:r>
                        <a:rPr lang="en-US" sz="1200" b="0" dirty="0"/>
                        <a:t>+ OS (55.7)*</a:t>
                      </a:r>
                    </a:p>
                  </a:txBody>
                  <a:tcPr/>
                </a:tc>
                <a:tc>
                  <a:txBody>
                    <a:bodyPr/>
                    <a:lstStyle/>
                    <a:p>
                      <a:r>
                        <a:rPr lang="en-US" sz="1200" b="0" dirty="0"/>
                        <a:t>+ OS (47.2)*</a:t>
                      </a:r>
                    </a:p>
                  </a:txBody>
                  <a:tcPr/>
                </a:tc>
                <a:tc>
                  <a:txBody>
                    <a:bodyPr/>
                    <a:lstStyle/>
                    <a:p>
                      <a:r>
                        <a:rPr lang="en-US" sz="1200" b="0" dirty="0"/>
                        <a:t>OS immature*</a:t>
                      </a:r>
                    </a:p>
                  </a:txBody>
                  <a:tcPr/>
                </a:tc>
                <a:tc>
                  <a:txBody>
                    <a:bodyPr/>
                    <a:lstStyle/>
                    <a:p>
                      <a:r>
                        <a:rPr lang="en-US" sz="1200" b="0" dirty="0"/>
                        <a:t>+ OS (49.5)</a:t>
                      </a:r>
                    </a:p>
                  </a:txBody>
                  <a:tcPr/>
                </a:tc>
                <a:tc>
                  <a:txBody>
                    <a:bodyPr/>
                    <a:lstStyle/>
                    <a:p>
                      <a:r>
                        <a:rPr lang="en-US" sz="1200" b="0" dirty="0"/>
                        <a:t>+ OS (53.7)</a:t>
                      </a:r>
                    </a:p>
                  </a:txBody>
                  <a:tcPr/>
                </a:tc>
                <a:extLst>
                  <a:ext uri="{0D108BD9-81ED-4DB2-BD59-A6C34878D82A}">
                    <a16:rowId xmlns:a16="http://schemas.microsoft.com/office/drawing/2014/main" val="848423399"/>
                  </a:ext>
                </a:extLst>
              </a:tr>
              <a:tr h="171207">
                <a:tc>
                  <a:txBody>
                    <a:bodyPr/>
                    <a:lstStyle/>
                    <a:p>
                      <a:r>
                        <a:rPr lang="en-US" sz="1200" b="1" dirty="0"/>
                        <a:t>   PFS</a:t>
                      </a:r>
                    </a:p>
                  </a:txBody>
                  <a:tcPr/>
                </a:tc>
                <a:tc>
                  <a:txBody>
                    <a:bodyPr/>
                    <a:lstStyle/>
                    <a:p>
                      <a:r>
                        <a:rPr lang="en-US" sz="1200" b="0" dirty="0"/>
                        <a:t>+PFS (12.3, 0.86)*</a:t>
                      </a:r>
                    </a:p>
                  </a:txBody>
                  <a:tcPr/>
                </a:tc>
                <a:tc>
                  <a:txBody>
                    <a:bodyPr/>
                    <a:lstStyle/>
                    <a:p>
                      <a:r>
                        <a:rPr lang="en-US" sz="1200" b="0" dirty="0"/>
                        <a:t>+PFS (15.7, 0.69)*</a:t>
                      </a:r>
                    </a:p>
                  </a:txBody>
                  <a:tcPr/>
                </a:tc>
                <a:tc>
                  <a:txBody>
                    <a:bodyPr/>
                    <a:lstStyle/>
                    <a:p>
                      <a:r>
                        <a:rPr lang="en-US" sz="1200" b="0" dirty="0"/>
                        <a:t>+PFS (13.8, 0.62)*</a:t>
                      </a:r>
                    </a:p>
                  </a:txBody>
                  <a:tcPr/>
                </a:tc>
                <a:tc>
                  <a:txBody>
                    <a:bodyPr/>
                    <a:lstStyle/>
                    <a:p>
                      <a:r>
                        <a:rPr lang="en-US" sz="1200" b="0" dirty="0"/>
                        <a:t>+PFS (16.6,  0.58)*</a:t>
                      </a:r>
                    </a:p>
                  </a:txBody>
                  <a:tcPr/>
                </a:tc>
                <a:tc>
                  <a:txBody>
                    <a:bodyPr/>
                    <a:lstStyle/>
                    <a:p>
                      <a:r>
                        <a:rPr lang="en-US" sz="1200" b="0" dirty="0"/>
                        <a:t>+ PFS (23.9, 0.47)*</a:t>
                      </a:r>
                    </a:p>
                  </a:txBody>
                  <a:tcPr/>
                </a:tc>
                <a:extLst>
                  <a:ext uri="{0D108BD9-81ED-4DB2-BD59-A6C34878D82A}">
                    <a16:rowId xmlns:a16="http://schemas.microsoft.com/office/drawing/2014/main" val="3363895599"/>
                  </a:ext>
                </a:extLst>
              </a:tr>
              <a:tr h="0">
                <a:tc>
                  <a:txBody>
                    <a:bodyPr/>
                    <a:lstStyle/>
                    <a:p>
                      <a:r>
                        <a:rPr lang="en-US" sz="1200" b="1" dirty="0"/>
                        <a:t>   ORR</a:t>
                      </a:r>
                    </a:p>
                  </a:txBody>
                  <a:tcPr/>
                </a:tc>
                <a:tc>
                  <a:txBody>
                    <a:bodyPr/>
                    <a:lstStyle/>
                    <a:p>
                      <a:r>
                        <a:rPr lang="en-US" sz="1200" b="0" dirty="0">
                          <a:solidFill>
                            <a:schemeClr val="tx1"/>
                          </a:solidFill>
                        </a:rPr>
                        <a:t>39% *</a:t>
                      </a:r>
                    </a:p>
                  </a:txBody>
                  <a:tcPr/>
                </a:tc>
                <a:tc>
                  <a:txBody>
                    <a:bodyPr/>
                    <a:lstStyle/>
                    <a:p>
                      <a:r>
                        <a:rPr lang="en-US" sz="1200" b="0" dirty="0"/>
                        <a:t>61%</a:t>
                      </a:r>
                    </a:p>
                  </a:txBody>
                  <a:tcPr/>
                </a:tc>
                <a:tc>
                  <a:txBody>
                    <a:bodyPr/>
                    <a:lstStyle/>
                    <a:p>
                      <a:r>
                        <a:rPr lang="en-US" sz="1200" b="0" dirty="0"/>
                        <a:t>53%</a:t>
                      </a:r>
                    </a:p>
                  </a:txBody>
                  <a:tcPr/>
                </a:tc>
                <a:tc>
                  <a:txBody>
                    <a:bodyPr/>
                    <a:lstStyle/>
                    <a:p>
                      <a:r>
                        <a:rPr lang="en-US" sz="1200" b="0" dirty="0"/>
                        <a:t>56%</a:t>
                      </a:r>
                    </a:p>
                  </a:txBody>
                  <a:tcPr/>
                </a:tc>
                <a:tc>
                  <a:txBody>
                    <a:bodyPr/>
                    <a:lstStyle/>
                    <a:p>
                      <a:r>
                        <a:rPr lang="en-US" sz="1200" b="0" dirty="0"/>
                        <a:t>71%</a:t>
                      </a:r>
                    </a:p>
                  </a:txBody>
                  <a:tcPr/>
                </a:tc>
                <a:extLst>
                  <a:ext uri="{0D108BD9-81ED-4DB2-BD59-A6C34878D82A}">
                    <a16:rowId xmlns:a16="http://schemas.microsoft.com/office/drawing/2014/main" val="3949360871"/>
                  </a:ext>
                </a:extLst>
              </a:tr>
              <a:tr h="0">
                <a:tc>
                  <a:txBody>
                    <a:bodyPr/>
                    <a:lstStyle/>
                    <a:p>
                      <a:r>
                        <a:rPr lang="en-US" sz="1200" b="1" dirty="0"/>
                        <a:t>   CR</a:t>
                      </a:r>
                    </a:p>
                  </a:txBody>
                  <a:tcPr/>
                </a:tc>
                <a:tc>
                  <a:txBody>
                    <a:bodyPr/>
                    <a:lstStyle/>
                    <a:p>
                      <a:r>
                        <a:rPr lang="en-US" sz="1200" b="0" dirty="0"/>
                        <a:t>12%</a:t>
                      </a:r>
                    </a:p>
                  </a:txBody>
                  <a:tcPr/>
                </a:tc>
                <a:tc>
                  <a:txBody>
                    <a:bodyPr/>
                    <a:lstStyle/>
                    <a:p>
                      <a:r>
                        <a:rPr lang="en-US" sz="1200" b="0" dirty="0"/>
                        <a:t>12%</a:t>
                      </a:r>
                    </a:p>
                  </a:txBody>
                  <a:tcPr/>
                </a:tc>
                <a:tc>
                  <a:txBody>
                    <a:bodyPr/>
                    <a:lstStyle/>
                    <a:p>
                      <a:r>
                        <a:rPr lang="en-US" sz="1200" b="0" dirty="0"/>
                        <a:t>4%</a:t>
                      </a:r>
                    </a:p>
                  </a:txBody>
                  <a:tcPr/>
                </a:tc>
                <a:tc>
                  <a:txBody>
                    <a:bodyPr/>
                    <a:lstStyle/>
                    <a:p>
                      <a:r>
                        <a:rPr lang="en-US" sz="1200" b="0" dirty="0"/>
                        <a:t>12%</a:t>
                      </a:r>
                    </a:p>
                  </a:txBody>
                  <a:tcPr/>
                </a:tc>
                <a:tc>
                  <a:txBody>
                    <a:bodyPr/>
                    <a:lstStyle/>
                    <a:p>
                      <a:r>
                        <a:rPr lang="en-US" sz="1200" b="0" dirty="0"/>
                        <a:t>18%</a:t>
                      </a:r>
                    </a:p>
                  </a:txBody>
                  <a:tcPr/>
                </a:tc>
                <a:extLst>
                  <a:ext uri="{0D108BD9-81ED-4DB2-BD59-A6C34878D82A}">
                    <a16:rowId xmlns:a16="http://schemas.microsoft.com/office/drawing/2014/main" val="3195651205"/>
                  </a:ext>
                </a:extLst>
              </a:tr>
              <a:tr h="0">
                <a:tc>
                  <a:txBody>
                    <a:bodyPr/>
                    <a:lstStyle/>
                    <a:p>
                      <a:r>
                        <a:rPr lang="en-US" sz="1200" b="1" dirty="0"/>
                        <a:t>   Primary PD</a:t>
                      </a:r>
                    </a:p>
                  </a:txBody>
                  <a:tcPr/>
                </a:tc>
                <a:tc>
                  <a:txBody>
                    <a:bodyPr/>
                    <a:lstStyle/>
                    <a:p>
                      <a:r>
                        <a:rPr lang="en-US" sz="1200" b="0" dirty="0">
                          <a:solidFill>
                            <a:srgbClr val="FF0000"/>
                          </a:solidFill>
                        </a:rPr>
                        <a:t>18%</a:t>
                      </a:r>
                    </a:p>
                  </a:txBody>
                  <a:tcPr/>
                </a:tc>
                <a:tc>
                  <a:txBody>
                    <a:bodyPr/>
                    <a:lstStyle/>
                    <a:p>
                      <a:r>
                        <a:rPr lang="en-US" sz="1200" b="0" dirty="0"/>
                        <a:t>12%</a:t>
                      </a:r>
                    </a:p>
                  </a:txBody>
                  <a:tcPr/>
                </a:tc>
                <a:tc>
                  <a:txBody>
                    <a:bodyPr/>
                    <a:lstStyle/>
                    <a:p>
                      <a:r>
                        <a:rPr lang="en-US" sz="1200" b="0" dirty="0"/>
                        <a:t>12%</a:t>
                      </a:r>
                    </a:p>
                  </a:txBody>
                  <a:tcPr/>
                </a:tc>
                <a:tc>
                  <a:txBody>
                    <a:bodyPr/>
                    <a:lstStyle/>
                    <a:p>
                      <a:r>
                        <a:rPr lang="en-US" sz="1200" b="0" dirty="0"/>
                        <a:t>6%</a:t>
                      </a:r>
                    </a:p>
                  </a:txBody>
                  <a:tcPr/>
                </a:tc>
                <a:tc>
                  <a:txBody>
                    <a:bodyPr/>
                    <a:lstStyle/>
                    <a:p>
                      <a:r>
                        <a:rPr lang="en-US" sz="1200" b="0" dirty="0"/>
                        <a:t>5%</a:t>
                      </a:r>
                    </a:p>
                  </a:txBody>
                  <a:tcPr/>
                </a:tc>
                <a:extLst>
                  <a:ext uri="{0D108BD9-81ED-4DB2-BD59-A6C34878D82A}">
                    <a16:rowId xmlns:a16="http://schemas.microsoft.com/office/drawing/2014/main" val="318818164"/>
                  </a:ext>
                </a:extLst>
              </a:tr>
              <a:tr h="0">
                <a:tc>
                  <a:txBody>
                    <a:bodyPr/>
                    <a:lstStyle/>
                    <a:p>
                      <a:r>
                        <a:rPr lang="en-US" sz="1200" b="1" dirty="0"/>
                        <a:t>FDA</a:t>
                      </a:r>
                    </a:p>
                  </a:txBody>
                  <a:tcPr/>
                </a:tc>
                <a:tc>
                  <a:txBody>
                    <a:bodyPr/>
                    <a:lstStyle/>
                    <a:p>
                      <a:r>
                        <a:rPr lang="en-US" sz="1200" b="0" dirty="0"/>
                        <a:t>Yes</a:t>
                      </a:r>
                    </a:p>
                  </a:txBody>
                  <a:tcPr/>
                </a:tc>
                <a:tc>
                  <a:txBody>
                    <a:bodyPr/>
                    <a:lstStyle/>
                    <a:p>
                      <a:r>
                        <a:rPr lang="en-US" sz="1200" b="0" dirty="0"/>
                        <a:t>Yes</a:t>
                      </a:r>
                    </a:p>
                  </a:txBody>
                  <a:tcPr/>
                </a:tc>
                <a:tc>
                  <a:txBody>
                    <a:bodyPr/>
                    <a:lstStyle/>
                    <a:p>
                      <a:r>
                        <a:rPr lang="en-US" sz="1200" b="0" dirty="0"/>
                        <a:t>Yes</a:t>
                      </a:r>
                    </a:p>
                  </a:txBody>
                  <a:tcPr/>
                </a:tc>
                <a:tc>
                  <a:txBody>
                    <a:bodyPr/>
                    <a:lstStyle/>
                    <a:p>
                      <a:r>
                        <a:rPr lang="en-US" sz="1200" b="0" dirty="0"/>
                        <a:t>Yes</a:t>
                      </a:r>
                    </a:p>
                  </a:txBody>
                  <a:tcPr/>
                </a:tc>
                <a:tc>
                  <a:txBody>
                    <a:bodyPr/>
                    <a:lstStyle/>
                    <a:p>
                      <a:r>
                        <a:rPr lang="en-US" sz="1200" b="0" dirty="0"/>
                        <a:t>Yes</a:t>
                      </a:r>
                    </a:p>
                  </a:txBody>
                  <a:tcPr/>
                </a:tc>
                <a:extLst>
                  <a:ext uri="{0D108BD9-81ED-4DB2-BD59-A6C34878D82A}">
                    <a16:rowId xmlns:a16="http://schemas.microsoft.com/office/drawing/2014/main" val="1436719902"/>
                  </a:ext>
                </a:extLst>
              </a:tr>
            </a:tbl>
          </a:graphicData>
        </a:graphic>
      </p:graphicFrame>
      <p:sp>
        <p:nvSpPr>
          <p:cNvPr id="18" name="Right Arrow 17">
            <a:extLst>
              <a:ext uri="{FF2B5EF4-FFF2-40B4-BE49-F238E27FC236}">
                <a16:creationId xmlns:a16="http://schemas.microsoft.com/office/drawing/2014/main" id="{56408A4E-75EA-1741-A761-4A2B6D6009E7}"/>
              </a:ext>
            </a:extLst>
          </p:cNvPr>
          <p:cNvSpPr/>
          <p:nvPr/>
        </p:nvSpPr>
        <p:spPr>
          <a:xfrm>
            <a:off x="946064" y="2349176"/>
            <a:ext cx="506437" cy="139411"/>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DA53811-4AF8-8040-830B-768A8290EE2F}"/>
              </a:ext>
            </a:extLst>
          </p:cNvPr>
          <p:cNvSpPr/>
          <p:nvPr/>
        </p:nvSpPr>
        <p:spPr>
          <a:xfrm rot="10800000">
            <a:off x="2127949" y="3423117"/>
            <a:ext cx="506437" cy="139411"/>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ame 20">
            <a:extLst>
              <a:ext uri="{FF2B5EF4-FFF2-40B4-BE49-F238E27FC236}">
                <a16:creationId xmlns:a16="http://schemas.microsoft.com/office/drawing/2014/main" id="{7AACF400-EC92-FB4B-9567-C7F714D3B2E6}"/>
              </a:ext>
            </a:extLst>
          </p:cNvPr>
          <p:cNvSpPr/>
          <p:nvPr/>
        </p:nvSpPr>
        <p:spPr>
          <a:xfrm>
            <a:off x="2983836" y="3335435"/>
            <a:ext cx="5881963" cy="275422"/>
          </a:xfrm>
          <a:prstGeom prst="frame">
            <a:avLst>
              <a:gd name="adj1" fmla="val 4688"/>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Frame 22">
            <a:extLst>
              <a:ext uri="{FF2B5EF4-FFF2-40B4-BE49-F238E27FC236}">
                <a16:creationId xmlns:a16="http://schemas.microsoft.com/office/drawing/2014/main" id="{BE97AB87-10D2-E347-BCF5-9A056EE52836}"/>
              </a:ext>
            </a:extLst>
          </p:cNvPr>
          <p:cNvSpPr/>
          <p:nvPr/>
        </p:nvSpPr>
        <p:spPr>
          <a:xfrm>
            <a:off x="2983836" y="2763260"/>
            <a:ext cx="5881963" cy="302066"/>
          </a:xfrm>
          <a:prstGeom prst="frame">
            <a:avLst>
              <a:gd name="adj1" fmla="val 4688"/>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Right Arrow 23">
            <a:extLst>
              <a:ext uri="{FF2B5EF4-FFF2-40B4-BE49-F238E27FC236}">
                <a16:creationId xmlns:a16="http://schemas.microsoft.com/office/drawing/2014/main" id="{58627335-3768-684C-A227-9E2512797228}"/>
              </a:ext>
            </a:extLst>
          </p:cNvPr>
          <p:cNvSpPr/>
          <p:nvPr/>
        </p:nvSpPr>
        <p:spPr>
          <a:xfrm rot="10800000">
            <a:off x="2127950" y="2838671"/>
            <a:ext cx="506437" cy="139411"/>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37522B6-3B36-9447-B47E-7D3AF8604C5D}"/>
              </a:ext>
            </a:extLst>
          </p:cNvPr>
          <p:cNvSpPr txBox="1"/>
          <p:nvPr/>
        </p:nvSpPr>
        <p:spPr>
          <a:xfrm>
            <a:off x="3679371" y="4539343"/>
            <a:ext cx="3559629" cy="461665"/>
          </a:xfrm>
          <a:prstGeom prst="rect">
            <a:avLst/>
          </a:prstGeom>
          <a:noFill/>
        </p:spPr>
        <p:txBody>
          <a:bodyPr wrap="square" rtlCol="0">
            <a:spAutoFit/>
          </a:bodyPr>
          <a:lstStyle/>
          <a:p>
            <a:r>
              <a:rPr lang="en-US" sz="800" dirty="0"/>
              <a:t>Motzer et al Cancer 2022; </a:t>
            </a:r>
            <a:r>
              <a:rPr lang="en-US" sz="800" dirty="0" err="1"/>
              <a:t>Rini</a:t>
            </a:r>
            <a:r>
              <a:rPr lang="en-US" sz="800" dirty="0"/>
              <a:t> et al ASCO 2023; Choueiri et al 2020; </a:t>
            </a:r>
            <a:r>
              <a:rPr lang="en-US" sz="800" dirty="0" err="1"/>
              <a:t>Burrotto</a:t>
            </a:r>
            <a:r>
              <a:rPr lang="en-US" sz="800" dirty="0"/>
              <a:t> et al ASCOGU 2023; Choueiri et al Lancet Oncol 2023 and Motzer ASCO 2023</a:t>
            </a:r>
          </a:p>
        </p:txBody>
      </p:sp>
    </p:spTree>
    <p:extLst>
      <p:ext uri="{BB962C8B-B14F-4D97-AF65-F5344CB8AC3E}">
        <p14:creationId xmlns:p14="http://schemas.microsoft.com/office/powerpoint/2010/main" val="35421431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EB4B99D-3284-9A4C-AD00-3BE155883EF7}"/>
              </a:ext>
            </a:extLst>
          </p:cNvPr>
          <p:cNvSpPr>
            <a:spLocks noGrp="1"/>
          </p:cNvSpPr>
          <p:nvPr>
            <p:ph type="title"/>
          </p:nvPr>
        </p:nvSpPr>
        <p:spPr>
          <a:xfrm>
            <a:off x="313810" y="338476"/>
            <a:ext cx="3334364" cy="695496"/>
          </a:xfrm>
        </p:spPr>
        <p:txBody>
          <a:bodyPr/>
          <a:lstStyle/>
          <a:p>
            <a:pPr algn="l"/>
            <a:r>
              <a:rPr lang="en-US" sz="2000" b="1" dirty="0">
                <a:solidFill>
                  <a:srgbClr val="002E51"/>
                </a:solidFill>
              </a:rPr>
              <a:t>Overview</a:t>
            </a:r>
          </a:p>
        </p:txBody>
      </p:sp>
      <p:sp>
        <p:nvSpPr>
          <p:cNvPr id="11" name="Content Placeholder 1">
            <a:extLst>
              <a:ext uri="{FF2B5EF4-FFF2-40B4-BE49-F238E27FC236}">
                <a16:creationId xmlns:a16="http://schemas.microsoft.com/office/drawing/2014/main" id="{E3CBF5D8-B327-924F-85AA-974CF930D0F5}"/>
              </a:ext>
            </a:extLst>
          </p:cNvPr>
          <p:cNvSpPr txBox="1">
            <a:spLocks/>
          </p:cNvSpPr>
          <p:nvPr/>
        </p:nvSpPr>
        <p:spPr bwMode="auto">
          <a:xfrm>
            <a:off x="313809" y="923549"/>
            <a:ext cx="3246809" cy="29362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a:lnSpc>
                <a:spcPct val="150000"/>
              </a:lnSpc>
            </a:pPr>
            <a:r>
              <a:rPr lang="en-US" sz="1600" kern="0" dirty="0">
                <a:solidFill>
                  <a:srgbClr val="002E51"/>
                </a:solidFill>
              </a:rPr>
              <a:t>Triplet therapy</a:t>
            </a:r>
          </a:p>
          <a:p>
            <a:pPr>
              <a:lnSpc>
                <a:spcPct val="150000"/>
              </a:lnSpc>
            </a:pPr>
            <a:r>
              <a:rPr lang="en-US" sz="1600" kern="0" dirty="0">
                <a:solidFill>
                  <a:srgbClr val="002E51"/>
                </a:solidFill>
              </a:rPr>
              <a:t>Targeting the HIF pathway</a:t>
            </a:r>
          </a:p>
          <a:p>
            <a:pPr>
              <a:lnSpc>
                <a:spcPct val="150000"/>
              </a:lnSpc>
            </a:pPr>
            <a:r>
              <a:rPr lang="en-US" sz="1600" kern="0" dirty="0">
                <a:solidFill>
                  <a:srgbClr val="002E51"/>
                </a:solidFill>
              </a:rPr>
              <a:t>Novel IO/VEGFR-TKI, and mechanisms of action</a:t>
            </a:r>
          </a:p>
        </p:txBody>
      </p:sp>
      <p:pic>
        <p:nvPicPr>
          <p:cNvPr id="5" name="Picture 4" descr="A diagram of cell division&#10;&#10;Description automatically generated">
            <a:extLst>
              <a:ext uri="{FF2B5EF4-FFF2-40B4-BE49-F238E27FC236}">
                <a16:creationId xmlns:a16="http://schemas.microsoft.com/office/drawing/2014/main" id="{3B782BB7-B1A5-CC4A-8967-116F2645E566}"/>
              </a:ext>
            </a:extLst>
          </p:cNvPr>
          <p:cNvPicPr>
            <a:picLocks noChangeAspect="1"/>
          </p:cNvPicPr>
          <p:nvPr/>
        </p:nvPicPr>
        <p:blipFill>
          <a:blip r:embed="rId3"/>
          <a:stretch>
            <a:fillRect/>
          </a:stretch>
        </p:blipFill>
        <p:spPr>
          <a:xfrm>
            <a:off x="4582267" y="0"/>
            <a:ext cx="4618295" cy="5148263"/>
          </a:xfrm>
          <a:prstGeom prst="rect">
            <a:avLst/>
          </a:prstGeom>
        </p:spPr>
      </p:pic>
      <p:sp>
        <p:nvSpPr>
          <p:cNvPr id="6" name="TextBox 5">
            <a:extLst>
              <a:ext uri="{FF2B5EF4-FFF2-40B4-BE49-F238E27FC236}">
                <a16:creationId xmlns:a16="http://schemas.microsoft.com/office/drawing/2014/main" id="{031A13A0-62FA-0E47-AEBE-AEA6ABA08381}"/>
              </a:ext>
            </a:extLst>
          </p:cNvPr>
          <p:cNvSpPr txBox="1"/>
          <p:nvPr/>
        </p:nvSpPr>
        <p:spPr>
          <a:xfrm>
            <a:off x="4561734" y="4809787"/>
            <a:ext cx="1511952" cy="230832"/>
          </a:xfrm>
          <a:prstGeom prst="rect">
            <a:avLst/>
          </a:prstGeom>
          <a:noFill/>
        </p:spPr>
        <p:txBody>
          <a:bodyPr wrap="none" rtlCol="0">
            <a:spAutoFit/>
          </a:bodyPr>
          <a:lstStyle/>
          <a:p>
            <a:r>
              <a:rPr lang="en-US" sz="900" dirty="0" err="1"/>
              <a:t>Kase</a:t>
            </a:r>
            <a:r>
              <a:rPr lang="en-US" sz="900" dirty="0"/>
              <a:t> et al, Cancers, 2023</a:t>
            </a:r>
          </a:p>
        </p:txBody>
      </p:sp>
    </p:spTree>
    <p:extLst>
      <p:ext uri="{BB962C8B-B14F-4D97-AF65-F5344CB8AC3E}">
        <p14:creationId xmlns:p14="http://schemas.microsoft.com/office/powerpoint/2010/main" val="42356419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4" y="37299"/>
            <a:ext cx="8593923" cy="807256"/>
          </a:xfrm>
        </p:spPr>
        <p:txBody>
          <a:bodyPr/>
          <a:lstStyle/>
          <a:p>
            <a:pPr algn="l"/>
            <a:r>
              <a:rPr lang="en-US" sz="2000" b="1" dirty="0">
                <a:solidFill>
                  <a:srgbClr val="C00000"/>
                </a:solidFill>
              </a:rPr>
              <a:t>COSMIC-313: Phase III, cabozantinib + ipilimumab + nivolumab </a:t>
            </a:r>
          </a:p>
        </p:txBody>
      </p:sp>
      <p:pic>
        <p:nvPicPr>
          <p:cNvPr id="10" name="Picture 2">
            <a:extLst>
              <a:ext uri="{FF2B5EF4-FFF2-40B4-BE49-F238E27FC236}">
                <a16:creationId xmlns:a16="http://schemas.microsoft.com/office/drawing/2014/main" id="{30B81C54-D19A-F440-A191-E8BC0C3C0B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9" t="16889" r="10546" b="20486"/>
          <a:stretch/>
        </p:blipFill>
        <p:spPr bwMode="auto">
          <a:xfrm>
            <a:off x="262102" y="680483"/>
            <a:ext cx="8116275" cy="346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EAE115B0-A416-014A-A1AF-D0365463D613}"/>
              </a:ext>
            </a:extLst>
          </p:cNvPr>
          <p:cNvSpPr txBox="1"/>
          <p:nvPr/>
        </p:nvSpPr>
        <p:spPr>
          <a:xfrm>
            <a:off x="6281052" y="4118138"/>
            <a:ext cx="3559629" cy="215444"/>
          </a:xfrm>
          <a:prstGeom prst="rect">
            <a:avLst/>
          </a:prstGeom>
          <a:noFill/>
        </p:spPr>
        <p:txBody>
          <a:bodyPr wrap="square" rtlCol="0">
            <a:spAutoFit/>
          </a:bodyPr>
          <a:lstStyle/>
          <a:p>
            <a:r>
              <a:rPr lang="en-US" sz="800" dirty="0"/>
              <a:t>Powles et al, ASCOGU 2023; Choueiri et al, NEJM 2023</a:t>
            </a:r>
          </a:p>
        </p:txBody>
      </p:sp>
      <p:sp>
        <p:nvSpPr>
          <p:cNvPr id="9" name="Donut 8">
            <a:extLst>
              <a:ext uri="{FF2B5EF4-FFF2-40B4-BE49-F238E27FC236}">
                <a16:creationId xmlns:a16="http://schemas.microsoft.com/office/drawing/2014/main" id="{004A4821-7709-CB44-9C43-3E20D586F1ED}"/>
              </a:ext>
            </a:extLst>
          </p:cNvPr>
          <p:cNvSpPr/>
          <p:nvPr/>
        </p:nvSpPr>
        <p:spPr bwMode="auto">
          <a:xfrm>
            <a:off x="3836337" y="2037671"/>
            <a:ext cx="2362199" cy="913854"/>
          </a:xfrm>
          <a:prstGeom prst="donut">
            <a:avLst>
              <a:gd name="adj" fmla="val 0"/>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Donut 15">
            <a:extLst>
              <a:ext uri="{FF2B5EF4-FFF2-40B4-BE49-F238E27FC236}">
                <a16:creationId xmlns:a16="http://schemas.microsoft.com/office/drawing/2014/main" id="{BD86FDF1-9265-0D4B-BBC7-F60F7C2F55BA}"/>
              </a:ext>
            </a:extLst>
          </p:cNvPr>
          <p:cNvSpPr/>
          <p:nvPr/>
        </p:nvSpPr>
        <p:spPr bwMode="auto">
          <a:xfrm>
            <a:off x="475396" y="1849101"/>
            <a:ext cx="2362199" cy="563461"/>
          </a:xfrm>
          <a:prstGeom prst="donut">
            <a:avLst>
              <a:gd name="adj" fmla="val 1682"/>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438651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with numbers and lines&#10;&#10;Description automatically generated">
            <a:extLst>
              <a:ext uri="{FF2B5EF4-FFF2-40B4-BE49-F238E27FC236}">
                <a16:creationId xmlns:a16="http://schemas.microsoft.com/office/drawing/2014/main" id="{759EFFBF-36B5-B548-B650-E82FAFF6F4B2}"/>
              </a:ext>
            </a:extLst>
          </p:cNvPr>
          <p:cNvPicPr>
            <a:picLocks noChangeAspect="1"/>
          </p:cNvPicPr>
          <p:nvPr/>
        </p:nvPicPr>
        <p:blipFill rotWithShape="1">
          <a:blip r:embed="rId3"/>
          <a:srcRect l="-1" r="-75"/>
          <a:stretch/>
        </p:blipFill>
        <p:spPr>
          <a:xfrm>
            <a:off x="605641" y="514418"/>
            <a:ext cx="7932718" cy="3277731"/>
          </a:xfrm>
          <a:prstGeom prst="rect">
            <a:avLst/>
          </a:prstGeom>
        </p:spPr>
      </p:pic>
      <p:sp>
        <p:nvSpPr>
          <p:cNvPr id="13" name="Rounded Rectangle 12">
            <a:extLst>
              <a:ext uri="{FF2B5EF4-FFF2-40B4-BE49-F238E27FC236}">
                <a16:creationId xmlns:a16="http://schemas.microsoft.com/office/drawing/2014/main" id="{2A93DC88-2A22-5D45-BB64-2D6C3CDED6E0}"/>
              </a:ext>
            </a:extLst>
          </p:cNvPr>
          <p:cNvSpPr/>
          <p:nvPr/>
        </p:nvSpPr>
        <p:spPr bwMode="auto">
          <a:xfrm>
            <a:off x="3195580" y="270841"/>
            <a:ext cx="1919757" cy="659753"/>
          </a:xfrm>
          <a:prstGeom prst="roundRect">
            <a:avLst/>
          </a:prstGeom>
          <a:solidFill>
            <a:srgbClr val="FFC92A"/>
          </a:solidFill>
          <a:ln w="9525" cap="flat" cmpd="sng" algn="ctr">
            <a:solidFill>
              <a:srgbClr val="FFC8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latin typeface="Arial" pitchFamily="-72" charset="0"/>
                <a:ea typeface="ＭＳ Ｐゴシック" pitchFamily="-72" charset="-128"/>
                <a:cs typeface="ＭＳ Ｐゴシック" pitchFamily="-72" charset="-128"/>
                <a:sym typeface="Wingdings" pitchFamily="2" charset="2"/>
              </a:rPr>
              <a:t>PFS </a:t>
            </a:r>
          </a:p>
          <a:p>
            <a:pPr algn="ctr" eaLnBrk="0" hangingPunct="0"/>
            <a:r>
              <a:rPr lang="en-US" sz="1500" dirty="0">
                <a:latin typeface="Arial" pitchFamily="-72" charset="0"/>
                <a:ea typeface="ＭＳ Ｐゴシック" pitchFamily="-72" charset="-128"/>
                <a:cs typeface="ＭＳ Ｐゴシック" pitchFamily="-72" charset="-128"/>
                <a:sym typeface="Wingdings" pitchFamily="2" charset="2"/>
              </a:rPr>
              <a:t>(PITT, n=550)</a:t>
            </a:r>
            <a:endParaRPr lang="en-US" sz="1500" dirty="0">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TextBox 4">
            <a:extLst>
              <a:ext uri="{FF2B5EF4-FFF2-40B4-BE49-F238E27FC236}">
                <a16:creationId xmlns:a16="http://schemas.microsoft.com/office/drawing/2014/main" id="{2C075E8C-56F1-A540-8290-9016B68D46CF}"/>
              </a:ext>
            </a:extLst>
          </p:cNvPr>
          <p:cNvSpPr txBox="1"/>
          <p:nvPr/>
        </p:nvSpPr>
        <p:spPr>
          <a:xfrm>
            <a:off x="5750638" y="2714931"/>
            <a:ext cx="3237649" cy="1077218"/>
          </a:xfrm>
          <a:prstGeom prst="rect">
            <a:avLst/>
          </a:prstGeom>
          <a:noFill/>
        </p:spPr>
        <p:txBody>
          <a:bodyPr wrap="square" rtlCol="0">
            <a:spAutoFit/>
          </a:bodyPr>
          <a:lstStyle/>
          <a:p>
            <a:r>
              <a:rPr lang="en-US" sz="1800" dirty="0">
                <a:solidFill>
                  <a:srgbClr val="C00000"/>
                </a:solidFill>
              </a:rPr>
              <a:t>The trial met its primary endpoint of superior PFS </a:t>
            </a:r>
          </a:p>
          <a:p>
            <a:pPr marL="285750" indent="-285750">
              <a:buFont typeface="Arial" panose="020B0604020202020204" pitchFamily="34" charset="0"/>
              <a:buChar char="•"/>
            </a:pPr>
            <a:r>
              <a:rPr lang="en-US" sz="1400" dirty="0">
                <a:solidFill>
                  <a:srgbClr val="C00000"/>
                </a:solidFill>
              </a:rPr>
              <a:t>NR v. 11.3, HR 0.73</a:t>
            </a:r>
          </a:p>
          <a:p>
            <a:pPr marL="285750" indent="-285750">
              <a:buFont typeface="Arial" panose="020B0604020202020204" pitchFamily="34" charset="0"/>
              <a:buChar char="•"/>
            </a:pPr>
            <a:r>
              <a:rPr lang="en-US" sz="1400" dirty="0">
                <a:solidFill>
                  <a:srgbClr val="C00000"/>
                </a:solidFill>
              </a:rPr>
              <a:t>95% CI 0.57 – 0.94; P=0.01</a:t>
            </a:r>
          </a:p>
        </p:txBody>
      </p:sp>
      <p:sp>
        <p:nvSpPr>
          <p:cNvPr id="17" name="TextBox 16">
            <a:extLst>
              <a:ext uri="{FF2B5EF4-FFF2-40B4-BE49-F238E27FC236}">
                <a16:creationId xmlns:a16="http://schemas.microsoft.com/office/drawing/2014/main" id="{56B6EA9A-B117-9948-87FB-5F41750F0C04}"/>
              </a:ext>
            </a:extLst>
          </p:cNvPr>
          <p:cNvSpPr txBox="1"/>
          <p:nvPr/>
        </p:nvSpPr>
        <p:spPr>
          <a:xfrm>
            <a:off x="6281052" y="4118138"/>
            <a:ext cx="3559629" cy="215444"/>
          </a:xfrm>
          <a:prstGeom prst="rect">
            <a:avLst/>
          </a:prstGeom>
          <a:noFill/>
        </p:spPr>
        <p:txBody>
          <a:bodyPr wrap="square" rtlCol="0">
            <a:spAutoFit/>
          </a:bodyPr>
          <a:lstStyle/>
          <a:p>
            <a:r>
              <a:rPr lang="en-US" sz="800" dirty="0"/>
              <a:t>Powles et al, ASCOGU 2023; Choueiri et al, NEJM 2023</a:t>
            </a:r>
          </a:p>
        </p:txBody>
      </p:sp>
    </p:spTree>
    <p:extLst>
      <p:ext uri="{BB962C8B-B14F-4D97-AF65-F5344CB8AC3E}">
        <p14:creationId xmlns:p14="http://schemas.microsoft.com/office/powerpoint/2010/main" val="22867903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a:extLst>
              <a:ext uri="{FF2B5EF4-FFF2-40B4-BE49-F238E27FC236}">
                <a16:creationId xmlns:a16="http://schemas.microsoft.com/office/drawing/2014/main" id="{CDA53811-4AF8-8040-830B-768A8290EE2F}"/>
              </a:ext>
            </a:extLst>
          </p:cNvPr>
          <p:cNvSpPr/>
          <p:nvPr/>
        </p:nvSpPr>
        <p:spPr>
          <a:xfrm rot="10800000">
            <a:off x="-912134" y="4903156"/>
            <a:ext cx="506437" cy="139411"/>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E6F4ABB-B6A0-244D-B5C4-77CD7ED3958B}"/>
              </a:ext>
            </a:extLst>
          </p:cNvPr>
          <p:cNvSpPr txBox="1"/>
          <p:nvPr/>
        </p:nvSpPr>
        <p:spPr>
          <a:xfrm>
            <a:off x="6524712" y="4891670"/>
            <a:ext cx="1827690" cy="246221"/>
          </a:xfrm>
          <a:prstGeom prst="rect">
            <a:avLst/>
          </a:prstGeom>
          <a:noFill/>
        </p:spPr>
        <p:txBody>
          <a:bodyPr wrap="square" rtlCol="0">
            <a:spAutoFit/>
          </a:bodyPr>
          <a:lstStyle/>
          <a:p>
            <a:r>
              <a:rPr lang="en-US" sz="1000" dirty="0"/>
              <a:t>Qin, unpublished</a:t>
            </a:r>
          </a:p>
        </p:txBody>
      </p:sp>
      <p:sp>
        <p:nvSpPr>
          <p:cNvPr id="2" name="TextBox 1">
            <a:extLst>
              <a:ext uri="{FF2B5EF4-FFF2-40B4-BE49-F238E27FC236}">
                <a16:creationId xmlns:a16="http://schemas.microsoft.com/office/drawing/2014/main" id="{737522B6-3B36-9447-B47E-7D3AF8604C5D}"/>
              </a:ext>
            </a:extLst>
          </p:cNvPr>
          <p:cNvSpPr txBox="1"/>
          <p:nvPr/>
        </p:nvSpPr>
        <p:spPr>
          <a:xfrm>
            <a:off x="3679371" y="4539343"/>
            <a:ext cx="3559629" cy="338554"/>
          </a:xfrm>
          <a:prstGeom prst="rect">
            <a:avLst/>
          </a:prstGeom>
          <a:noFill/>
        </p:spPr>
        <p:txBody>
          <a:bodyPr wrap="square" rtlCol="0">
            <a:spAutoFit/>
          </a:bodyPr>
          <a:lstStyle/>
          <a:p>
            <a:r>
              <a:rPr lang="en-US" sz="800" dirty="0"/>
              <a:t>Powles et al, ASCO GU 2023 and Choueiri et al, NEJM 2023; Motzer et al Cancer 2022; ; </a:t>
            </a:r>
            <a:r>
              <a:rPr lang="en-US" sz="800" dirty="0" err="1"/>
              <a:t>Burrotto</a:t>
            </a:r>
            <a:r>
              <a:rPr lang="en-US" sz="800" dirty="0"/>
              <a:t> et al ASCOGU 2023</a:t>
            </a:r>
          </a:p>
        </p:txBody>
      </p:sp>
      <p:graphicFrame>
        <p:nvGraphicFramePr>
          <p:cNvPr id="14" name="Table 13">
            <a:extLst>
              <a:ext uri="{FF2B5EF4-FFF2-40B4-BE49-F238E27FC236}">
                <a16:creationId xmlns:a16="http://schemas.microsoft.com/office/drawing/2014/main" id="{C16A2A41-9615-7F4F-82CE-F28B75C86482}"/>
              </a:ext>
            </a:extLst>
          </p:cNvPr>
          <p:cNvGraphicFramePr>
            <a:graphicFrameLocks noGrp="1"/>
          </p:cNvGraphicFramePr>
          <p:nvPr>
            <p:extLst>
              <p:ext uri="{D42A27DB-BD31-4B8C-83A1-F6EECF244321}">
                <p14:modId xmlns:p14="http://schemas.microsoft.com/office/powerpoint/2010/main" val="2551629852"/>
              </p:ext>
            </p:extLst>
          </p:nvPr>
        </p:nvGraphicFramePr>
        <p:xfrm>
          <a:off x="697922" y="420709"/>
          <a:ext cx="4761263" cy="3383280"/>
        </p:xfrm>
        <a:graphic>
          <a:graphicData uri="http://schemas.openxmlformats.org/drawingml/2006/table">
            <a:tbl>
              <a:tblPr firstRow="1" bandRow="1">
                <a:tableStyleId>{C083E6E3-FA7D-4D7B-A595-EF9225AFEA82}</a:tableStyleId>
              </a:tblPr>
              <a:tblGrid>
                <a:gridCol w="1460449">
                  <a:extLst>
                    <a:ext uri="{9D8B030D-6E8A-4147-A177-3AD203B41FA5}">
                      <a16:colId xmlns:a16="http://schemas.microsoft.com/office/drawing/2014/main" val="414118468"/>
                    </a:ext>
                  </a:extLst>
                </a:gridCol>
                <a:gridCol w="1650407">
                  <a:extLst>
                    <a:ext uri="{9D8B030D-6E8A-4147-A177-3AD203B41FA5}">
                      <a16:colId xmlns:a16="http://schemas.microsoft.com/office/drawing/2014/main" val="2133712870"/>
                    </a:ext>
                  </a:extLst>
                </a:gridCol>
                <a:gridCol w="1650407">
                  <a:extLst>
                    <a:ext uri="{9D8B030D-6E8A-4147-A177-3AD203B41FA5}">
                      <a16:colId xmlns:a16="http://schemas.microsoft.com/office/drawing/2014/main" val="2564943875"/>
                    </a:ext>
                  </a:extLst>
                </a:gridCol>
              </a:tblGrid>
              <a:tr h="171207">
                <a:tc>
                  <a:txBody>
                    <a:bodyPr/>
                    <a:lstStyle/>
                    <a:p>
                      <a:r>
                        <a:rPr lang="en-US" sz="1300" dirty="0">
                          <a:solidFill>
                            <a:schemeClr val="bg1"/>
                          </a:solidFill>
                        </a:rPr>
                        <a:t>Trial</a:t>
                      </a:r>
                    </a:p>
                  </a:txBody>
                  <a:tcPr>
                    <a:solidFill>
                      <a:srgbClr val="002060"/>
                    </a:solidFill>
                  </a:tcPr>
                </a:tc>
                <a:tc gridSpan="2">
                  <a:txBody>
                    <a:bodyPr/>
                    <a:lstStyle/>
                    <a:p>
                      <a:pPr algn="ctr"/>
                      <a:r>
                        <a:rPr lang="en-US" sz="1300" b="1" dirty="0">
                          <a:solidFill>
                            <a:schemeClr val="bg1"/>
                          </a:solidFill>
                        </a:rPr>
                        <a:t>COSMIC-313</a:t>
                      </a:r>
                    </a:p>
                  </a:txBody>
                  <a:tcPr>
                    <a:solidFill>
                      <a:srgbClr val="C00000"/>
                    </a:solidFill>
                  </a:tcPr>
                </a:tc>
                <a:tc hMerge="1">
                  <a:txBody>
                    <a:bodyPr/>
                    <a:lstStyle/>
                    <a:p>
                      <a:endParaRPr lang="en-US" sz="1100" b="1" dirty="0">
                        <a:solidFill>
                          <a:schemeClr val="bg1"/>
                        </a:solidFill>
                      </a:endParaRPr>
                    </a:p>
                  </a:txBody>
                  <a:tcPr>
                    <a:solidFill>
                      <a:srgbClr val="C00000"/>
                    </a:solidFill>
                  </a:tcPr>
                </a:tc>
                <a:extLst>
                  <a:ext uri="{0D108BD9-81ED-4DB2-BD59-A6C34878D82A}">
                    <a16:rowId xmlns:a16="http://schemas.microsoft.com/office/drawing/2014/main" val="2867695627"/>
                  </a:ext>
                </a:extLst>
              </a:tr>
              <a:tr h="171207">
                <a:tc>
                  <a:txBody>
                    <a:bodyPr/>
                    <a:lstStyle/>
                    <a:p>
                      <a:pPr>
                        <a:lnSpc>
                          <a:spcPct val="100000"/>
                        </a:lnSpc>
                      </a:pPr>
                      <a:r>
                        <a:rPr lang="en-US" sz="1300" b="1" dirty="0"/>
                        <a:t>Experimental</a:t>
                      </a: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0" dirty="0"/>
                        <a:t>Cabozantinib/Ipilimumab/Nivolumab</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b="0" dirty="0"/>
                    </a:p>
                  </a:txBody>
                  <a:tcP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dirty="0"/>
                    </a:p>
                  </a:txBody>
                  <a:tcPr>
                    <a:noFill/>
                  </a:tcPr>
                </a:tc>
                <a:extLst>
                  <a:ext uri="{0D108BD9-81ED-4DB2-BD59-A6C34878D82A}">
                    <a16:rowId xmlns:a16="http://schemas.microsoft.com/office/drawing/2014/main" val="1686971024"/>
                  </a:ext>
                </a:extLst>
              </a:tr>
              <a:tr h="0">
                <a:tc>
                  <a:txBody>
                    <a:bodyPr/>
                    <a:lstStyle/>
                    <a:p>
                      <a:r>
                        <a:rPr lang="en-US" sz="1300" b="1" dirty="0"/>
                        <a:t>Comparator</a:t>
                      </a: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Ipilimumab/nivolumab</a:t>
                      </a:r>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Ipilimumab/nivolumab</a:t>
                      </a:r>
                    </a:p>
                  </a:txBody>
                  <a:tcPr/>
                </a:tc>
                <a:extLst>
                  <a:ext uri="{0D108BD9-81ED-4DB2-BD59-A6C34878D82A}">
                    <a16:rowId xmlns:a16="http://schemas.microsoft.com/office/drawing/2014/main" val="2078437335"/>
                  </a:ext>
                </a:extLst>
              </a:tr>
              <a:tr h="0">
                <a:tc>
                  <a:txBody>
                    <a:bodyPr/>
                    <a:lstStyle/>
                    <a:p>
                      <a:r>
                        <a:rPr lang="en-US" sz="1300" b="1" dirty="0"/>
                        <a:t>Risk Group</a:t>
                      </a: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 Intermediate/ Poor</a:t>
                      </a:r>
                    </a:p>
                  </a:txBody>
                  <a:tcPr/>
                </a:tc>
                <a:tc hMerge="1">
                  <a:txBody>
                    <a:bodyPr/>
                    <a:lstStyle/>
                    <a:p>
                      <a:endParaRPr lang="en-US" sz="1100" dirty="0"/>
                    </a:p>
                  </a:txBody>
                  <a:tcPr/>
                </a:tc>
                <a:extLst>
                  <a:ext uri="{0D108BD9-81ED-4DB2-BD59-A6C34878D82A}">
                    <a16:rowId xmlns:a16="http://schemas.microsoft.com/office/drawing/2014/main" val="3578464012"/>
                  </a:ext>
                </a:extLst>
              </a:tr>
              <a:tr h="0">
                <a:tc>
                  <a:txBody>
                    <a:bodyPr/>
                    <a:lstStyle/>
                    <a:p>
                      <a:r>
                        <a:rPr lang="en-US" sz="1300" b="1" dirty="0"/>
                        <a:t>Outcomes</a:t>
                      </a:r>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2832656692"/>
                  </a:ext>
                </a:extLst>
              </a:tr>
              <a:tr h="171207">
                <a:tc>
                  <a:txBody>
                    <a:bodyPr/>
                    <a:lstStyle/>
                    <a:p>
                      <a:r>
                        <a:rPr lang="en-US" sz="1300" b="1" dirty="0"/>
                        <a:t>   OS</a:t>
                      </a:r>
                    </a:p>
                  </a:txBody>
                  <a:tcPr/>
                </a:tc>
                <a:tc gridSpan="2">
                  <a:txBody>
                    <a:bodyPr/>
                    <a:lstStyle/>
                    <a:p>
                      <a:pPr algn="ctr"/>
                      <a:r>
                        <a:rPr lang="en-US" sz="1300" dirty="0"/>
                        <a:t>Immature</a:t>
                      </a:r>
                    </a:p>
                  </a:txBody>
                  <a:tcPr/>
                </a:tc>
                <a:tc hMerge="1">
                  <a:txBody>
                    <a:bodyPr/>
                    <a:lstStyle/>
                    <a:p>
                      <a:endParaRPr lang="en-US" sz="1100" dirty="0"/>
                    </a:p>
                  </a:txBody>
                  <a:tcPr/>
                </a:tc>
                <a:extLst>
                  <a:ext uri="{0D108BD9-81ED-4DB2-BD59-A6C34878D82A}">
                    <a16:rowId xmlns:a16="http://schemas.microsoft.com/office/drawing/2014/main" val="848423399"/>
                  </a:ext>
                </a:extLst>
              </a:tr>
              <a:tr h="266187">
                <a:tc>
                  <a:txBody>
                    <a:bodyPr/>
                    <a:lstStyle/>
                    <a:p>
                      <a:r>
                        <a:rPr lang="en-US" sz="1300" b="1" dirty="0"/>
                        <a:t>   PFS</a:t>
                      </a:r>
                    </a:p>
                  </a:txBody>
                  <a:tcPr/>
                </a:tc>
                <a:tc gridSpan="2">
                  <a:txBody>
                    <a:bodyPr/>
                    <a:lstStyle/>
                    <a:p>
                      <a:pPr algn="ctr"/>
                      <a:r>
                        <a:rPr lang="en-US" sz="1300" b="0" dirty="0"/>
                        <a:t>+PFS (NR, 0.73)*</a:t>
                      </a:r>
                    </a:p>
                  </a:txBody>
                  <a:tcPr/>
                </a:tc>
                <a:tc hMerge="1">
                  <a:txBody>
                    <a:bodyPr/>
                    <a:lstStyle/>
                    <a:p>
                      <a:pPr algn="ctr"/>
                      <a:endParaRPr lang="en-US" sz="1100" b="0" dirty="0"/>
                    </a:p>
                  </a:txBody>
                  <a:tcPr/>
                </a:tc>
                <a:extLst>
                  <a:ext uri="{0D108BD9-81ED-4DB2-BD59-A6C34878D82A}">
                    <a16:rowId xmlns:a16="http://schemas.microsoft.com/office/drawing/2014/main" val="3363895599"/>
                  </a:ext>
                </a:extLst>
              </a:tr>
              <a:tr h="0">
                <a:tc>
                  <a:txBody>
                    <a:bodyPr/>
                    <a:lstStyle/>
                    <a:p>
                      <a:r>
                        <a:rPr lang="en-US" sz="1300" b="1" dirty="0"/>
                        <a:t>   ORR</a:t>
                      </a:r>
                    </a:p>
                  </a:txBody>
                  <a:tcPr/>
                </a:tc>
                <a:tc>
                  <a:txBody>
                    <a:bodyPr/>
                    <a:lstStyle/>
                    <a:p>
                      <a:r>
                        <a:rPr lang="en-US" sz="1300" b="0" dirty="0"/>
                        <a:t>43% </a:t>
                      </a:r>
                    </a:p>
                  </a:txBody>
                  <a:tcPr/>
                </a:tc>
                <a:tc>
                  <a:txBody>
                    <a:bodyPr/>
                    <a:lstStyle/>
                    <a:p>
                      <a:r>
                        <a:rPr lang="en-US" sz="1300" b="0" dirty="0"/>
                        <a:t>36%</a:t>
                      </a:r>
                    </a:p>
                  </a:txBody>
                  <a:tcPr/>
                </a:tc>
                <a:extLst>
                  <a:ext uri="{0D108BD9-81ED-4DB2-BD59-A6C34878D82A}">
                    <a16:rowId xmlns:a16="http://schemas.microsoft.com/office/drawing/2014/main" val="3949360871"/>
                  </a:ext>
                </a:extLst>
              </a:tr>
              <a:tr h="0">
                <a:tc>
                  <a:txBody>
                    <a:bodyPr/>
                    <a:lstStyle/>
                    <a:p>
                      <a:r>
                        <a:rPr lang="en-US" sz="1300" b="1" dirty="0"/>
                        <a:t>   CR</a:t>
                      </a:r>
                    </a:p>
                  </a:txBody>
                  <a:tcPr/>
                </a:tc>
                <a:tc>
                  <a:txBody>
                    <a:bodyPr/>
                    <a:lstStyle/>
                    <a:p>
                      <a:r>
                        <a:rPr lang="en-US" sz="1300" b="0" dirty="0"/>
                        <a:t>3%</a:t>
                      </a:r>
                    </a:p>
                  </a:txBody>
                  <a:tcPr/>
                </a:tc>
                <a:tc>
                  <a:txBody>
                    <a:bodyPr/>
                    <a:lstStyle/>
                    <a:p>
                      <a:r>
                        <a:rPr lang="en-US" sz="1300" b="0" dirty="0"/>
                        <a:t>3%</a:t>
                      </a:r>
                    </a:p>
                  </a:txBody>
                  <a:tcPr/>
                </a:tc>
                <a:extLst>
                  <a:ext uri="{0D108BD9-81ED-4DB2-BD59-A6C34878D82A}">
                    <a16:rowId xmlns:a16="http://schemas.microsoft.com/office/drawing/2014/main" val="3195651205"/>
                  </a:ext>
                </a:extLst>
              </a:tr>
              <a:tr h="0">
                <a:tc>
                  <a:txBody>
                    <a:bodyPr/>
                    <a:lstStyle/>
                    <a:p>
                      <a:r>
                        <a:rPr lang="en-US" sz="1300" b="1" dirty="0"/>
                        <a:t>   Primary PD</a:t>
                      </a:r>
                    </a:p>
                  </a:txBody>
                  <a:tcPr/>
                </a:tc>
                <a:tc>
                  <a:txBody>
                    <a:bodyPr/>
                    <a:lstStyle/>
                    <a:p>
                      <a:r>
                        <a:rPr lang="en-US" sz="1300" b="0" dirty="0"/>
                        <a:t>8%</a:t>
                      </a:r>
                    </a:p>
                  </a:txBody>
                  <a:tcPr/>
                </a:tc>
                <a:tc>
                  <a:txBody>
                    <a:bodyPr/>
                    <a:lstStyle/>
                    <a:p>
                      <a:r>
                        <a:rPr lang="en-US" sz="1300" b="0" dirty="0"/>
                        <a:t>20%</a:t>
                      </a:r>
                    </a:p>
                  </a:txBody>
                  <a:tcPr/>
                </a:tc>
                <a:extLst>
                  <a:ext uri="{0D108BD9-81ED-4DB2-BD59-A6C34878D82A}">
                    <a16:rowId xmlns:a16="http://schemas.microsoft.com/office/drawing/2014/main" val="318818164"/>
                  </a:ext>
                </a:extLst>
              </a:tr>
              <a:tr h="0">
                <a:tc>
                  <a:txBody>
                    <a:bodyPr/>
                    <a:lstStyle/>
                    <a:p>
                      <a:r>
                        <a:rPr lang="en-US" sz="1300" b="1" dirty="0"/>
                        <a:t>FDA</a:t>
                      </a:r>
                    </a:p>
                  </a:txBody>
                  <a:tcPr/>
                </a:tc>
                <a:tc gridSpan="2">
                  <a:txBody>
                    <a:bodyPr/>
                    <a:lstStyle/>
                    <a:p>
                      <a:pPr algn="ctr"/>
                      <a:r>
                        <a:rPr lang="en-US" sz="1300" dirty="0"/>
                        <a:t>No</a:t>
                      </a:r>
                    </a:p>
                  </a:txBody>
                  <a:tcPr/>
                </a:tc>
                <a:tc hMerge="1">
                  <a:txBody>
                    <a:bodyPr/>
                    <a:lstStyle/>
                    <a:p>
                      <a:endParaRPr lang="en-US" sz="1100" dirty="0"/>
                    </a:p>
                  </a:txBody>
                  <a:tcPr/>
                </a:tc>
                <a:extLst>
                  <a:ext uri="{0D108BD9-81ED-4DB2-BD59-A6C34878D82A}">
                    <a16:rowId xmlns:a16="http://schemas.microsoft.com/office/drawing/2014/main" val="1436719902"/>
                  </a:ext>
                </a:extLst>
              </a:tr>
            </a:tbl>
          </a:graphicData>
        </a:graphic>
      </p:graphicFrame>
      <p:graphicFrame>
        <p:nvGraphicFramePr>
          <p:cNvPr id="19" name="Table 18">
            <a:extLst>
              <a:ext uri="{FF2B5EF4-FFF2-40B4-BE49-F238E27FC236}">
                <a16:creationId xmlns:a16="http://schemas.microsoft.com/office/drawing/2014/main" id="{36421D0C-3169-7749-8DA9-B4272F955202}"/>
              </a:ext>
            </a:extLst>
          </p:cNvPr>
          <p:cNvGraphicFramePr>
            <a:graphicFrameLocks noGrp="1"/>
          </p:cNvGraphicFramePr>
          <p:nvPr>
            <p:extLst>
              <p:ext uri="{D42A27DB-BD31-4B8C-83A1-F6EECF244321}">
                <p14:modId xmlns:p14="http://schemas.microsoft.com/office/powerpoint/2010/main" val="2320486447"/>
              </p:ext>
            </p:extLst>
          </p:nvPr>
        </p:nvGraphicFramePr>
        <p:xfrm>
          <a:off x="5459185" y="421888"/>
          <a:ext cx="3404729" cy="3383280"/>
        </p:xfrm>
        <a:graphic>
          <a:graphicData uri="http://schemas.openxmlformats.org/drawingml/2006/table">
            <a:tbl>
              <a:tblPr firstRow="1" bandRow="1">
                <a:tableStyleId>{C083E6E3-FA7D-4D7B-A595-EF9225AFEA82}</a:tableStyleId>
              </a:tblPr>
              <a:tblGrid>
                <a:gridCol w="1664715">
                  <a:extLst>
                    <a:ext uri="{9D8B030D-6E8A-4147-A177-3AD203B41FA5}">
                      <a16:colId xmlns:a16="http://schemas.microsoft.com/office/drawing/2014/main" val="2431036402"/>
                    </a:ext>
                  </a:extLst>
                </a:gridCol>
                <a:gridCol w="1740014">
                  <a:extLst>
                    <a:ext uri="{9D8B030D-6E8A-4147-A177-3AD203B41FA5}">
                      <a16:colId xmlns:a16="http://schemas.microsoft.com/office/drawing/2014/main" val="3441819794"/>
                    </a:ext>
                  </a:extLst>
                </a:gridCol>
              </a:tblGrid>
              <a:tr h="171207">
                <a:tc>
                  <a:txBody>
                    <a:bodyPr/>
                    <a:lstStyle/>
                    <a:p>
                      <a:r>
                        <a:rPr lang="en-US" sz="1300" dirty="0" err="1">
                          <a:solidFill>
                            <a:schemeClr val="bg1"/>
                          </a:solidFill>
                        </a:rPr>
                        <a:t>CheckMate</a:t>
                      </a:r>
                      <a:r>
                        <a:rPr lang="en-US" sz="1300" dirty="0">
                          <a:solidFill>
                            <a:schemeClr val="bg1"/>
                          </a:solidFill>
                        </a:rPr>
                        <a:t> 214</a:t>
                      </a:r>
                      <a:endParaRPr lang="en-US" sz="1300" b="1" dirty="0">
                        <a:solidFill>
                          <a:schemeClr val="bg1"/>
                        </a:solidFill>
                      </a:endParaRPr>
                    </a:p>
                  </a:txBody>
                  <a:tcPr>
                    <a:solidFill>
                      <a:srgbClr val="002060"/>
                    </a:solidFill>
                  </a:tcPr>
                </a:tc>
                <a:tc>
                  <a:txBody>
                    <a:bodyPr/>
                    <a:lstStyle/>
                    <a:p>
                      <a:r>
                        <a:rPr lang="en-US" sz="1300" b="1" dirty="0" err="1">
                          <a:solidFill>
                            <a:schemeClr val="bg1"/>
                          </a:solidFill>
                        </a:rPr>
                        <a:t>CheckMate</a:t>
                      </a:r>
                      <a:r>
                        <a:rPr lang="en-US" sz="1300" b="1" dirty="0">
                          <a:solidFill>
                            <a:schemeClr val="bg1"/>
                          </a:solidFill>
                        </a:rPr>
                        <a:t> 9ER</a:t>
                      </a:r>
                    </a:p>
                  </a:txBody>
                  <a:tcPr>
                    <a:solidFill>
                      <a:srgbClr val="002060"/>
                    </a:solidFill>
                  </a:tcPr>
                </a:tc>
                <a:extLst>
                  <a:ext uri="{0D108BD9-81ED-4DB2-BD59-A6C34878D82A}">
                    <a16:rowId xmlns:a16="http://schemas.microsoft.com/office/drawing/2014/main" val="2867695627"/>
                  </a:ext>
                </a:extLst>
              </a:tr>
              <a:tr h="171207">
                <a:tc>
                  <a:txBody>
                    <a:bodyPr/>
                    <a:lstStyle/>
                    <a:p>
                      <a:pPr>
                        <a:lnSpc>
                          <a:spcPct val="100000"/>
                        </a:lnSpc>
                      </a:pPr>
                      <a:r>
                        <a:rPr lang="en-US" sz="1300" dirty="0"/>
                        <a:t>Ipilimumab</a:t>
                      </a:r>
                    </a:p>
                    <a:p>
                      <a:pPr>
                        <a:lnSpc>
                          <a:spcPct val="100000"/>
                        </a:lnSpc>
                      </a:pPr>
                      <a:r>
                        <a:rPr lang="en-US" sz="1300" dirty="0"/>
                        <a:t>Nivolumab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t>Nivolumab/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t>Cabozantinib</a:t>
                      </a:r>
                    </a:p>
                  </a:txBody>
                  <a:tcPr/>
                </a:tc>
                <a:extLst>
                  <a:ext uri="{0D108BD9-81ED-4DB2-BD59-A6C34878D82A}">
                    <a16:rowId xmlns:a16="http://schemas.microsoft.com/office/drawing/2014/main" val="1686971024"/>
                  </a:ext>
                </a:extLst>
              </a:tr>
              <a:tr h="0">
                <a:tc>
                  <a:txBody>
                    <a:bodyPr/>
                    <a:lstStyle/>
                    <a:p>
                      <a:pPr algn="l"/>
                      <a:r>
                        <a:rPr lang="en-US" sz="1300" dirty="0"/>
                        <a:t>sunitinib</a:t>
                      </a:r>
                    </a:p>
                  </a:txBody>
                  <a:tcPr/>
                </a:tc>
                <a:tc>
                  <a:txBody>
                    <a:bodyPr/>
                    <a:lstStyle/>
                    <a:p>
                      <a:r>
                        <a:rPr lang="en-US" sz="1300" dirty="0"/>
                        <a:t>sunitinib</a:t>
                      </a:r>
                    </a:p>
                  </a:txBody>
                  <a:tcPr/>
                </a:tc>
                <a:extLst>
                  <a:ext uri="{0D108BD9-81ED-4DB2-BD59-A6C34878D82A}">
                    <a16:rowId xmlns:a16="http://schemas.microsoft.com/office/drawing/2014/main" val="2078437335"/>
                  </a:ext>
                </a:extLst>
              </a:tr>
              <a:tr h="0">
                <a:tc>
                  <a:txBody>
                    <a:bodyPr/>
                    <a:lstStyle/>
                    <a:p>
                      <a:r>
                        <a:rPr lang="en-US" sz="1300" dirty="0"/>
                        <a:t>All</a:t>
                      </a:r>
                    </a:p>
                  </a:txBody>
                  <a:tcPr/>
                </a:tc>
                <a:tc>
                  <a:txBody>
                    <a:bodyPr/>
                    <a:lstStyle/>
                    <a:p>
                      <a:r>
                        <a:rPr lang="en-US" sz="1300" dirty="0"/>
                        <a:t>All</a:t>
                      </a:r>
                    </a:p>
                  </a:txBody>
                  <a:tcPr/>
                </a:tc>
                <a:extLst>
                  <a:ext uri="{0D108BD9-81ED-4DB2-BD59-A6C34878D82A}">
                    <a16:rowId xmlns:a16="http://schemas.microsoft.com/office/drawing/2014/main" val="3578464012"/>
                  </a:ext>
                </a:extLst>
              </a:tr>
              <a:tr h="0">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2832656692"/>
                  </a:ext>
                </a:extLst>
              </a:tr>
              <a:tr h="171207">
                <a:tc>
                  <a:txBody>
                    <a:bodyPr/>
                    <a:lstStyle/>
                    <a:p>
                      <a:r>
                        <a:rPr lang="en-US" sz="1300" b="0" dirty="0"/>
                        <a:t>+ OS (55.7)*</a:t>
                      </a:r>
                    </a:p>
                  </a:txBody>
                  <a:tcPr/>
                </a:tc>
                <a:tc>
                  <a:txBody>
                    <a:bodyPr/>
                    <a:lstStyle/>
                    <a:p>
                      <a:r>
                        <a:rPr lang="en-US" sz="1300" b="0" dirty="0"/>
                        <a:t>+ OS (49.5)</a:t>
                      </a:r>
                    </a:p>
                  </a:txBody>
                  <a:tcPr/>
                </a:tc>
                <a:extLst>
                  <a:ext uri="{0D108BD9-81ED-4DB2-BD59-A6C34878D82A}">
                    <a16:rowId xmlns:a16="http://schemas.microsoft.com/office/drawing/2014/main" val="848423399"/>
                  </a:ext>
                </a:extLst>
              </a:tr>
              <a:tr h="171207">
                <a:tc>
                  <a:txBody>
                    <a:bodyPr/>
                    <a:lstStyle/>
                    <a:p>
                      <a:r>
                        <a:rPr lang="en-US" sz="1300" b="0" dirty="0"/>
                        <a:t>+PFS (12.3, 0.86)*</a:t>
                      </a:r>
                    </a:p>
                  </a:txBody>
                  <a:tcPr/>
                </a:tc>
                <a:tc>
                  <a:txBody>
                    <a:bodyPr/>
                    <a:lstStyle/>
                    <a:p>
                      <a:r>
                        <a:rPr lang="en-US" sz="1300" b="0" dirty="0"/>
                        <a:t>+PFS (16.6,  0.58)*</a:t>
                      </a:r>
                    </a:p>
                  </a:txBody>
                  <a:tcPr/>
                </a:tc>
                <a:extLst>
                  <a:ext uri="{0D108BD9-81ED-4DB2-BD59-A6C34878D82A}">
                    <a16:rowId xmlns:a16="http://schemas.microsoft.com/office/drawing/2014/main" val="3363895599"/>
                  </a:ext>
                </a:extLst>
              </a:tr>
              <a:tr h="0">
                <a:tc>
                  <a:txBody>
                    <a:bodyPr/>
                    <a:lstStyle/>
                    <a:p>
                      <a:r>
                        <a:rPr lang="en-US" sz="1300" b="0" dirty="0">
                          <a:solidFill>
                            <a:schemeClr val="tx1"/>
                          </a:solidFill>
                        </a:rPr>
                        <a:t>39% *</a:t>
                      </a:r>
                    </a:p>
                  </a:txBody>
                  <a:tcPr/>
                </a:tc>
                <a:tc>
                  <a:txBody>
                    <a:bodyPr/>
                    <a:lstStyle/>
                    <a:p>
                      <a:r>
                        <a:rPr lang="en-US" sz="1300" b="0" dirty="0"/>
                        <a:t>56%</a:t>
                      </a:r>
                    </a:p>
                  </a:txBody>
                  <a:tcPr/>
                </a:tc>
                <a:extLst>
                  <a:ext uri="{0D108BD9-81ED-4DB2-BD59-A6C34878D82A}">
                    <a16:rowId xmlns:a16="http://schemas.microsoft.com/office/drawing/2014/main" val="3949360871"/>
                  </a:ext>
                </a:extLst>
              </a:tr>
              <a:tr h="0">
                <a:tc>
                  <a:txBody>
                    <a:bodyPr/>
                    <a:lstStyle/>
                    <a:p>
                      <a:r>
                        <a:rPr lang="en-US" sz="1300" b="0" dirty="0"/>
                        <a:t>12%</a:t>
                      </a:r>
                    </a:p>
                  </a:txBody>
                  <a:tcPr/>
                </a:tc>
                <a:tc>
                  <a:txBody>
                    <a:bodyPr/>
                    <a:lstStyle/>
                    <a:p>
                      <a:r>
                        <a:rPr lang="en-US" sz="1300" b="0" dirty="0"/>
                        <a:t>12%</a:t>
                      </a:r>
                    </a:p>
                  </a:txBody>
                  <a:tcPr/>
                </a:tc>
                <a:extLst>
                  <a:ext uri="{0D108BD9-81ED-4DB2-BD59-A6C34878D82A}">
                    <a16:rowId xmlns:a16="http://schemas.microsoft.com/office/drawing/2014/main" val="3195651205"/>
                  </a:ext>
                </a:extLst>
              </a:tr>
              <a:tr h="0">
                <a:tc>
                  <a:txBody>
                    <a:bodyPr/>
                    <a:lstStyle/>
                    <a:p>
                      <a:r>
                        <a:rPr lang="en-US" sz="1300" b="0" dirty="0">
                          <a:solidFill>
                            <a:srgbClr val="FF0000"/>
                          </a:solidFill>
                        </a:rPr>
                        <a:t>18%</a:t>
                      </a:r>
                    </a:p>
                  </a:txBody>
                  <a:tcPr/>
                </a:tc>
                <a:tc>
                  <a:txBody>
                    <a:bodyPr/>
                    <a:lstStyle/>
                    <a:p>
                      <a:r>
                        <a:rPr lang="en-US" sz="1300" b="0" dirty="0"/>
                        <a:t>6%</a:t>
                      </a:r>
                    </a:p>
                  </a:txBody>
                  <a:tcPr/>
                </a:tc>
                <a:extLst>
                  <a:ext uri="{0D108BD9-81ED-4DB2-BD59-A6C34878D82A}">
                    <a16:rowId xmlns:a16="http://schemas.microsoft.com/office/drawing/2014/main" val="318818164"/>
                  </a:ext>
                </a:extLst>
              </a:tr>
              <a:tr h="0">
                <a:tc>
                  <a:txBody>
                    <a:bodyPr/>
                    <a:lstStyle/>
                    <a:p>
                      <a:r>
                        <a:rPr lang="en-US" sz="1300" b="0" dirty="0"/>
                        <a:t>Yes</a:t>
                      </a:r>
                    </a:p>
                  </a:txBody>
                  <a:tcPr/>
                </a:tc>
                <a:tc>
                  <a:txBody>
                    <a:bodyPr/>
                    <a:lstStyle/>
                    <a:p>
                      <a:r>
                        <a:rPr lang="en-US" sz="1300" b="0" dirty="0"/>
                        <a:t>Yes</a:t>
                      </a:r>
                    </a:p>
                  </a:txBody>
                  <a:tcPr/>
                </a:tc>
                <a:extLst>
                  <a:ext uri="{0D108BD9-81ED-4DB2-BD59-A6C34878D82A}">
                    <a16:rowId xmlns:a16="http://schemas.microsoft.com/office/drawing/2014/main" val="1436719902"/>
                  </a:ext>
                </a:extLst>
              </a:tr>
            </a:tbl>
          </a:graphicData>
        </a:graphic>
      </p:graphicFrame>
      <p:sp>
        <p:nvSpPr>
          <p:cNvPr id="5" name="Frame 4">
            <a:extLst>
              <a:ext uri="{FF2B5EF4-FFF2-40B4-BE49-F238E27FC236}">
                <a16:creationId xmlns:a16="http://schemas.microsoft.com/office/drawing/2014/main" id="{D2DDBC5F-1334-7843-8706-8B3EA21B0523}"/>
              </a:ext>
            </a:extLst>
          </p:cNvPr>
          <p:cNvSpPr/>
          <p:nvPr/>
        </p:nvSpPr>
        <p:spPr bwMode="auto">
          <a:xfrm>
            <a:off x="660397" y="1168400"/>
            <a:ext cx="8203517" cy="30480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5" name="Frame 24">
            <a:extLst>
              <a:ext uri="{FF2B5EF4-FFF2-40B4-BE49-F238E27FC236}">
                <a16:creationId xmlns:a16="http://schemas.microsoft.com/office/drawing/2014/main" id="{6BC76F8F-DAC4-1D45-8B56-825B5FA1267D}"/>
              </a:ext>
            </a:extLst>
          </p:cNvPr>
          <p:cNvSpPr/>
          <p:nvPr/>
        </p:nvSpPr>
        <p:spPr bwMode="auto">
          <a:xfrm>
            <a:off x="680324" y="1473200"/>
            <a:ext cx="8183590" cy="30480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6" name="Frame 25">
            <a:extLst>
              <a:ext uri="{FF2B5EF4-FFF2-40B4-BE49-F238E27FC236}">
                <a16:creationId xmlns:a16="http://schemas.microsoft.com/office/drawing/2014/main" id="{3F2DB82B-E99D-E548-82E7-128000F280CD}"/>
              </a:ext>
            </a:extLst>
          </p:cNvPr>
          <p:cNvSpPr/>
          <p:nvPr/>
        </p:nvSpPr>
        <p:spPr bwMode="auto">
          <a:xfrm>
            <a:off x="660399" y="2629359"/>
            <a:ext cx="8183590" cy="30480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Donut 5">
            <a:extLst>
              <a:ext uri="{FF2B5EF4-FFF2-40B4-BE49-F238E27FC236}">
                <a16:creationId xmlns:a16="http://schemas.microsoft.com/office/drawing/2014/main" id="{165886EF-D415-8949-9745-07C0647BFB56}"/>
              </a:ext>
            </a:extLst>
          </p:cNvPr>
          <p:cNvSpPr/>
          <p:nvPr/>
        </p:nvSpPr>
        <p:spPr bwMode="auto">
          <a:xfrm>
            <a:off x="1977656" y="2924167"/>
            <a:ext cx="818707" cy="304801"/>
          </a:xfrm>
          <a:prstGeom prst="donut">
            <a:avLst>
              <a:gd name="adj" fmla="val 38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909650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report&#10;&#10;Description automatically generated">
            <a:extLst>
              <a:ext uri="{FF2B5EF4-FFF2-40B4-BE49-F238E27FC236}">
                <a16:creationId xmlns:a16="http://schemas.microsoft.com/office/drawing/2014/main" id="{F2EC26AA-5A63-6940-9CF1-5F29ECE6CE7F}"/>
              </a:ext>
            </a:extLst>
          </p:cNvPr>
          <p:cNvPicPr>
            <a:picLocks noChangeAspect="1"/>
          </p:cNvPicPr>
          <p:nvPr/>
        </p:nvPicPr>
        <p:blipFill rotWithShape="1">
          <a:blip r:embed="rId3"/>
          <a:srcRect t="10932"/>
          <a:stretch/>
        </p:blipFill>
        <p:spPr>
          <a:xfrm>
            <a:off x="937075" y="640594"/>
            <a:ext cx="7582829" cy="3622737"/>
          </a:xfrm>
          <a:prstGeom prst="rect">
            <a:avLst/>
          </a:prstGeom>
        </p:spPr>
      </p:pic>
      <p:sp>
        <p:nvSpPr>
          <p:cNvPr id="9" name="Title 3">
            <a:extLst>
              <a:ext uri="{FF2B5EF4-FFF2-40B4-BE49-F238E27FC236}">
                <a16:creationId xmlns:a16="http://schemas.microsoft.com/office/drawing/2014/main" id="{05919589-3A48-6648-A374-B48C6B06A4F2}"/>
              </a:ext>
            </a:extLst>
          </p:cNvPr>
          <p:cNvSpPr>
            <a:spLocks noGrp="1"/>
          </p:cNvSpPr>
          <p:nvPr>
            <p:ph type="title"/>
          </p:nvPr>
        </p:nvSpPr>
        <p:spPr>
          <a:xfrm>
            <a:off x="1642712" y="105606"/>
            <a:ext cx="6236737" cy="370609"/>
          </a:xfrm>
        </p:spPr>
        <p:txBody>
          <a:bodyPr/>
          <a:lstStyle/>
          <a:p>
            <a:pPr algn="l"/>
            <a:r>
              <a:rPr lang="en-US" sz="2200" b="1" dirty="0">
                <a:solidFill>
                  <a:schemeClr val="accent5">
                    <a:lumMod val="25000"/>
                  </a:schemeClr>
                </a:solidFill>
              </a:rPr>
              <a:t>Treatment Exposure/Discontinuation </a:t>
            </a:r>
          </a:p>
        </p:txBody>
      </p:sp>
      <p:sp>
        <p:nvSpPr>
          <p:cNvPr id="10" name="Frame 9">
            <a:extLst>
              <a:ext uri="{FF2B5EF4-FFF2-40B4-BE49-F238E27FC236}">
                <a16:creationId xmlns:a16="http://schemas.microsoft.com/office/drawing/2014/main" id="{212C7E4C-DBC2-B74C-90B7-A853A4CB7A4B}"/>
              </a:ext>
            </a:extLst>
          </p:cNvPr>
          <p:cNvSpPr/>
          <p:nvPr/>
        </p:nvSpPr>
        <p:spPr>
          <a:xfrm>
            <a:off x="970529" y="1831625"/>
            <a:ext cx="7482468" cy="280969"/>
          </a:xfrm>
          <a:prstGeom prst="frame">
            <a:avLst>
              <a:gd name="adj1" fmla="val 4688"/>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BF0C0FDD-A0FF-814F-827F-04F52EBFA730}"/>
              </a:ext>
            </a:extLst>
          </p:cNvPr>
          <p:cNvSpPr/>
          <p:nvPr/>
        </p:nvSpPr>
        <p:spPr>
          <a:xfrm>
            <a:off x="5096480" y="1280702"/>
            <a:ext cx="3356518" cy="191784"/>
          </a:xfrm>
          <a:prstGeom prst="frame">
            <a:avLst>
              <a:gd name="adj1" fmla="val 4688"/>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3C0FEECC-58E9-4045-8E66-B4E4B5C2A50A}"/>
              </a:ext>
            </a:extLst>
          </p:cNvPr>
          <p:cNvSpPr/>
          <p:nvPr/>
        </p:nvSpPr>
        <p:spPr>
          <a:xfrm>
            <a:off x="5096480" y="4012964"/>
            <a:ext cx="3356517" cy="246221"/>
          </a:xfrm>
          <a:prstGeom prst="frame">
            <a:avLst>
              <a:gd name="adj1" fmla="val 4688"/>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CC29FED-489E-6942-BEB8-FFD46479012E}"/>
              </a:ext>
            </a:extLst>
          </p:cNvPr>
          <p:cNvSpPr/>
          <p:nvPr/>
        </p:nvSpPr>
        <p:spPr>
          <a:xfrm>
            <a:off x="5096481" y="3227443"/>
            <a:ext cx="3356517" cy="246221"/>
          </a:xfrm>
          <a:prstGeom prst="frame">
            <a:avLst>
              <a:gd name="adj1" fmla="val 4688"/>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7206269E-90FA-4849-A2C5-7779A1A0BDF1}"/>
              </a:ext>
            </a:extLst>
          </p:cNvPr>
          <p:cNvSpPr txBox="1"/>
          <p:nvPr/>
        </p:nvSpPr>
        <p:spPr>
          <a:xfrm>
            <a:off x="3720975" y="4551964"/>
            <a:ext cx="2977003" cy="338554"/>
          </a:xfrm>
          <a:prstGeom prst="rect">
            <a:avLst/>
          </a:prstGeom>
          <a:noFill/>
        </p:spPr>
        <p:txBody>
          <a:bodyPr wrap="square" rtlCol="0">
            <a:spAutoFit/>
          </a:bodyPr>
          <a:lstStyle/>
          <a:p>
            <a:r>
              <a:rPr lang="en-US" sz="800" dirty="0"/>
              <a:t>Choueiri et al, ESMO 2022; Powles et al, ASCO GU 2023 and Choueiri et al, NEJM 2023</a:t>
            </a:r>
          </a:p>
        </p:txBody>
      </p:sp>
    </p:spTree>
    <p:extLst>
      <p:ext uri="{BB962C8B-B14F-4D97-AF65-F5344CB8AC3E}">
        <p14:creationId xmlns:p14="http://schemas.microsoft.com/office/powerpoint/2010/main" val="12286966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numbers and text&#10;&#10;Description automatically generated">
            <a:extLst>
              <a:ext uri="{FF2B5EF4-FFF2-40B4-BE49-F238E27FC236}">
                <a16:creationId xmlns:a16="http://schemas.microsoft.com/office/drawing/2014/main" id="{538DB973-84F1-B24F-B443-1368906EB703}"/>
              </a:ext>
            </a:extLst>
          </p:cNvPr>
          <p:cNvPicPr>
            <a:picLocks noChangeAspect="1"/>
          </p:cNvPicPr>
          <p:nvPr/>
        </p:nvPicPr>
        <p:blipFill rotWithShape="1">
          <a:blip r:embed="rId3"/>
          <a:srcRect t="10532"/>
          <a:stretch/>
        </p:blipFill>
        <p:spPr>
          <a:xfrm>
            <a:off x="820797" y="915438"/>
            <a:ext cx="7893202" cy="3138614"/>
          </a:xfrm>
          <a:prstGeom prst="rect">
            <a:avLst/>
          </a:prstGeom>
        </p:spPr>
      </p:pic>
      <p:sp>
        <p:nvSpPr>
          <p:cNvPr id="8" name="Title 3">
            <a:extLst>
              <a:ext uri="{FF2B5EF4-FFF2-40B4-BE49-F238E27FC236}">
                <a16:creationId xmlns:a16="http://schemas.microsoft.com/office/drawing/2014/main" id="{A2D54C54-6D2E-FE45-AFF5-33C623A068CE}"/>
              </a:ext>
            </a:extLst>
          </p:cNvPr>
          <p:cNvSpPr>
            <a:spLocks noGrp="1"/>
          </p:cNvSpPr>
          <p:nvPr>
            <p:ph type="title"/>
          </p:nvPr>
        </p:nvSpPr>
        <p:spPr>
          <a:xfrm>
            <a:off x="2257143" y="341637"/>
            <a:ext cx="4629713" cy="807256"/>
          </a:xfrm>
        </p:spPr>
        <p:txBody>
          <a:bodyPr/>
          <a:lstStyle/>
          <a:p>
            <a:pPr algn="l"/>
            <a:r>
              <a:rPr lang="en-US" sz="2200" b="1" dirty="0">
                <a:solidFill>
                  <a:schemeClr val="accent5">
                    <a:lumMod val="25000"/>
                  </a:schemeClr>
                </a:solidFill>
              </a:rPr>
              <a:t>Summary of Adverse Events </a:t>
            </a:r>
          </a:p>
        </p:txBody>
      </p:sp>
      <p:sp>
        <p:nvSpPr>
          <p:cNvPr id="11" name="TextBox 10">
            <a:extLst>
              <a:ext uri="{FF2B5EF4-FFF2-40B4-BE49-F238E27FC236}">
                <a16:creationId xmlns:a16="http://schemas.microsoft.com/office/drawing/2014/main" id="{790D536E-FB5D-6C40-98A3-2908637E0375}"/>
              </a:ext>
            </a:extLst>
          </p:cNvPr>
          <p:cNvSpPr txBox="1"/>
          <p:nvPr/>
        </p:nvSpPr>
        <p:spPr>
          <a:xfrm>
            <a:off x="3431264" y="4468072"/>
            <a:ext cx="2977003" cy="338554"/>
          </a:xfrm>
          <a:prstGeom prst="rect">
            <a:avLst/>
          </a:prstGeom>
          <a:noFill/>
        </p:spPr>
        <p:txBody>
          <a:bodyPr wrap="square" rtlCol="0">
            <a:spAutoFit/>
          </a:bodyPr>
          <a:lstStyle/>
          <a:p>
            <a:r>
              <a:rPr lang="en-US" sz="800" dirty="0"/>
              <a:t>Choueiri et al, ESMO 2022; Powles et al, ASCO GU 2023 and Choueiri et al, NEJM 2023</a:t>
            </a:r>
          </a:p>
        </p:txBody>
      </p:sp>
      <p:sp>
        <p:nvSpPr>
          <p:cNvPr id="6" name="Frame 5">
            <a:extLst>
              <a:ext uri="{FF2B5EF4-FFF2-40B4-BE49-F238E27FC236}">
                <a16:creationId xmlns:a16="http://schemas.microsoft.com/office/drawing/2014/main" id="{909AAD46-C86C-4E43-A8C4-094C2AE2E64B}"/>
              </a:ext>
            </a:extLst>
          </p:cNvPr>
          <p:cNvSpPr/>
          <p:nvPr/>
        </p:nvSpPr>
        <p:spPr bwMode="auto">
          <a:xfrm>
            <a:off x="4752109" y="1881629"/>
            <a:ext cx="1343891" cy="429491"/>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Frame 12">
            <a:extLst>
              <a:ext uri="{FF2B5EF4-FFF2-40B4-BE49-F238E27FC236}">
                <a16:creationId xmlns:a16="http://schemas.microsoft.com/office/drawing/2014/main" id="{DA22C19A-7D1D-564A-B01A-F9B99CC6B402}"/>
              </a:ext>
            </a:extLst>
          </p:cNvPr>
          <p:cNvSpPr/>
          <p:nvPr/>
        </p:nvSpPr>
        <p:spPr bwMode="auto">
          <a:xfrm>
            <a:off x="7370108" y="1881629"/>
            <a:ext cx="1343891" cy="429491"/>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3165432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patients with different colored lines&#10;&#10;Description automatically generated">
            <a:extLst>
              <a:ext uri="{FF2B5EF4-FFF2-40B4-BE49-F238E27FC236}">
                <a16:creationId xmlns:a16="http://schemas.microsoft.com/office/drawing/2014/main" id="{26D7D58D-A554-6F49-8182-4FC832CFCABC}"/>
              </a:ext>
            </a:extLst>
          </p:cNvPr>
          <p:cNvPicPr>
            <a:picLocks noChangeAspect="1"/>
          </p:cNvPicPr>
          <p:nvPr/>
        </p:nvPicPr>
        <p:blipFill rotWithShape="1">
          <a:blip r:embed="rId3"/>
          <a:srcRect t="50086" b="2317"/>
          <a:stretch/>
        </p:blipFill>
        <p:spPr>
          <a:xfrm>
            <a:off x="5183313" y="916492"/>
            <a:ext cx="3623947" cy="2658544"/>
          </a:xfrm>
          <a:prstGeom prst="rect">
            <a:avLst/>
          </a:prstGeom>
        </p:spPr>
      </p:pic>
      <p:pic>
        <p:nvPicPr>
          <p:cNvPr id="14" name="Picture 13" descr="A graph of patients with different colored lines&#10;&#10;Description automatically generated">
            <a:extLst>
              <a:ext uri="{FF2B5EF4-FFF2-40B4-BE49-F238E27FC236}">
                <a16:creationId xmlns:a16="http://schemas.microsoft.com/office/drawing/2014/main" id="{6E234A75-B999-5546-92D1-B1DA3A879526}"/>
              </a:ext>
            </a:extLst>
          </p:cNvPr>
          <p:cNvPicPr>
            <a:picLocks noChangeAspect="1"/>
          </p:cNvPicPr>
          <p:nvPr/>
        </p:nvPicPr>
        <p:blipFill rotWithShape="1">
          <a:blip r:embed="rId3"/>
          <a:srcRect t="1" b="51069"/>
          <a:stretch/>
        </p:blipFill>
        <p:spPr>
          <a:xfrm>
            <a:off x="446253" y="880922"/>
            <a:ext cx="3623946" cy="2733023"/>
          </a:xfrm>
          <a:prstGeom prst="rect">
            <a:avLst/>
          </a:prstGeom>
        </p:spPr>
      </p:pic>
      <p:sp>
        <p:nvSpPr>
          <p:cNvPr id="7" name="Rounded Rectangle 6">
            <a:extLst>
              <a:ext uri="{FF2B5EF4-FFF2-40B4-BE49-F238E27FC236}">
                <a16:creationId xmlns:a16="http://schemas.microsoft.com/office/drawing/2014/main" id="{90C603F8-0B7A-5B47-A605-E8D5D60607D1}"/>
              </a:ext>
            </a:extLst>
          </p:cNvPr>
          <p:cNvSpPr/>
          <p:nvPr/>
        </p:nvSpPr>
        <p:spPr bwMode="auto">
          <a:xfrm>
            <a:off x="3953701" y="1198669"/>
            <a:ext cx="892875" cy="338554"/>
          </a:xfrm>
          <a:prstGeom prst="roundRect">
            <a:avLst/>
          </a:prstGeom>
          <a:solidFill>
            <a:srgbClr val="FFC92A"/>
          </a:solidFill>
          <a:ln w="9525" cap="flat" cmpd="sng" algn="ctr">
            <a:solidFill>
              <a:srgbClr val="FFC82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b="1" dirty="0">
                <a:latin typeface="Arial" pitchFamily="-72" charset="0"/>
                <a:ea typeface="ＭＳ Ｐゴシック" pitchFamily="-72" charset="-128"/>
                <a:cs typeface="ＭＳ Ｐゴシック" pitchFamily="-72" charset="-128"/>
                <a:sym typeface="Wingdings" pitchFamily="2" charset="2"/>
              </a:rPr>
              <a:t>PFS</a:t>
            </a:r>
          </a:p>
        </p:txBody>
      </p:sp>
      <p:sp>
        <p:nvSpPr>
          <p:cNvPr id="12" name="TextBox 11">
            <a:extLst>
              <a:ext uri="{FF2B5EF4-FFF2-40B4-BE49-F238E27FC236}">
                <a16:creationId xmlns:a16="http://schemas.microsoft.com/office/drawing/2014/main" id="{1C8641FC-CD48-AA41-B219-D7FDD2156BA1}"/>
              </a:ext>
            </a:extLst>
          </p:cNvPr>
          <p:cNvSpPr txBox="1"/>
          <p:nvPr/>
        </p:nvSpPr>
        <p:spPr>
          <a:xfrm>
            <a:off x="3715863" y="4661120"/>
            <a:ext cx="3295591" cy="215444"/>
          </a:xfrm>
          <a:prstGeom prst="rect">
            <a:avLst/>
          </a:prstGeom>
          <a:noFill/>
        </p:spPr>
        <p:txBody>
          <a:bodyPr wrap="square" rtlCol="0">
            <a:spAutoFit/>
          </a:bodyPr>
          <a:lstStyle/>
          <a:p>
            <a:r>
              <a:rPr lang="en-US" sz="800" dirty="0"/>
              <a:t>Powles et al, ASCO GU 2023 and Choueiri et al, NEJM 2023</a:t>
            </a:r>
          </a:p>
        </p:txBody>
      </p:sp>
      <p:sp>
        <p:nvSpPr>
          <p:cNvPr id="17" name="TextBox 16">
            <a:extLst>
              <a:ext uri="{FF2B5EF4-FFF2-40B4-BE49-F238E27FC236}">
                <a16:creationId xmlns:a16="http://schemas.microsoft.com/office/drawing/2014/main" id="{E7A6EE15-CD3A-9541-94E5-899B50EFB971}"/>
              </a:ext>
            </a:extLst>
          </p:cNvPr>
          <p:cNvSpPr txBox="1"/>
          <p:nvPr/>
        </p:nvSpPr>
        <p:spPr>
          <a:xfrm>
            <a:off x="798664" y="188821"/>
            <a:ext cx="2478564" cy="338554"/>
          </a:xfrm>
          <a:prstGeom prst="rect">
            <a:avLst/>
          </a:prstGeom>
          <a:noFill/>
        </p:spPr>
        <p:txBody>
          <a:bodyPr wrap="none" rtlCol="0">
            <a:spAutoFit/>
          </a:bodyPr>
          <a:lstStyle/>
          <a:p>
            <a:r>
              <a:rPr lang="en-US" sz="1600" b="1" dirty="0"/>
              <a:t>IMDC Intermediate Risk</a:t>
            </a:r>
          </a:p>
        </p:txBody>
      </p:sp>
      <p:sp>
        <p:nvSpPr>
          <p:cNvPr id="18" name="TextBox 17">
            <a:extLst>
              <a:ext uri="{FF2B5EF4-FFF2-40B4-BE49-F238E27FC236}">
                <a16:creationId xmlns:a16="http://schemas.microsoft.com/office/drawing/2014/main" id="{8E69E925-52CE-EC4D-8708-5280BE4DB7F6}"/>
              </a:ext>
            </a:extLst>
          </p:cNvPr>
          <p:cNvSpPr txBox="1"/>
          <p:nvPr/>
        </p:nvSpPr>
        <p:spPr>
          <a:xfrm>
            <a:off x="5866772" y="45133"/>
            <a:ext cx="1723549" cy="338554"/>
          </a:xfrm>
          <a:prstGeom prst="rect">
            <a:avLst/>
          </a:prstGeom>
          <a:noFill/>
        </p:spPr>
        <p:txBody>
          <a:bodyPr wrap="none" rtlCol="0">
            <a:spAutoFit/>
          </a:bodyPr>
          <a:lstStyle/>
          <a:p>
            <a:r>
              <a:rPr lang="en-US" sz="1600" b="1" dirty="0"/>
              <a:t>IMDC Poor Risk</a:t>
            </a:r>
          </a:p>
        </p:txBody>
      </p:sp>
      <p:sp>
        <p:nvSpPr>
          <p:cNvPr id="27" name="Rounded Rectangle 26">
            <a:extLst>
              <a:ext uri="{FF2B5EF4-FFF2-40B4-BE49-F238E27FC236}">
                <a16:creationId xmlns:a16="http://schemas.microsoft.com/office/drawing/2014/main" id="{539A6963-619B-A246-9A86-0410A258B19D}"/>
              </a:ext>
            </a:extLst>
          </p:cNvPr>
          <p:cNvSpPr/>
          <p:nvPr/>
        </p:nvSpPr>
        <p:spPr bwMode="auto">
          <a:xfrm>
            <a:off x="3939847" y="522880"/>
            <a:ext cx="892875" cy="338554"/>
          </a:xfrm>
          <a:prstGeom prst="roundRect">
            <a:avLst/>
          </a:prstGeom>
          <a:solidFill>
            <a:srgbClr val="FFC92A"/>
          </a:solidFill>
          <a:ln w="9525" cap="flat" cmpd="sng" algn="ctr">
            <a:solidFill>
              <a:srgbClr val="FFC82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600" b="1" dirty="0">
                <a:latin typeface="Arial" pitchFamily="-72" charset="0"/>
                <a:ea typeface="ＭＳ Ｐゴシック" pitchFamily="-72" charset="-128"/>
                <a:cs typeface="ＭＳ Ｐゴシック" pitchFamily="-72" charset="-128"/>
                <a:sym typeface="Wingdings" pitchFamily="2" charset="2"/>
              </a:rPr>
              <a:t>ORR</a:t>
            </a:r>
          </a:p>
        </p:txBody>
      </p:sp>
      <p:cxnSp>
        <p:nvCxnSpPr>
          <p:cNvPr id="28" name="Straight Arrow Connector 27">
            <a:extLst>
              <a:ext uri="{FF2B5EF4-FFF2-40B4-BE49-F238E27FC236}">
                <a16:creationId xmlns:a16="http://schemas.microsoft.com/office/drawing/2014/main" id="{D0392A68-B88E-2D42-BE0F-525AFA2849DA}"/>
              </a:ext>
            </a:extLst>
          </p:cNvPr>
          <p:cNvCxnSpPr>
            <a:cxnSpLocks/>
            <a:stCxn id="27" idx="1"/>
            <a:endCxn id="30" idx="3"/>
          </p:cNvCxnSpPr>
          <p:nvPr/>
        </p:nvCxnSpPr>
        <p:spPr bwMode="auto">
          <a:xfrm flipH="1" flipV="1">
            <a:off x="2442570" y="686835"/>
            <a:ext cx="1497277" cy="5322"/>
          </a:xfrm>
          <a:prstGeom prst="straightConnector1">
            <a:avLst/>
          </a:prstGeom>
          <a:ln>
            <a:solidFill>
              <a:srgbClr val="C0000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0DA05D51-92BA-9C4C-B0D3-C8CDEB86AF8E}"/>
              </a:ext>
            </a:extLst>
          </p:cNvPr>
          <p:cNvCxnSpPr>
            <a:cxnSpLocks/>
          </p:cNvCxnSpPr>
          <p:nvPr/>
        </p:nvCxnSpPr>
        <p:spPr bwMode="auto">
          <a:xfrm>
            <a:off x="4846692" y="692157"/>
            <a:ext cx="1747684" cy="0"/>
          </a:xfrm>
          <a:prstGeom prst="straightConnector1">
            <a:avLst/>
          </a:prstGeom>
          <a:ln>
            <a:solidFill>
              <a:srgbClr val="C00000"/>
            </a:solidFill>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30" name="TextBox 29">
            <a:extLst>
              <a:ext uri="{FF2B5EF4-FFF2-40B4-BE49-F238E27FC236}">
                <a16:creationId xmlns:a16="http://schemas.microsoft.com/office/drawing/2014/main" id="{6278AD97-2A45-4442-8C77-F262601DC5C9}"/>
              </a:ext>
            </a:extLst>
          </p:cNvPr>
          <p:cNvSpPr txBox="1"/>
          <p:nvPr/>
        </p:nvSpPr>
        <p:spPr>
          <a:xfrm>
            <a:off x="1640747" y="456002"/>
            <a:ext cx="801823" cy="461665"/>
          </a:xfrm>
          <a:prstGeom prst="rect">
            <a:avLst/>
          </a:prstGeom>
          <a:noFill/>
        </p:spPr>
        <p:txBody>
          <a:bodyPr wrap="none" rtlCol="0">
            <a:spAutoFit/>
          </a:bodyPr>
          <a:lstStyle/>
          <a:p>
            <a:r>
              <a:rPr lang="en-US" dirty="0"/>
              <a:t>45%</a:t>
            </a:r>
          </a:p>
        </p:txBody>
      </p:sp>
      <p:sp>
        <p:nvSpPr>
          <p:cNvPr id="31" name="TextBox 30">
            <a:extLst>
              <a:ext uri="{FF2B5EF4-FFF2-40B4-BE49-F238E27FC236}">
                <a16:creationId xmlns:a16="http://schemas.microsoft.com/office/drawing/2014/main" id="{4C5FAE66-6397-B34B-A4DF-CE8FB0C85AC4}"/>
              </a:ext>
            </a:extLst>
          </p:cNvPr>
          <p:cNvSpPr txBox="1"/>
          <p:nvPr/>
        </p:nvSpPr>
        <p:spPr>
          <a:xfrm>
            <a:off x="6594376" y="419257"/>
            <a:ext cx="801823" cy="461665"/>
          </a:xfrm>
          <a:prstGeom prst="rect">
            <a:avLst/>
          </a:prstGeom>
          <a:noFill/>
        </p:spPr>
        <p:txBody>
          <a:bodyPr wrap="none" rtlCol="0">
            <a:spAutoFit/>
          </a:bodyPr>
          <a:lstStyle/>
          <a:p>
            <a:r>
              <a:rPr lang="en-US" dirty="0"/>
              <a:t>36%</a:t>
            </a:r>
          </a:p>
        </p:txBody>
      </p:sp>
      <p:sp>
        <p:nvSpPr>
          <p:cNvPr id="34" name="TextBox 33">
            <a:extLst>
              <a:ext uri="{FF2B5EF4-FFF2-40B4-BE49-F238E27FC236}">
                <a16:creationId xmlns:a16="http://schemas.microsoft.com/office/drawing/2014/main" id="{44695C97-6F45-8C42-9EFE-D72EFFE35BC1}"/>
              </a:ext>
            </a:extLst>
          </p:cNvPr>
          <p:cNvSpPr txBox="1"/>
          <p:nvPr/>
        </p:nvSpPr>
        <p:spPr>
          <a:xfrm>
            <a:off x="1794582" y="3674481"/>
            <a:ext cx="6076279" cy="584775"/>
          </a:xfrm>
          <a:prstGeom prst="rect">
            <a:avLst/>
          </a:prstGeom>
          <a:noFill/>
        </p:spPr>
        <p:txBody>
          <a:bodyPr wrap="none" rtlCol="0">
            <a:spAutoFit/>
          </a:bodyPr>
          <a:lstStyle/>
          <a:p>
            <a:pPr algn="ctr"/>
            <a:r>
              <a:rPr lang="en-US" sz="1600" dirty="0">
                <a:solidFill>
                  <a:srgbClr val="C00000"/>
                </a:solidFill>
              </a:rPr>
              <a:t>Intermediate risk responded better to triplet therapy </a:t>
            </a:r>
          </a:p>
          <a:p>
            <a:pPr algn="ctr"/>
            <a:r>
              <a:rPr lang="en-US" sz="1600" dirty="0">
                <a:solidFill>
                  <a:srgbClr val="C00000"/>
                </a:solidFill>
              </a:rPr>
              <a:t>No major difference in drug exposure or rate of grade 3-5 TRAEs</a:t>
            </a:r>
          </a:p>
        </p:txBody>
      </p:sp>
    </p:spTree>
    <p:extLst>
      <p:ext uri="{BB962C8B-B14F-4D97-AF65-F5344CB8AC3E}">
        <p14:creationId xmlns:p14="http://schemas.microsoft.com/office/powerpoint/2010/main" val="99241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3" name="Connector: Elbow 182">
            <a:extLst>
              <a:ext uri="{FF2B5EF4-FFF2-40B4-BE49-F238E27FC236}">
                <a16:creationId xmlns:a16="http://schemas.microsoft.com/office/drawing/2014/main" id="{4AD6B168-8D46-AACF-8FC9-A7B4E0599F66}"/>
              </a:ext>
            </a:extLst>
          </p:cNvPr>
          <p:cNvCxnSpPr>
            <a:cxnSpLocks/>
            <a:endCxn id="146" idx="0"/>
          </p:cNvCxnSpPr>
          <p:nvPr/>
        </p:nvCxnSpPr>
        <p:spPr bwMode="auto">
          <a:xfrm rot="5400000">
            <a:off x="5951597" y="3497961"/>
            <a:ext cx="2207296" cy="133725"/>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cxnSp>
        <p:nvCxnSpPr>
          <p:cNvPr id="178" name="Connector: Elbow 177">
            <a:extLst>
              <a:ext uri="{FF2B5EF4-FFF2-40B4-BE49-F238E27FC236}">
                <a16:creationId xmlns:a16="http://schemas.microsoft.com/office/drawing/2014/main" id="{13D9E439-C8A3-1D7F-8BB2-914A69EE5502}"/>
              </a:ext>
            </a:extLst>
          </p:cNvPr>
          <p:cNvCxnSpPr>
            <a:cxnSpLocks/>
            <a:stCxn id="123" idx="2"/>
            <a:endCxn id="175" idx="0"/>
          </p:cNvCxnSpPr>
          <p:nvPr/>
        </p:nvCxnSpPr>
        <p:spPr bwMode="auto">
          <a:xfrm rot="16200000" flipH="1">
            <a:off x="7127220" y="3523625"/>
            <a:ext cx="1879283" cy="410407"/>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5" name="Arrow: Right 4">
            <a:extLst>
              <a:ext uri="{FF2B5EF4-FFF2-40B4-BE49-F238E27FC236}">
                <a16:creationId xmlns:a16="http://schemas.microsoft.com/office/drawing/2014/main" id="{3C324F4A-51FB-BEA9-D384-A7172C8DD7BB}"/>
              </a:ext>
            </a:extLst>
          </p:cNvPr>
          <p:cNvSpPr/>
          <p:nvPr/>
        </p:nvSpPr>
        <p:spPr bwMode="auto">
          <a:xfrm>
            <a:off x="142577" y="1697666"/>
            <a:ext cx="8721752" cy="152936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TextBox 10">
            <a:extLst>
              <a:ext uri="{FF2B5EF4-FFF2-40B4-BE49-F238E27FC236}">
                <a16:creationId xmlns:a16="http://schemas.microsoft.com/office/drawing/2014/main" id="{DFF2BA81-5D74-C762-A222-AD371AB9A5EE}"/>
              </a:ext>
            </a:extLst>
          </p:cNvPr>
          <p:cNvSpPr txBox="1"/>
          <p:nvPr/>
        </p:nvSpPr>
        <p:spPr>
          <a:xfrm>
            <a:off x="1" y="1124912"/>
            <a:ext cx="962232"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solidFill>
                  <a:srgbClr val="333333"/>
                </a:solidFill>
                <a:latin typeface="Roboto Condensed" panose="02000000000000000000" pitchFamily="2" charset="0"/>
              </a:rPr>
              <a:t>FDA approves Cisplatin in 1</a:t>
            </a:r>
            <a:r>
              <a:rPr lang="en-US" sz="1050" b="1" baseline="30000" dirty="0">
                <a:solidFill>
                  <a:srgbClr val="333333"/>
                </a:solidFill>
                <a:latin typeface="Roboto Condensed" panose="02000000000000000000" pitchFamily="2" charset="0"/>
              </a:rPr>
              <a:t>st</a:t>
            </a:r>
            <a:r>
              <a:rPr lang="en-US" sz="1050" b="1" dirty="0">
                <a:solidFill>
                  <a:srgbClr val="333333"/>
                </a:solidFill>
                <a:latin typeface="Roboto Condensed" panose="02000000000000000000" pitchFamily="2" charset="0"/>
              </a:rPr>
              <a:t> line Bladder Cancer</a:t>
            </a:r>
          </a:p>
        </p:txBody>
      </p:sp>
      <p:sp>
        <p:nvSpPr>
          <p:cNvPr id="12" name="TextBox 11">
            <a:extLst>
              <a:ext uri="{FF2B5EF4-FFF2-40B4-BE49-F238E27FC236}">
                <a16:creationId xmlns:a16="http://schemas.microsoft.com/office/drawing/2014/main" id="{7C78EDC6-052F-47AC-D82E-090D4919C213}"/>
              </a:ext>
            </a:extLst>
          </p:cNvPr>
          <p:cNvSpPr txBox="1"/>
          <p:nvPr/>
        </p:nvSpPr>
        <p:spPr>
          <a:xfrm>
            <a:off x="194928" y="2525319"/>
            <a:ext cx="530630"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1976</a:t>
            </a:r>
            <a:endParaRPr lang="en-US" sz="1200" dirty="0"/>
          </a:p>
        </p:txBody>
      </p:sp>
      <p:cxnSp>
        <p:nvCxnSpPr>
          <p:cNvPr id="24" name="Straight Connector 23">
            <a:extLst>
              <a:ext uri="{FF2B5EF4-FFF2-40B4-BE49-F238E27FC236}">
                <a16:creationId xmlns:a16="http://schemas.microsoft.com/office/drawing/2014/main" id="{217A74AB-9F23-AA11-A4D6-8D294679D367}"/>
              </a:ext>
            </a:extLst>
          </p:cNvPr>
          <p:cNvCxnSpPr>
            <a:cxnSpLocks/>
          </p:cNvCxnSpPr>
          <p:nvPr/>
        </p:nvCxnSpPr>
        <p:spPr bwMode="auto">
          <a:xfrm>
            <a:off x="142577" y="2456387"/>
            <a:ext cx="87217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AA96253-2DF4-42DD-6533-7E1065601916}"/>
              </a:ext>
            </a:extLst>
          </p:cNvPr>
          <p:cNvCxnSpPr>
            <a:cxnSpLocks/>
          </p:cNvCxnSpPr>
          <p:nvPr/>
        </p:nvCxnSpPr>
        <p:spPr bwMode="auto">
          <a:xfrm>
            <a:off x="477624" y="2456387"/>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371EA261-A540-EECD-27B9-3552E3CF3397}"/>
              </a:ext>
            </a:extLst>
          </p:cNvPr>
          <p:cNvSpPr txBox="1"/>
          <p:nvPr/>
        </p:nvSpPr>
        <p:spPr>
          <a:xfrm>
            <a:off x="3945672" y="2516632"/>
            <a:ext cx="595167"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2000</a:t>
            </a:r>
            <a:endParaRPr lang="en-US" sz="1200" dirty="0"/>
          </a:p>
        </p:txBody>
      </p:sp>
      <p:pic>
        <p:nvPicPr>
          <p:cNvPr id="40" name="Picture 39">
            <a:extLst>
              <a:ext uri="{FF2B5EF4-FFF2-40B4-BE49-F238E27FC236}">
                <a16:creationId xmlns:a16="http://schemas.microsoft.com/office/drawing/2014/main" id="{2649D0B9-C514-4BA9-00E3-84B338846FA2}"/>
              </a:ext>
            </a:extLst>
          </p:cNvPr>
          <p:cNvPicPr>
            <a:picLocks noChangeAspect="1"/>
          </p:cNvPicPr>
          <p:nvPr/>
        </p:nvPicPr>
        <p:blipFill>
          <a:blip r:embed="rId2"/>
          <a:stretch>
            <a:fillRect/>
          </a:stretch>
        </p:blipFill>
        <p:spPr>
          <a:xfrm>
            <a:off x="-36151" y="3041184"/>
            <a:ext cx="2803209" cy="1357505"/>
          </a:xfrm>
          <a:prstGeom prst="rect">
            <a:avLst/>
          </a:prstGeom>
          <a:ln>
            <a:noFill/>
          </a:ln>
          <a:effectLst>
            <a:outerShdw blurRad="292100" dist="139700" dir="2700000" algn="tl" rotWithShape="0">
              <a:srgbClr val="333333">
                <a:alpha val="65000"/>
              </a:srgbClr>
            </a:outerShdw>
          </a:effectLst>
        </p:spPr>
      </p:pic>
      <p:sp>
        <p:nvSpPr>
          <p:cNvPr id="43" name="TextBox 42">
            <a:extLst>
              <a:ext uri="{FF2B5EF4-FFF2-40B4-BE49-F238E27FC236}">
                <a16:creationId xmlns:a16="http://schemas.microsoft.com/office/drawing/2014/main" id="{58FCA5AB-3F64-B3BB-4EE3-DF46752FB310}"/>
              </a:ext>
            </a:extLst>
          </p:cNvPr>
          <p:cNvSpPr txBox="1"/>
          <p:nvPr/>
        </p:nvSpPr>
        <p:spPr>
          <a:xfrm>
            <a:off x="477624" y="2110457"/>
            <a:ext cx="530630"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1978</a:t>
            </a:r>
            <a:endParaRPr lang="en-US" sz="1200" dirty="0"/>
          </a:p>
        </p:txBody>
      </p:sp>
      <p:cxnSp>
        <p:nvCxnSpPr>
          <p:cNvPr id="49" name="Straight Connector 48">
            <a:extLst>
              <a:ext uri="{FF2B5EF4-FFF2-40B4-BE49-F238E27FC236}">
                <a16:creationId xmlns:a16="http://schemas.microsoft.com/office/drawing/2014/main" id="{4629C196-AAE3-9214-3FAC-76B22533A329}"/>
              </a:ext>
            </a:extLst>
          </p:cNvPr>
          <p:cNvCxnSpPr>
            <a:cxnSpLocks/>
          </p:cNvCxnSpPr>
          <p:nvPr/>
        </p:nvCxnSpPr>
        <p:spPr bwMode="auto">
          <a:xfrm>
            <a:off x="738647" y="2393683"/>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2" name="Picture 51">
            <a:extLst>
              <a:ext uri="{FF2B5EF4-FFF2-40B4-BE49-F238E27FC236}">
                <a16:creationId xmlns:a16="http://schemas.microsoft.com/office/drawing/2014/main" id="{50951AA1-F87A-7593-CB9A-43F44AA9A933}"/>
              </a:ext>
            </a:extLst>
          </p:cNvPr>
          <p:cNvPicPr>
            <a:picLocks noChangeAspect="1"/>
          </p:cNvPicPr>
          <p:nvPr/>
        </p:nvPicPr>
        <p:blipFill>
          <a:blip r:embed="rId3"/>
          <a:stretch>
            <a:fillRect/>
          </a:stretch>
        </p:blipFill>
        <p:spPr>
          <a:xfrm>
            <a:off x="-62851" y="175393"/>
            <a:ext cx="2708330" cy="759236"/>
          </a:xfrm>
          <a:prstGeom prst="rect">
            <a:avLst/>
          </a:prstGeom>
          <a:ln>
            <a:noFill/>
          </a:ln>
          <a:effectLst>
            <a:outerShdw blurRad="292100" dist="139700" dir="2700000" algn="tl" rotWithShape="0">
              <a:srgbClr val="333333">
                <a:alpha val="65000"/>
              </a:srgbClr>
            </a:outerShdw>
          </a:effectLst>
        </p:spPr>
      </p:pic>
      <p:cxnSp>
        <p:nvCxnSpPr>
          <p:cNvPr id="55" name="Straight Connector 54">
            <a:extLst>
              <a:ext uri="{FF2B5EF4-FFF2-40B4-BE49-F238E27FC236}">
                <a16:creationId xmlns:a16="http://schemas.microsoft.com/office/drawing/2014/main" id="{5DE74EBD-29E6-FC64-734F-FF1D699EA9E5}"/>
              </a:ext>
            </a:extLst>
          </p:cNvPr>
          <p:cNvCxnSpPr>
            <a:cxnSpLocks/>
          </p:cNvCxnSpPr>
          <p:nvPr/>
        </p:nvCxnSpPr>
        <p:spPr bwMode="auto">
          <a:xfrm>
            <a:off x="1980035" y="2392058"/>
            <a:ext cx="0" cy="63169"/>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26F7FE56-CAED-68BE-195E-4FF915F2DDD5}"/>
              </a:ext>
            </a:extLst>
          </p:cNvPr>
          <p:cNvSpPr txBox="1"/>
          <p:nvPr/>
        </p:nvSpPr>
        <p:spPr>
          <a:xfrm>
            <a:off x="1704778" y="2116072"/>
            <a:ext cx="530630"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1985</a:t>
            </a:r>
            <a:endParaRPr lang="en-US" sz="1200" dirty="0"/>
          </a:p>
        </p:txBody>
      </p:sp>
      <p:cxnSp>
        <p:nvCxnSpPr>
          <p:cNvPr id="63" name="Connector: Elbow 62">
            <a:extLst>
              <a:ext uri="{FF2B5EF4-FFF2-40B4-BE49-F238E27FC236}">
                <a16:creationId xmlns:a16="http://schemas.microsoft.com/office/drawing/2014/main" id="{979390A2-7C93-B65C-B0E8-6323A4B4607D}"/>
              </a:ext>
            </a:extLst>
          </p:cNvPr>
          <p:cNvCxnSpPr>
            <a:stCxn id="43" idx="0"/>
            <a:endCxn id="11" idx="2"/>
          </p:cNvCxnSpPr>
          <p:nvPr/>
        </p:nvCxnSpPr>
        <p:spPr bwMode="auto">
          <a:xfrm rot="16200000" flipV="1">
            <a:off x="488588" y="1856106"/>
            <a:ext cx="246881" cy="261822"/>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70" name="Connector: Elbow 69">
            <a:extLst>
              <a:ext uri="{FF2B5EF4-FFF2-40B4-BE49-F238E27FC236}">
                <a16:creationId xmlns:a16="http://schemas.microsoft.com/office/drawing/2014/main" id="{86E754D4-FC17-7412-CC9C-C1AB4BD37029}"/>
              </a:ext>
            </a:extLst>
          </p:cNvPr>
          <p:cNvCxnSpPr>
            <a:stCxn id="12" idx="2"/>
            <a:endCxn id="40" idx="0"/>
          </p:cNvCxnSpPr>
          <p:nvPr/>
        </p:nvCxnSpPr>
        <p:spPr bwMode="auto">
          <a:xfrm rot="16200000" flipH="1">
            <a:off x="793415" y="2469145"/>
            <a:ext cx="238866" cy="905211"/>
          </a:xfrm>
          <a:prstGeom prst="bentConnector3">
            <a:avLst/>
          </a:prstGeom>
          <a:solidFill>
            <a:schemeClr val="accent1"/>
          </a:solidFill>
          <a:ln w="9525" cap="flat" cmpd="sng" algn="ctr">
            <a:solidFill>
              <a:schemeClr val="tx1"/>
            </a:solidFill>
            <a:prstDash val="solid"/>
            <a:round/>
            <a:headEnd type="none" w="med" len="med"/>
            <a:tailEnd type="triangle"/>
          </a:ln>
          <a:effectLst/>
        </p:spPr>
      </p:cxnSp>
      <p:pic>
        <p:nvPicPr>
          <p:cNvPr id="73" name="Picture 72">
            <a:extLst>
              <a:ext uri="{FF2B5EF4-FFF2-40B4-BE49-F238E27FC236}">
                <a16:creationId xmlns:a16="http://schemas.microsoft.com/office/drawing/2014/main" id="{22E11BB8-DD8C-C0CE-96C6-0E93E0D430DA}"/>
              </a:ext>
            </a:extLst>
          </p:cNvPr>
          <p:cNvPicPr>
            <a:picLocks noChangeAspect="1"/>
          </p:cNvPicPr>
          <p:nvPr/>
        </p:nvPicPr>
        <p:blipFill>
          <a:blip r:embed="rId4"/>
          <a:stretch>
            <a:fillRect/>
          </a:stretch>
        </p:blipFill>
        <p:spPr>
          <a:xfrm>
            <a:off x="2836859" y="3045709"/>
            <a:ext cx="3091703" cy="927025"/>
          </a:xfrm>
          <a:prstGeom prst="rect">
            <a:avLst/>
          </a:prstGeom>
          <a:ln>
            <a:noFill/>
          </a:ln>
          <a:effectLst>
            <a:outerShdw blurRad="292100" dist="139700" dir="2700000" algn="tl" rotWithShape="0">
              <a:srgbClr val="333333">
                <a:alpha val="65000"/>
              </a:srgbClr>
            </a:outerShdw>
          </a:effectLst>
        </p:spPr>
      </p:pic>
      <p:cxnSp>
        <p:nvCxnSpPr>
          <p:cNvPr id="75" name="Straight Connector 74">
            <a:extLst>
              <a:ext uri="{FF2B5EF4-FFF2-40B4-BE49-F238E27FC236}">
                <a16:creationId xmlns:a16="http://schemas.microsoft.com/office/drawing/2014/main" id="{34661954-83E4-82EE-9DF0-8EFF3848D181}"/>
              </a:ext>
            </a:extLst>
          </p:cNvPr>
          <p:cNvCxnSpPr>
            <a:cxnSpLocks/>
          </p:cNvCxnSpPr>
          <p:nvPr/>
        </p:nvCxnSpPr>
        <p:spPr bwMode="auto">
          <a:xfrm>
            <a:off x="4245756" y="2455227"/>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Connector: Elbow 77">
            <a:extLst>
              <a:ext uri="{FF2B5EF4-FFF2-40B4-BE49-F238E27FC236}">
                <a16:creationId xmlns:a16="http://schemas.microsoft.com/office/drawing/2014/main" id="{0234C368-48CD-45F8-C170-C8A6AE5316D2}"/>
              </a:ext>
            </a:extLst>
          </p:cNvPr>
          <p:cNvCxnSpPr>
            <a:stCxn id="37" idx="2"/>
            <a:endCxn id="73" idx="0"/>
          </p:cNvCxnSpPr>
          <p:nvPr/>
        </p:nvCxnSpPr>
        <p:spPr bwMode="auto">
          <a:xfrm rot="16200000" flipH="1">
            <a:off x="4186944" y="2849942"/>
            <a:ext cx="252078" cy="139455"/>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6C61C144-DA43-091E-1E6A-B1CD49CE80F2}"/>
              </a:ext>
            </a:extLst>
          </p:cNvPr>
          <p:cNvSpPr txBox="1"/>
          <p:nvPr/>
        </p:nvSpPr>
        <p:spPr>
          <a:xfrm>
            <a:off x="6672922" y="2520369"/>
            <a:ext cx="492412"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dirty="0">
                <a:solidFill>
                  <a:srgbClr val="333333"/>
                </a:solidFill>
                <a:latin typeface="Georgia" panose="02040502050405020303" pitchFamily="18" charset="0"/>
              </a:rPr>
              <a:t>2016</a:t>
            </a:r>
            <a:endParaRPr lang="en-US" sz="1050" dirty="0"/>
          </a:p>
        </p:txBody>
      </p:sp>
      <p:pic>
        <p:nvPicPr>
          <p:cNvPr id="82" name="Picture 81">
            <a:extLst>
              <a:ext uri="{FF2B5EF4-FFF2-40B4-BE49-F238E27FC236}">
                <a16:creationId xmlns:a16="http://schemas.microsoft.com/office/drawing/2014/main" id="{AF6745BC-0807-3C00-3FE4-69464AE3EE6E}"/>
              </a:ext>
            </a:extLst>
          </p:cNvPr>
          <p:cNvPicPr>
            <a:picLocks noChangeAspect="1"/>
          </p:cNvPicPr>
          <p:nvPr/>
        </p:nvPicPr>
        <p:blipFill>
          <a:blip r:embed="rId5"/>
          <a:stretch>
            <a:fillRect/>
          </a:stretch>
        </p:blipFill>
        <p:spPr>
          <a:xfrm>
            <a:off x="3455251" y="109045"/>
            <a:ext cx="2544263" cy="988481"/>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9933E195-82F1-98DA-743D-E26369296BB7}"/>
              </a:ext>
            </a:extLst>
          </p:cNvPr>
          <p:cNvSpPr txBox="1"/>
          <p:nvPr/>
        </p:nvSpPr>
        <p:spPr>
          <a:xfrm>
            <a:off x="4137200" y="2114374"/>
            <a:ext cx="590183"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2001</a:t>
            </a:r>
            <a:endParaRPr lang="en-US" sz="1200" dirty="0"/>
          </a:p>
        </p:txBody>
      </p:sp>
      <p:cxnSp>
        <p:nvCxnSpPr>
          <p:cNvPr id="90" name="Straight Connector 89">
            <a:extLst>
              <a:ext uri="{FF2B5EF4-FFF2-40B4-BE49-F238E27FC236}">
                <a16:creationId xmlns:a16="http://schemas.microsoft.com/office/drawing/2014/main" id="{AED9D181-3239-57C6-19A9-597C667CCE97}"/>
              </a:ext>
            </a:extLst>
          </p:cNvPr>
          <p:cNvCxnSpPr>
            <a:cxnSpLocks/>
          </p:cNvCxnSpPr>
          <p:nvPr/>
        </p:nvCxnSpPr>
        <p:spPr bwMode="auto">
          <a:xfrm>
            <a:off x="4426067" y="2397191"/>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Connector: Elbow 91">
            <a:extLst>
              <a:ext uri="{FF2B5EF4-FFF2-40B4-BE49-F238E27FC236}">
                <a16:creationId xmlns:a16="http://schemas.microsoft.com/office/drawing/2014/main" id="{D3748CEE-26A6-30EC-FC57-B30D3C299C1A}"/>
              </a:ext>
            </a:extLst>
          </p:cNvPr>
          <p:cNvCxnSpPr>
            <a:stCxn id="89" idx="0"/>
            <a:endCxn id="82" idx="2"/>
          </p:cNvCxnSpPr>
          <p:nvPr/>
        </p:nvCxnSpPr>
        <p:spPr bwMode="auto">
          <a:xfrm rot="5400000" flipH="1" flipV="1">
            <a:off x="4071413" y="1458405"/>
            <a:ext cx="1016848" cy="295091"/>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95" name="Connector: Elbow 94">
            <a:extLst>
              <a:ext uri="{FF2B5EF4-FFF2-40B4-BE49-F238E27FC236}">
                <a16:creationId xmlns:a16="http://schemas.microsoft.com/office/drawing/2014/main" id="{6ED67537-8D2A-BFE2-A571-4C791422CBD7}"/>
              </a:ext>
            </a:extLst>
          </p:cNvPr>
          <p:cNvCxnSpPr>
            <a:stCxn id="56" idx="0"/>
            <a:endCxn id="52" idx="2"/>
          </p:cNvCxnSpPr>
          <p:nvPr/>
        </p:nvCxnSpPr>
        <p:spPr bwMode="auto">
          <a:xfrm rot="16200000" flipV="1">
            <a:off x="1039983" y="1185961"/>
            <a:ext cx="1181443" cy="678779"/>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96" name="TextBox 95">
            <a:extLst>
              <a:ext uri="{FF2B5EF4-FFF2-40B4-BE49-F238E27FC236}">
                <a16:creationId xmlns:a16="http://schemas.microsoft.com/office/drawing/2014/main" id="{E48E1C1C-65AE-4CBD-9D99-0CBB0B342513}"/>
              </a:ext>
            </a:extLst>
          </p:cNvPr>
          <p:cNvSpPr txBox="1"/>
          <p:nvPr/>
        </p:nvSpPr>
        <p:spPr>
          <a:xfrm>
            <a:off x="3100218" y="2114374"/>
            <a:ext cx="512024"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1994</a:t>
            </a:r>
            <a:endParaRPr lang="en-US" sz="1200" dirty="0"/>
          </a:p>
        </p:txBody>
      </p:sp>
      <p:cxnSp>
        <p:nvCxnSpPr>
          <p:cNvPr id="98" name="Straight Connector 97">
            <a:extLst>
              <a:ext uri="{FF2B5EF4-FFF2-40B4-BE49-F238E27FC236}">
                <a16:creationId xmlns:a16="http://schemas.microsoft.com/office/drawing/2014/main" id="{1A5D3B8F-65A7-D6F4-CB35-8A203DE79FAF}"/>
              </a:ext>
            </a:extLst>
          </p:cNvPr>
          <p:cNvCxnSpPr>
            <a:cxnSpLocks/>
          </p:cNvCxnSpPr>
          <p:nvPr/>
        </p:nvCxnSpPr>
        <p:spPr bwMode="auto">
          <a:xfrm>
            <a:off x="3362030" y="2392523"/>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01" name="Picture 100">
            <a:extLst>
              <a:ext uri="{FF2B5EF4-FFF2-40B4-BE49-F238E27FC236}">
                <a16:creationId xmlns:a16="http://schemas.microsoft.com/office/drawing/2014/main" id="{B0A4344B-273A-874C-5622-715086F40D4B}"/>
              </a:ext>
            </a:extLst>
          </p:cNvPr>
          <p:cNvPicPr>
            <a:picLocks noChangeAspect="1"/>
          </p:cNvPicPr>
          <p:nvPr/>
        </p:nvPicPr>
        <p:blipFill>
          <a:blip r:embed="rId6"/>
          <a:stretch>
            <a:fillRect/>
          </a:stretch>
        </p:blipFill>
        <p:spPr>
          <a:xfrm>
            <a:off x="2017159" y="1209347"/>
            <a:ext cx="2228598" cy="626273"/>
          </a:xfrm>
          <a:prstGeom prst="rect">
            <a:avLst/>
          </a:prstGeom>
          <a:ln>
            <a:noFill/>
          </a:ln>
          <a:effectLst>
            <a:outerShdw blurRad="292100" dist="139700" dir="2700000" algn="tl" rotWithShape="0">
              <a:srgbClr val="333333">
                <a:alpha val="65000"/>
              </a:srgbClr>
            </a:outerShdw>
          </a:effectLst>
        </p:spPr>
      </p:pic>
      <p:cxnSp>
        <p:nvCxnSpPr>
          <p:cNvPr id="104" name="Connector: Elbow 103">
            <a:extLst>
              <a:ext uri="{FF2B5EF4-FFF2-40B4-BE49-F238E27FC236}">
                <a16:creationId xmlns:a16="http://schemas.microsoft.com/office/drawing/2014/main" id="{49213690-49BB-86F3-659F-660A92F11863}"/>
              </a:ext>
            </a:extLst>
          </p:cNvPr>
          <p:cNvCxnSpPr>
            <a:cxnSpLocks/>
            <a:stCxn id="96" idx="0"/>
            <a:endCxn id="101" idx="2"/>
          </p:cNvCxnSpPr>
          <p:nvPr/>
        </p:nvCxnSpPr>
        <p:spPr bwMode="auto">
          <a:xfrm rot="16200000" flipV="1">
            <a:off x="3104467" y="1862611"/>
            <a:ext cx="278754" cy="224772"/>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108" name="TextBox 107">
            <a:extLst>
              <a:ext uri="{FF2B5EF4-FFF2-40B4-BE49-F238E27FC236}">
                <a16:creationId xmlns:a16="http://schemas.microsoft.com/office/drawing/2014/main" id="{F8C3D722-8A1E-1B3E-04CD-6F6C45965E9F}"/>
              </a:ext>
            </a:extLst>
          </p:cNvPr>
          <p:cNvSpPr txBox="1"/>
          <p:nvPr/>
        </p:nvSpPr>
        <p:spPr>
          <a:xfrm>
            <a:off x="5335807" y="2120949"/>
            <a:ext cx="590183"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solidFill>
                  <a:srgbClr val="333333"/>
                </a:solidFill>
                <a:latin typeface="Georgia" panose="02040502050405020303" pitchFamily="18" charset="0"/>
              </a:rPr>
              <a:t>2006</a:t>
            </a:r>
            <a:endParaRPr lang="en-US" sz="1200" dirty="0"/>
          </a:p>
        </p:txBody>
      </p:sp>
      <p:cxnSp>
        <p:nvCxnSpPr>
          <p:cNvPr id="109" name="Straight Connector 108">
            <a:extLst>
              <a:ext uri="{FF2B5EF4-FFF2-40B4-BE49-F238E27FC236}">
                <a16:creationId xmlns:a16="http://schemas.microsoft.com/office/drawing/2014/main" id="{BB07A070-0C0F-CA70-7DEA-6DED1EECB3D2}"/>
              </a:ext>
            </a:extLst>
          </p:cNvPr>
          <p:cNvCxnSpPr>
            <a:cxnSpLocks/>
          </p:cNvCxnSpPr>
          <p:nvPr/>
        </p:nvCxnSpPr>
        <p:spPr bwMode="auto">
          <a:xfrm>
            <a:off x="5633642" y="2404173"/>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2" name="TextBox 111">
            <a:extLst>
              <a:ext uri="{FF2B5EF4-FFF2-40B4-BE49-F238E27FC236}">
                <a16:creationId xmlns:a16="http://schemas.microsoft.com/office/drawing/2014/main" id="{6FF20D71-CC76-2924-51B8-EADEB4962882}"/>
              </a:ext>
            </a:extLst>
          </p:cNvPr>
          <p:cNvSpPr txBox="1"/>
          <p:nvPr/>
        </p:nvSpPr>
        <p:spPr>
          <a:xfrm>
            <a:off x="4889130" y="1177385"/>
            <a:ext cx="1014331" cy="5770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solidFill>
                  <a:srgbClr val="333333"/>
                </a:solidFill>
                <a:latin typeface="Roboto Condensed" panose="02000000000000000000" pitchFamily="2" charset="0"/>
              </a:rPr>
              <a:t>FDA approves Cisplatin + Gemcitabine</a:t>
            </a:r>
          </a:p>
        </p:txBody>
      </p:sp>
      <p:cxnSp>
        <p:nvCxnSpPr>
          <p:cNvPr id="114" name="Connector: Elbow 113">
            <a:extLst>
              <a:ext uri="{FF2B5EF4-FFF2-40B4-BE49-F238E27FC236}">
                <a16:creationId xmlns:a16="http://schemas.microsoft.com/office/drawing/2014/main" id="{B14F6D7E-D586-E317-2D8B-E88E51438056}"/>
              </a:ext>
            </a:extLst>
          </p:cNvPr>
          <p:cNvCxnSpPr>
            <a:stCxn id="108" idx="0"/>
            <a:endCxn id="112" idx="2"/>
          </p:cNvCxnSpPr>
          <p:nvPr/>
        </p:nvCxnSpPr>
        <p:spPr bwMode="auto">
          <a:xfrm rot="16200000" flipV="1">
            <a:off x="5330357" y="1820406"/>
            <a:ext cx="366483" cy="234603"/>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116" name="TextBox 115">
            <a:extLst>
              <a:ext uri="{FF2B5EF4-FFF2-40B4-BE49-F238E27FC236}">
                <a16:creationId xmlns:a16="http://schemas.microsoft.com/office/drawing/2014/main" id="{23B9E2D6-92C7-D548-5589-4B85A5C10ADE}"/>
              </a:ext>
            </a:extLst>
          </p:cNvPr>
          <p:cNvSpPr txBox="1"/>
          <p:nvPr/>
        </p:nvSpPr>
        <p:spPr>
          <a:xfrm>
            <a:off x="6266477" y="3212914"/>
            <a:ext cx="1014331" cy="9002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solidFill>
                  <a:srgbClr val="333333"/>
                </a:solidFill>
                <a:latin typeface="Roboto Condensed" panose="02000000000000000000" pitchFamily="2" charset="0"/>
              </a:rPr>
              <a:t>FDA accelerated approval Atezolizumab in 2nd line</a:t>
            </a:r>
          </a:p>
        </p:txBody>
      </p:sp>
      <p:cxnSp>
        <p:nvCxnSpPr>
          <p:cNvPr id="118" name="Connector: Elbow 117">
            <a:extLst>
              <a:ext uri="{FF2B5EF4-FFF2-40B4-BE49-F238E27FC236}">
                <a16:creationId xmlns:a16="http://schemas.microsoft.com/office/drawing/2014/main" id="{532F9BB5-8930-1238-257F-D9D1A4F56E70}"/>
              </a:ext>
            </a:extLst>
          </p:cNvPr>
          <p:cNvCxnSpPr>
            <a:cxnSpLocks/>
            <a:stCxn id="80" idx="2"/>
            <a:endCxn id="116" idx="0"/>
          </p:cNvCxnSpPr>
          <p:nvPr/>
        </p:nvCxnSpPr>
        <p:spPr bwMode="auto">
          <a:xfrm rot="5400000">
            <a:off x="6627072" y="2920857"/>
            <a:ext cx="438629" cy="145485"/>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120" name="TextBox 119">
            <a:extLst>
              <a:ext uri="{FF2B5EF4-FFF2-40B4-BE49-F238E27FC236}">
                <a16:creationId xmlns:a16="http://schemas.microsoft.com/office/drawing/2014/main" id="{730872EC-C28D-CD0A-1D37-BE3741B9161C}"/>
              </a:ext>
            </a:extLst>
          </p:cNvPr>
          <p:cNvSpPr txBox="1"/>
          <p:nvPr/>
        </p:nvSpPr>
        <p:spPr>
          <a:xfrm>
            <a:off x="6208024" y="2833345"/>
            <a:ext cx="652757" cy="400110"/>
          </a:xfrm>
          <a:prstGeom prst="rect">
            <a:avLst/>
          </a:prstGeom>
          <a:noFill/>
        </p:spPr>
        <p:txBody>
          <a:bodyPr wrap="square" rtlCol="0">
            <a:spAutoFit/>
          </a:bodyPr>
          <a:lstStyle/>
          <a:p>
            <a:pPr algn="ctr"/>
            <a:r>
              <a:rPr lang="en-US" sz="1000" dirty="0" err="1"/>
              <a:t>IMvigor</a:t>
            </a:r>
            <a:r>
              <a:rPr lang="en-US" sz="1000" dirty="0"/>
              <a:t> 210</a:t>
            </a:r>
          </a:p>
        </p:txBody>
      </p:sp>
      <p:sp>
        <p:nvSpPr>
          <p:cNvPr id="122" name="TextBox 121">
            <a:extLst>
              <a:ext uri="{FF2B5EF4-FFF2-40B4-BE49-F238E27FC236}">
                <a16:creationId xmlns:a16="http://schemas.microsoft.com/office/drawing/2014/main" id="{0CB28CD1-244D-7D16-DF75-88A8E4B754D1}"/>
              </a:ext>
            </a:extLst>
          </p:cNvPr>
          <p:cNvSpPr txBox="1"/>
          <p:nvPr/>
        </p:nvSpPr>
        <p:spPr>
          <a:xfrm>
            <a:off x="7385615" y="3369714"/>
            <a:ext cx="722248" cy="9002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err="1">
                <a:solidFill>
                  <a:srgbClr val="333333"/>
                </a:solidFill>
                <a:latin typeface="Roboto Condensed" panose="02000000000000000000" pitchFamily="2" charset="0"/>
              </a:rPr>
              <a:t>Atezo</a:t>
            </a:r>
            <a:r>
              <a:rPr lang="en-US" sz="1050" b="1" dirty="0">
                <a:solidFill>
                  <a:srgbClr val="333333"/>
                </a:solidFill>
                <a:latin typeface="Roboto Condensed" panose="02000000000000000000" pitchFamily="2" charset="0"/>
              </a:rPr>
              <a:t> approval withdrawn for 2</a:t>
            </a:r>
            <a:r>
              <a:rPr lang="en-US" sz="1050" b="1" baseline="30000" dirty="0">
                <a:solidFill>
                  <a:srgbClr val="333333"/>
                </a:solidFill>
                <a:latin typeface="Roboto Condensed" panose="02000000000000000000" pitchFamily="2" charset="0"/>
              </a:rPr>
              <a:t>nd</a:t>
            </a:r>
            <a:r>
              <a:rPr lang="en-US" sz="1050" b="1" dirty="0">
                <a:solidFill>
                  <a:srgbClr val="333333"/>
                </a:solidFill>
                <a:latin typeface="Roboto Condensed" panose="02000000000000000000" pitchFamily="2" charset="0"/>
              </a:rPr>
              <a:t> line</a:t>
            </a:r>
          </a:p>
        </p:txBody>
      </p:sp>
      <p:sp>
        <p:nvSpPr>
          <p:cNvPr id="123" name="TextBox 122">
            <a:extLst>
              <a:ext uri="{FF2B5EF4-FFF2-40B4-BE49-F238E27FC236}">
                <a16:creationId xmlns:a16="http://schemas.microsoft.com/office/drawing/2014/main" id="{C0A0B564-4C80-DEC5-F91A-D16C75E0A67E}"/>
              </a:ext>
            </a:extLst>
          </p:cNvPr>
          <p:cNvSpPr txBox="1"/>
          <p:nvPr/>
        </p:nvSpPr>
        <p:spPr>
          <a:xfrm>
            <a:off x="7615452" y="2535272"/>
            <a:ext cx="492411"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dirty="0">
                <a:solidFill>
                  <a:srgbClr val="333333"/>
                </a:solidFill>
                <a:latin typeface="Georgia" panose="02040502050405020303" pitchFamily="18" charset="0"/>
              </a:rPr>
              <a:t>2021</a:t>
            </a:r>
            <a:endParaRPr lang="en-US" sz="1050" dirty="0"/>
          </a:p>
        </p:txBody>
      </p:sp>
      <p:cxnSp>
        <p:nvCxnSpPr>
          <p:cNvPr id="124" name="Straight Connector 123">
            <a:extLst>
              <a:ext uri="{FF2B5EF4-FFF2-40B4-BE49-F238E27FC236}">
                <a16:creationId xmlns:a16="http://schemas.microsoft.com/office/drawing/2014/main" id="{6161662C-C541-B635-FB44-1B92AD8C0BAA}"/>
              </a:ext>
            </a:extLst>
          </p:cNvPr>
          <p:cNvCxnSpPr>
            <a:cxnSpLocks/>
          </p:cNvCxnSpPr>
          <p:nvPr/>
        </p:nvCxnSpPr>
        <p:spPr bwMode="auto">
          <a:xfrm>
            <a:off x="7916170" y="2461045"/>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5" name="TextBox 124">
            <a:extLst>
              <a:ext uri="{FF2B5EF4-FFF2-40B4-BE49-F238E27FC236}">
                <a16:creationId xmlns:a16="http://schemas.microsoft.com/office/drawing/2014/main" id="{2592D9C1-AC1D-98C0-93F5-40E2ACD7B078}"/>
              </a:ext>
            </a:extLst>
          </p:cNvPr>
          <p:cNvSpPr txBox="1"/>
          <p:nvPr/>
        </p:nvSpPr>
        <p:spPr>
          <a:xfrm>
            <a:off x="7239799" y="2860881"/>
            <a:ext cx="652757" cy="400110"/>
          </a:xfrm>
          <a:prstGeom prst="rect">
            <a:avLst/>
          </a:prstGeom>
          <a:noFill/>
        </p:spPr>
        <p:txBody>
          <a:bodyPr wrap="square" rtlCol="0">
            <a:spAutoFit/>
          </a:bodyPr>
          <a:lstStyle/>
          <a:p>
            <a:pPr algn="ctr"/>
            <a:r>
              <a:rPr lang="en-US" sz="1000" dirty="0" err="1"/>
              <a:t>IMvigor</a:t>
            </a:r>
            <a:r>
              <a:rPr lang="en-US" sz="1000" dirty="0"/>
              <a:t> 211</a:t>
            </a:r>
          </a:p>
        </p:txBody>
      </p:sp>
      <p:cxnSp>
        <p:nvCxnSpPr>
          <p:cNvPr id="127" name="Connector: Elbow 126">
            <a:extLst>
              <a:ext uri="{FF2B5EF4-FFF2-40B4-BE49-F238E27FC236}">
                <a16:creationId xmlns:a16="http://schemas.microsoft.com/office/drawing/2014/main" id="{E6A47D0E-087C-0B43-3F9B-D7104BCEE5B0}"/>
              </a:ext>
            </a:extLst>
          </p:cNvPr>
          <p:cNvCxnSpPr>
            <a:cxnSpLocks/>
            <a:stCxn id="123" idx="2"/>
            <a:endCxn id="122" idx="0"/>
          </p:cNvCxnSpPr>
          <p:nvPr/>
        </p:nvCxnSpPr>
        <p:spPr bwMode="auto">
          <a:xfrm rot="5400000">
            <a:off x="7513936" y="3021992"/>
            <a:ext cx="580526" cy="114919"/>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pic>
        <p:nvPicPr>
          <p:cNvPr id="129" name="Picture 128">
            <a:extLst>
              <a:ext uri="{FF2B5EF4-FFF2-40B4-BE49-F238E27FC236}">
                <a16:creationId xmlns:a16="http://schemas.microsoft.com/office/drawing/2014/main" id="{CA89892D-A5E8-F2F0-632F-6DFAFC69F5F1}"/>
              </a:ext>
            </a:extLst>
          </p:cNvPr>
          <p:cNvPicPr>
            <a:picLocks noChangeAspect="1"/>
          </p:cNvPicPr>
          <p:nvPr/>
        </p:nvPicPr>
        <p:blipFill>
          <a:blip r:embed="rId7"/>
          <a:stretch>
            <a:fillRect/>
          </a:stretch>
        </p:blipFill>
        <p:spPr>
          <a:xfrm>
            <a:off x="6465814" y="-9512"/>
            <a:ext cx="2628860" cy="1394680"/>
          </a:xfrm>
          <a:prstGeom prst="rect">
            <a:avLst/>
          </a:prstGeom>
          <a:ln>
            <a:noFill/>
          </a:ln>
          <a:effectLst>
            <a:outerShdw blurRad="292100" dist="139700" dir="2700000" algn="tl" rotWithShape="0">
              <a:srgbClr val="333333">
                <a:alpha val="65000"/>
              </a:srgbClr>
            </a:outerShdw>
          </a:effectLst>
        </p:spPr>
      </p:pic>
      <p:sp>
        <p:nvSpPr>
          <p:cNvPr id="136" name="TextBox 135">
            <a:extLst>
              <a:ext uri="{FF2B5EF4-FFF2-40B4-BE49-F238E27FC236}">
                <a16:creationId xmlns:a16="http://schemas.microsoft.com/office/drawing/2014/main" id="{E1A3A355-F76A-65C9-A5EA-6346B5408B18}"/>
              </a:ext>
            </a:extLst>
          </p:cNvPr>
          <p:cNvSpPr txBox="1"/>
          <p:nvPr/>
        </p:nvSpPr>
        <p:spPr>
          <a:xfrm>
            <a:off x="7603112" y="2113903"/>
            <a:ext cx="543686" cy="2462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00" dirty="0">
                <a:solidFill>
                  <a:srgbClr val="333333"/>
                </a:solidFill>
                <a:latin typeface="Georgia" panose="02040502050405020303" pitchFamily="18" charset="0"/>
              </a:rPr>
              <a:t>2020</a:t>
            </a:r>
            <a:endParaRPr lang="en-US" sz="1200" dirty="0"/>
          </a:p>
        </p:txBody>
      </p:sp>
      <p:cxnSp>
        <p:nvCxnSpPr>
          <p:cNvPr id="79" name="Straight Connector 78">
            <a:extLst>
              <a:ext uri="{FF2B5EF4-FFF2-40B4-BE49-F238E27FC236}">
                <a16:creationId xmlns:a16="http://schemas.microsoft.com/office/drawing/2014/main" id="{8C3ED76B-5FD8-C386-40F0-988164652923}"/>
              </a:ext>
            </a:extLst>
          </p:cNvPr>
          <p:cNvCxnSpPr>
            <a:cxnSpLocks/>
          </p:cNvCxnSpPr>
          <p:nvPr/>
        </p:nvCxnSpPr>
        <p:spPr bwMode="auto">
          <a:xfrm>
            <a:off x="6968013" y="2461173"/>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67AFC745-A7ED-4094-532D-D56171103FC0}"/>
              </a:ext>
            </a:extLst>
          </p:cNvPr>
          <p:cNvCxnSpPr>
            <a:cxnSpLocks/>
          </p:cNvCxnSpPr>
          <p:nvPr/>
        </p:nvCxnSpPr>
        <p:spPr bwMode="auto">
          <a:xfrm>
            <a:off x="7720705" y="2390208"/>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0" name="Connector: Elbow 139">
            <a:extLst>
              <a:ext uri="{FF2B5EF4-FFF2-40B4-BE49-F238E27FC236}">
                <a16:creationId xmlns:a16="http://schemas.microsoft.com/office/drawing/2014/main" id="{95CD39F8-571F-7881-5FE4-4B89C23BFE77}"/>
              </a:ext>
            </a:extLst>
          </p:cNvPr>
          <p:cNvCxnSpPr>
            <a:cxnSpLocks/>
            <a:stCxn id="136" idx="0"/>
            <a:endCxn id="129" idx="2"/>
          </p:cNvCxnSpPr>
          <p:nvPr/>
        </p:nvCxnSpPr>
        <p:spPr bwMode="auto">
          <a:xfrm rot="16200000" flipV="1">
            <a:off x="7463233" y="1702180"/>
            <a:ext cx="728735" cy="94711"/>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143" name="TextBox 142">
            <a:extLst>
              <a:ext uri="{FF2B5EF4-FFF2-40B4-BE49-F238E27FC236}">
                <a16:creationId xmlns:a16="http://schemas.microsoft.com/office/drawing/2014/main" id="{3970F6FC-5A7A-986B-97C0-6211AD18CA26}"/>
              </a:ext>
            </a:extLst>
          </p:cNvPr>
          <p:cNvSpPr txBox="1"/>
          <p:nvPr/>
        </p:nvSpPr>
        <p:spPr>
          <a:xfrm>
            <a:off x="7710248" y="1357912"/>
            <a:ext cx="770626" cy="400110"/>
          </a:xfrm>
          <a:prstGeom prst="rect">
            <a:avLst/>
          </a:prstGeom>
          <a:noFill/>
        </p:spPr>
        <p:txBody>
          <a:bodyPr wrap="square" rtlCol="0">
            <a:spAutoFit/>
          </a:bodyPr>
          <a:lstStyle/>
          <a:p>
            <a:pPr algn="ctr"/>
            <a:r>
              <a:rPr lang="en-US" sz="1000" dirty="0"/>
              <a:t>JAVELIN 100</a:t>
            </a:r>
          </a:p>
        </p:txBody>
      </p:sp>
      <p:sp>
        <p:nvSpPr>
          <p:cNvPr id="146" name="TextBox 145">
            <a:extLst>
              <a:ext uri="{FF2B5EF4-FFF2-40B4-BE49-F238E27FC236}">
                <a16:creationId xmlns:a16="http://schemas.microsoft.com/office/drawing/2014/main" id="{C814309B-EC78-68B5-CD98-92D82A80D399}"/>
              </a:ext>
            </a:extLst>
          </p:cNvPr>
          <p:cNvSpPr txBox="1"/>
          <p:nvPr/>
        </p:nvSpPr>
        <p:spPr>
          <a:xfrm>
            <a:off x="6580985" y="4668471"/>
            <a:ext cx="814793" cy="4154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00" b="1" dirty="0" err="1">
                <a:solidFill>
                  <a:srgbClr val="333333"/>
                </a:solidFill>
                <a:latin typeface="Roboto Condensed" panose="02000000000000000000" pitchFamily="2" charset="0"/>
              </a:rPr>
              <a:t>Nivo</a:t>
            </a:r>
            <a:r>
              <a:rPr lang="en-US" sz="700" b="1" dirty="0">
                <a:solidFill>
                  <a:srgbClr val="333333"/>
                </a:solidFill>
                <a:latin typeface="Roboto Condensed" panose="02000000000000000000" pitchFamily="2" charset="0"/>
              </a:rPr>
              <a:t>/</a:t>
            </a:r>
            <a:r>
              <a:rPr lang="en-US" sz="700" b="1" dirty="0" err="1">
                <a:solidFill>
                  <a:srgbClr val="333333"/>
                </a:solidFill>
                <a:latin typeface="Roboto Condensed" panose="02000000000000000000" pitchFamily="2" charset="0"/>
              </a:rPr>
              <a:t>Pembro</a:t>
            </a:r>
            <a:r>
              <a:rPr lang="en-US" sz="700" b="1" dirty="0">
                <a:solidFill>
                  <a:srgbClr val="333333"/>
                </a:solidFill>
                <a:latin typeface="Roboto Condensed" panose="02000000000000000000" pitchFamily="2" charset="0"/>
              </a:rPr>
              <a:t>/</a:t>
            </a:r>
            <a:r>
              <a:rPr lang="en-US" sz="700" b="1" dirty="0" err="1">
                <a:solidFill>
                  <a:srgbClr val="333333"/>
                </a:solidFill>
                <a:latin typeface="Roboto Condensed" panose="02000000000000000000" pitchFamily="2" charset="0"/>
              </a:rPr>
              <a:t>Avelumba</a:t>
            </a:r>
            <a:r>
              <a:rPr lang="en-US" sz="700" b="1" dirty="0">
                <a:solidFill>
                  <a:srgbClr val="333333"/>
                </a:solidFill>
                <a:latin typeface="Roboto Condensed" panose="02000000000000000000" pitchFamily="2" charset="0"/>
              </a:rPr>
              <a:t>/Durva 2017</a:t>
            </a:r>
          </a:p>
        </p:txBody>
      </p:sp>
      <p:sp>
        <p:nvSpPr>
          <p:cNvPr id="148" name="TextBox 147">
            <a:extLst>
              <a:ext uri="{FF2B5EF4-FFF2-40B4-BE49-F238E27FC236}">
                <a16:creationId xmlns:a16="http://schemas.microsoft.com/office/drawing/2014/main" id="{D19D2D43-685A-5E8D-6432-39B2ECCF1F7A}"/>
              </a:ext>
            </a:extLst>
          </p:cNvPr>
          <p:cNvSpPr txBox="1"/>
          <p:nvPr/>
        </p:nvSpPr>
        <p:spPr>
          <a:xfrm>
            <a:off x="7122095" y="2122430"/>
            <a:ext cx="467432" cy="2462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00" dirty="0">
                <a:solidFill>
                  <a:srgbClr val="333333"/>
                </a:solidFill>
                <a:latin typeface="Georgia" panose="02040502050405020303" pitchFamily="18" charset="0"/>
              </a:rPr>
              <a:t>2019</a:t>
            </a:r>
            <a:endParaRPr lang="en-US" sz="1000" dirty="0"/>
          </a:p>
        </p:txBody>
      </p:sp>
      <p:cxnSp>
        <p:nvCxnSpPr>
          <p:cNvPr id="151" name="Straight Connector 150">
            <a:extLst>
              <a:ext uri="{FF2B5EF4-FFF2-40B4-BE49-F238E27FC236}">
                <a16:creationId xmlns:a16="http://schemas.microsoft.com/office/drawing/2014/main" id="{B1A9E298-63E7-2016-A595-608935477F8C}"/>
              </a:ext>
            </a:extLst>
          </p:cNvPr>
          <p:cNvCxnSpPr>
            <a:cxnSpLocks/>
          </p:cNvCxnSpPr>
          <p:nvPr/>
        </p:nvCxnSpPr>
        <p:spPr bwMode="auto">
          <a:xfrm>
            <a:off x="7489194" y="2396027"/>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3" name="TextBox 152">
            <a:extLst>
              <a:ext uri="{FF2B5EF4-FFF2-40B4-BE49-F238E27FC236}">
                <a16:creationId xmlns:a16="http://schemas.microsoft.com/office/drawing/2014/main" id="{E9DBBCB9-6DDA-F76B-4B69-6928BC807FAB}"/>
              </a:ext>
            </a:extLst>
          </p:cNvPr>
          <p:cNvSpPr txBox="1"/>
          <p:nvPr/>
        </p:nvSpPr>
        <p:spPr>
          <a:xfrm>
            <a:off x="6011301" y="1296703"/>
            <a:ext cx="68554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800" b="1" dirty="0">
                <a:solidFill>
                  <a:srgbClr val="333333"/>
                </a:solidFill>
                <a:latin typeface="Roboto Condensed" panose="02000000000000000000" pitchFamily="2" charset="0"/>
              </a:rPr>
              <a:t>FDA Acc approves Erdafitinib FGFR +</a:t>
            </a:r>
          </a:p>
        </p:txBody>
      </p:sp>
      <p:cxnSp>
        <p:nvCxnSpPr>
          <p:cNvPr id="155" name="Connector: Elbow 154">
            <a:extLst>
              <a:ext uri="{FF2B5EF4-FFF2-40B4-BE49-F238E27FC236}">
                <a16:creationId xmlns:a16="http://schemas.microsoft.com/office/drawing/2014/main" id="{E57AFCA0-4D94-546C-017C-9BBCD6DA10A6}"/>
              </a:ext>
            </a:extLst>
          </p:cNvPr>
          <p:cNvCxnSpPr>
            <a:cxnSpLocks/>
            <a:stCxn id="148" idx="0"/>
            <a:endCxn id="153" idx="2"/>
          </p:cNvCxnSpPr>
          <p:nvPr/>
        </p:nvCxnSpPr>
        <p:spPr bwMode="auto">
          <a:xfrm rot="16200000" flipV="1">
            <a:off x="6734466" y="1501084"/>
            <a:ext cx="240952" cy="1001739"/>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sp>
        <p:nvSpPr>
          <p:cNvPr id="161" name="TextBox 160">
            <a:extLst>
              <a:ext uri="{FF2B5EF4-FFF2-40B4-BE49-F238E27FC236}">
                <a16:creationId xmlns:a16="http://schemas.microsoft.com/office/drawing/2014/main" id="{231BEE63-2A6A-459E-B092-48BDEE07B482}"/>
              </a:ext>
            </a:extLst>
          </p:cNvPr>
          <p:cNvSpPr txBox="1"/>
          <p:nvPr/>
        </p:nvSpPr>
        <p:spPr>
          <a:xfrm>
            <a:off x="6766839" y="1296703"/>
            <a:ext cx="62893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800" b="1" dirty="0">
                <a:solidFill>
                  <a:srgbClr val="333333"/>
                </a:solidFill>
                <a:latin typeface="Roboto Condensed" panose="02000000000000000000" pitchFamily="2" charset="0"/>
              </a:rPr>
              <a:t>FDA Acc approves </a:t>
            </a:r>
            <a:r>
              <a:rPr lang="en-US" sz="800" b="1" dirty="0" err="1">
                <a:solidFill>
                  <a:srgbClr val="333333"/>
                </a:solidFill>
                <a:latin typeface="Roboto Condensed" panose="02000000000000000000" pitchFamily="2" charset="0"/>
              </a:rPr>
              <a:t>Enfortumab</a:t>
            </a:r>
            <a:r>
              <a:rPr lang="en-US" sz="800" b="1" dirty="0">
                <a:solidFill>
                  <a:srgbClr val="333333"/>
                </a:solidFill>
                <a:latin typeface="Roboto Condensed" panose="02000000000000000000" pitchFamily="2" charset="0"/>
              </a:rPr>
              <a:t> </a:t>
            </a:r>
            <a:r>
              <a:rPr lang="en-US" sz="800" b="1" dirty="0" err="1">
                <a:solidFill>
                  <a:srgbClr val="333333"/>
                </a:solidFill>
                <a:latin typeface="Roboto Condensed" panose="02000000000000000000" pitchFamily="2" charset="0"/>
              </a:rPr>
              <a:t>Vedotin</a:t>
            </a:r>
            <a:endParaRPr lang="en-US" sz="800" b="1" dirty="0">
              <a:solidFill>
                <a:srgbClr val="333333"/>
              </a:solidFill>
              <a:latin typeface="Roboto Condensed" panose="02000000000000000000" pitchFamily="2" charset="0"/>
            </a:endParaRPr>
          </a:p>
        </p:txBody>
      </p:sp>
      <p:cxnSp>
        <p:nvCxnSpPr>
          <p:cNvPr id="165" name="Connector: Elbow 164">
            <a:extLst>
              <a:ext uri="{FF2B5EF4-FFF2-40B4-BE49-F238E27FC236}">
                <a16:creationId xmlns:a16="http://schemas.microsoft.com/office/drawing/2014/main" id="{55EFC55B-7F92-1889-7C2E-251374F447A1}"/>
              </a:ext>
            </a:extLst>
          </p:cNvPr>
          <p:cNvCxnSpPr>
            <a:stCxn id="148" idx="0"/>
            <a:endCxn id="161" idx="2"/>
          </p:cNvCxnSpPr>
          <p:nvPr/>
        </p:nvCxnSpPr>
        <p:spPr bwMode="auto">
          <a:xfrm rot="16200000" flipV="1">
            <a:off x="7098084" y="1864703"/>
            <a:ext cx="240952" cy="274502"/>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166" name="TextBox 165">
            <a:extLst>
              <a:ext uri="{FF2B5EF4-FFF2-40B4-BE49-F238E27FC236}">
                <a16:creationId xmlns:a16="http://schemas.microsoft.com/office/drawing/2014/main" id="{B0F5289C-AD9F-CEC7-3036-0AAC58E70AAB}"/>
              </a:ext>
            </a:extLst>
          </p:cNvPr>
          <p:cNvSpPr txBox="1"/>
          <p:nvPr/>
        </p:nvSpPr>
        <p:spPr>
          <a:xfrm>
            <a:off x="8204613" y="3186727"/>
            <a:ext cx="711789"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solidFill>
                  <a:srgbClr val="333333"/>
                </a:solidFill>
                <a:latin typeface="Roboto Condensed" panose="02000000000000000000" pitchFamily="2" charset="0"/>
              </a:rPr>
              <a:t>FDA Acc approves EV + </a:t>
            </a:r>
            <a:r>
              <a:rPr lang="en-US" sz="1050" b="1" dirty="0" err="1">
                <a:solidFill>
                  <a:srgbClr val="333333"/>
                </a:solidFill>
                <a:latin typeface="Roboto Condensed" panose="02000000000000000000" pitchFamily="2" charset="0"/>
              </a:rPr>
              <a:t>Pembro</a:t>
            </a:r>
            <a:endParaRPr lang="en-US" sz="1050" b="1" dirty="0">
              <a:solidFill>
                <a:srgbClr val="333333"/>
              </a:solidFill>
              <a:latin typeface="Roboto Condensed" panose="02000000000000000000" pitchFamily="2" charset="0"/>
            </a:endParaRPr>
          </a:p>
        </p:txBody>
      </p:sp>
      <p:cxnSp>
        <p:nvCxnSpPr>
          <p:cNvPr id="171" name="Straight Connector 170">
            <a:extLst>
              <a:ext uri="{FF2B5EF4-FFF2-40B4-BE49-F238E27FC236}">
                <a16:creationId xmlns:a16="http://schemas.microsoft.com/office/drawing/2014/main" id="{9E2AA3B4-4757-7D3F-8145-1E599D266AE1}"/>
              </a:ext>
            </a:extLst>
          </p:cNvPr>
          <p:cNvCxnSpPr>
            <a:cxnSpLocks/>
          </p:cNvCxnSpPr>
          <p:nvPr/>
        </p:nvCxnSpPr>
        <p:spPr bwMode="auto">
          <a:xfrm>
            <a:off x="8243071" y="2459881"/>
            <a:ext cx="0" cy="6282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2" name="TextBox 171">
            <a:extLst>
              <a:ext uri="{FF2B5EF4-FFF2-40B4-BE49-F238E27FC236}">
                <a16:creationId xmlns:a16="http://schemas.microsoft.com/office/drawing/2014/main" id="{0C481A9E-C3B7-3E2D-81E0-67E98B79B1D6}"/>
              </a:ext>
            </a:extLst>
          </p:cNvPr>
          <p:cNvSpPr txBox="1"/>
          <p:nvPr/>
        </p:nvSpPr>
        <p:spPr>
          <a:xfrm>
            <a:off x="8107863" y="2535272"/>
            <a:ext cx="492411"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dirty="0">
                <a:solidFill>
                  <a:srgbClr val="333333"/>
                </a:solidFill>
                <a:latin typeface="Georgia" panose="02040502050405020303" pitchFamily="18" charset="0"/>
              </a:rPr>
              <a:t>2023</a:t>
            </a:r>
            <a:endParaRPr lang="en-US" sz="1050" dirty="0"/>
          </a:p>
        </p:txBody>
      </p:sp>
      <p:cxnSp>
        <p:nvCxnSpPr>
          <p:cNvPr id="174" name="Connector: Elbow 173">
            <a:extLst>
              <a:ext uri="{FF2B5EF4-FFF2-40B4-BE49-F238E27FC236}">
                <a16:creationId xmlns:a16="http://schemas.microsoft.com/office/drawing/2014/main" id="{2A1CF799-EAD8-5589-8B44-3B7F0C6A03A7}"/>
              </a:ext>
            </a:extLst>
          </p:cNvPr>
          <p:cNvCxnSpPr>
            <a:stCxn id="172" idx="2"/>
            <a:endCxn id="166" idx="0"/>
          </p:cNvCxnSpPr>
          <p:nvPr/>
        </p:nvCxnSpPr>
        <p:spPr bwMode="auto">
          <a:xfrm rot="16200000" flipH="1">
            <a:off x="8258519" y="2884737"/>
            <a:ext cx="397539" cy="206439"/>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175" name="TextBox 174">
            <a:extLst>
              <a:ext uri="{FF2B5EF4-FFF2-40B4-BE49-F238E27FC236}">
                <a16:creationId xmlns:a16="http://schemas.microsoft.com/office/drawing/2014/main" id="{84138BBB-50EE-3537-C845-94F96B113253}"/>
              </a:ext>
            </a:extLst>
          </p:cNvPr>
          <p:cNvSpPr txBox="1"/>
          <p:nvPr/>
        </p:nvSpPr>
        <p:spPr>
          <a:xfrm>
            <a:off x="7916170" y="4668471"/>
            <a:ext cx="711789" cy="4154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00" b="1" dirty="0" err="1">
                <a:solidFill>
                  <a:srgbClr val="333333"/>
                </a:solidFill>
                <a:latin typeface="Roboto Condensed" panose="02000000000000000000" pitchFamily="2" charset="0"/>
              </a:rPr>
              <a:t>Sacituzaumab</a:t>
            </a:r>
            <a:endParaRPr lang="en-US" sz="700" b="1" dirty="0">
              <a:solidFill>
                <a:srgbClr val="333333"/>
              </a:solidFill>
              <a:latin typeface="Roboto Condensed" panose="02000000000000000000" pitchFamily="2" charset="0"/>
            </a:endParaRPr>
          </a:p>
          <a:p>
            <a:pPr algn="ctr"/>
            <a:r>
              <a:rPr lang="en-US" sz="700" b="1" dirty="0" err="1">
                <a:solidFill>
                  <a:srgbClr val="333333"/>
                </a:solidFill>
                <a:latin typeface="Roboto Condensed" panose="02000000000000000000" pitchFamily="2" charset="0"/>
              </a:rPr>
              <a:t>Govitecan</a:t>
            </a:r>
            <a:r>
              <a:rPr lang="en-US" sz="700" b="1" dirty="0">
                <a:solidFill>
                  <a:srgbClr val="333333"/>
                </a:solidFill>
                <a:latin typeface="Roboto Condensed" panose="02000000000000000000" pitchFamily="2" charset="0"/>
              </a:rPr>
              <a:t>  2021</a:t>
            </a:r>
          </a:p>
        </p:txBody>
      </p:sp>
    </p:spTree>
    <p:extLst>
      <p:ext uri="{BB962C8B-B14F-4D97-AF65-F5344CB8AC3E}">
        <p14:creationId xmlns:p14="http://schemas.microsoft.com/office/powerpoint/2010/main" val="361553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6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7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7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7" grpId="0" animBg="1"/>
      <p:bldP spid="43" grpId="0" animBg="1"/>
      <p:bldP spid="56" grpId="0" animBg="1"/>
      <p:bldP spid="80" grpId="0" animBg="1"/>
      <p:bldP spid="89" grpId="0" animBg="1"/>
      <p:bldP spid="96" grpId="0" animBg="1"/>
      <p:bldP spid="108" grpId="0" animBg="1"/>
      <p:bldP spid="112" grpId="0" animBg="1"/>
      <p:bldP spid="116" grpId="0" animBg="1"/>
      <p:bldP spid="120" grpId="0"/>
      <p:bldP spid="122" grpId="0" animBg="1"/>
      <p:bldP spid="123" grpId="0" animBg="1"/>
      <p:bldP spid="125" grpId="0"/>
      <p:bldP spid="136" grpId="0" animBg="1"/>
      <p:bldP spid="143" grpId="0"/>
      <p:bldP spid="146" grpId="0" animBg="1"/>
      <p:bldP spid="148" grpId="0" animBg="1"/>
      <p:bldP spid="153" grpId="0" animBg="1"/>
      <p:bldP spid="161" grpId="0" animBg="1"/>
      <p:bldP spid="166" grpId="0" animBg="1"/>
      <p:bldP spid="172" grpId="0" animBg="1"/>
      <p:bldP spid="17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EB4B99D-3284-9A4C-AD00-3BE155883EF7}"/>
              </a:ext>
            </a:extLst>
          </p:cNvPr>
          <p:cNvSpPr>
            <a:spLocks noGrp="1"/>
          </p:cNvSpPr>
          <p:nvPr>
            <p:ph type="title"/>
          </p:nvPr>
        </p:nvSpPr>
        <p:spPr>
          <a:xfrm>
            <a:off x="0" y="12700"/>
            <a:ext cx="9334499" cy="444500"/>
          </a:xfrm>
        </p:spPr>
        <p:txBody>
          <a:bodyPr/>
          <a:lstStyle/>
          <a:p>
            <a:pPr algn="l"/>
            <a:r>
              <a:rPr lang="en-US" sz="2000" b="1" dirty="0">
                <a:solidFill>
                  <a:srgbClr val="002E51"/>
                </a:solidFill>
              </a:rPr>
              <a:t>Ongoing Triplet Trials</a:t>
            </a:r>
          </a:p>
        </p:txBody>
      </p:sp>
      <p:sp>
        <p:nvSpPr>
          <p:cNvPr id="4" name="TextBox 3">
            <a:extLst>
              <a:ext uri="{FF2B5EF4-FFF2-40B4-BE49-F238E27FC236}">
                <a16:creationId xmlns:a16="http://schemas.microsoft.com/office/drawing/2014/main" id="{2BE5AB7F-D329-A34A-82A3-4B17D7A10F34}"/>
              </a:ext>
            </a:extLst>
          </p:cNvPr>
          <p:cNvSpPr txBox="1"/>
          <p:nvPr/>
        </p:nvSpPr>
        <p:spPr>
          <a:xfrm>
            <a:off x="4597400" y="4699000"/>
            <a:ext cx="2390398" cy="230832"/>
          </a:xfrm>
          <a:prstGeom prst="rect">
            <a:avLst/>
          </a:prstGeom>
          <a:noFill/>
        </p:spPr>
        <p:txBody>
          <a:bodyPr wrap="none" rtlCol="0">
            <a:spAutoFit/>
          </a:bodyPr>
          <a:lstStyle/>
          <a:p>
            <a:r>
              <a:rPr lang="en-US" sz="900" dirty="0"/>
              <a:t>Fakey et al, ASCO Educational Book, 2023</a:t>
            </a:r>
          </a:p>
        </p:txBody>
      </p:sp>
      <p:pic>
        <p:nvPicPr>
          <p:cNvPr id="12" name="Picture 11" descr="A table of therapy&#10;&#10;Description automatically generated">
            <a:extLst>
              <a:ext uri="{FF2B5EF4-FFF2-40B4-BE49-F238E27FC236}">
                <a16:creationId xmlns:a16="http://schemas.microsoft.com/office/drawing/2014/main" id="{7613DC48-DB3A-994D-80A5-8CFF99058253}"/>
              </a:ext>
            </a:extLst>
          </p:cNvPr>
          <p:cNvPicPr>
            <a:picLocks noChangeAspect="1"/>
          </p:cNvPicPr>
          <p:nvPr/>
        </p:nvPicPr>
        <p:blipFill>
          <a:blip r:embed="rId3"/>
          <a:stretch>
            <a:fillRect/>
          </a:stretch>
        </p:blipFill>
        <p:spPr>
          <a:xfrm>
            <a:off x="0" y="581891"/>
            <a:ext cx="7439891" cy="3407080"/>
          </a:xfrm>
          <a:prstGeom prst="rect">
            <a:avLst/>
          </a:prstGeom>
        </p:spPr>
      </p:pic>
      <p:sp>
        <p:nvSpPr>
          <p:cNvPr id="13" name="TextBox 12">
            <a:extLst>
              <a:ext uri="{FF2B5EF4-FFF2-40B4-BE49-F238E27FC236}">
                <a16:creationId xmlns:a16="http://schemas.microsoft.com/office/drawing/2014/main" id="{7B016B26-CBE9-9C40-B64E-8DCA3CBD0AC6}"/>
              </a:ext>
            </a:extLst>
          </p:cNvPr>
          <p:cNvSpPr txBox="1"/>
          <p:nvPr/>
        </p:nvSpPr>
        <p:spPr>
          <a:xfrm>
            <a:off x="7938655" y="1871291"/>
            <a:ext cx="1330036" cy="954107"/>
          </a:xfrm>
          <a:prstGeom prst="rect">
            <a:avLst/>
          </a:prstGeom>
          <a:noFill/>
        </p:spPr>
        <p:txBody>
          <a:bodyPr wrap="square" rtlCol="0">
            <a:spAutoFit/>
          </a:bodyPr>
          <a:lstStyle/>
          <a:p>
            <a:pPr algn="ctr"/>
            <a:r>
              <a:rPr lang="en-US" sz="1400" b="1" dirty="0">
                <a:solidFill>
                  <a:srgbClr val="C00000"/>
                </a:solidFill>
              </a:rPr>
              <a:t>Novel TKI/IO</a:t>
            </a:r>
          </a:p>
          <a:p>
            <a:pPr algn="ctr"/>
            <a:r>
              <a:rPr lang="en-US" sz="1400" b="1" dirty="0">
                <a:solidFill>
                  <a:srgbClr val="C00000"/>
                </a:solidFill>
              </a:rPr>
              <a:t>+/-</a:t>
            </a:r>
          </a:p>
          <a:p>
            <a:pPr algn="ctr"/>
            <a:r>
              <a:rPr lang="en-US" sz="1400" b="1" dirty="0">
                <a:solidFill>
                  <a:srgbClr val="C00000"/>
                </a:solidFill>
              </a:rPr>
              <a:t>novel agents in RCC </a:t>
            </a:r>
          </a:p>
        </p:txBody>
      </p:sp>
      <p:sp>
        <p:nvSpPr>
          <p:cNvPr id="15" name="Right Brace 14">
            <a:extLst>
              <a:ext uri="{FF2B5EF4-FFF2-40B4-BE49-F238E27FC236}">
                <a16:creationId xmlns:a16="http://schemas.microsoft.com/office/drawing/2014/main" id="{AD2FD575-F336-EF43-B3CD-D567C1A90D16}"/>
              </a:ext>
            </a:extLst>
          </p:cNvPr>
          <p:cNvSpPr/>
          <p:nvPr/>
        </p:nvSpPr>
        <p:spPr bwMode="auto">
          <a:xfrm>
            <a:off x="7439891" y="928255"/>
            <a:ext cx="498764" cy="2840181"/>
          </a:xfrm>
          <a:prstGeom prst="rightBrace">
            <a:avLst/>
          </a:prstGeom>
          <a:noFill/>
          <a:ln>
            <a:solidFill>
              <a:schemeClr val="accent1">
                <a:lumMod val="5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9219313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EB4B99D-3284-9A4C-AD00-3BE155883EF7}"/>
              </a:ext>
            </a:extLst>
          </p:cNvPr>
          <p:cNvSpPr>
            <a:spLocks noGrp="1"/>
          </p:cNvSpPr>
          <p:nvPr>
            <p:ph type="title"/>
          </p:nvPr>
        </p:nvSpPr>
        <p:spPr>
          <a:xfrm>
            <a:off x="313809" y="338476"/>
            <a:ext cx="8693713" cy="695496"/>
          </a:xfrm>
        </p:spPr>
        <p:txBody>
          <a:bodyPr/>
          <a:lstStyle/>
          <a:p>
            <a:pPr algn="l"/>
            <a:r>
              <a:rPr lang="en-US" sz="2200" b="1" u="sng" dirty="0">
                <a:solidFill>
                  <a:srgbClr val="002E51"/>
                </a:solidFill>
              </a:rPr>
              <a:t>Takeaways</a:t>
            </a:r>
          </a:p>
        </p:txBody>
      </p:sp>
      <p:sp>
        <p:nvSpPr>
          <p:cNvPr id="11" name="Content Placeholder 1">
            <a:extLst>
              <a:ext uri="{FF2B5EF4-FFF2-40B4-BE49-F238E27FC236}">
                <a16:creationId xmlns:a16="http://schemas.microsoft.com/office/drawing/2014/main" id="{E3CBF5D8-B327-924F-85AA-974CF930D0F5}"/>
              </a:ext>
            </a:extLst>
          </p:cNvPr>
          <p:cNvSpPr txBox="1">
            <a:spLocks/>
          </p:cNvSpPr>
          <p:nvPr/>
        </p:nvSpPr>
        <p:spPr bwMode="auto">
          <a:xfrm>
            <a:off x="313809" y="868131"/>
            <a:ext cx="8054336" cy="29362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a:lnSpc>
                <a:spcPct val="150000"/>
              </a:lnSpc>
            </a:pPr>
            <a:r>
              <a:rPr lang="en-US" sz="1800" kern="0" dirty="0">
                <a:solidFill>
                  <a:srgbClr val="002E51"/>
                </a:solidFill>
              </a:rPr>
              <a:t>Cabozantinib/ipilimumab/nivolumab met its primary endpoint of PFS benefit, however</a:t>
            </a:r>
          </a:p>
          <a:p>
            <a:pPr lvl="1">
              <a:lnSpc>
                <a:spcPct val="150000"/>
              </a:lnSpc>
            </a:pPr>
            <a:r>
              <a:rPr lang="en-US" sz="1500" kern="0" dirty="0">
                <a:solidFill>
                  <a:srgbClr val="002E51"/>
                </a:solidFill>
              </a:rPr>
              <a:t>No increase in ORR or CR rate</a:t>
            </a:r>
          </a:p>
          <a:p>
            <a:pPr lvl="1">
              <a:lnSpc>
                <a:spcPct val="150000"/>
              </a:lnSpc>
            </a:pPr>
            <a:r>
              <a:rPr lang="en-US" sz="1500" kern="0" dirty="0">
                <a:solidFill>
                  <a:srgbClr val="002E51"/>
                </a:solidFill>
              </a:rPr>
              <a:t>Could be related to suboptimal drug exposure</a:t>
            </a:r>
          </a:p>
          <a:p>
            <a:pPr lvl="1">
              <a:lnSpc>
                <a:spcPct val="150000"/>
              </a:lnSpc>
            </a:pPr>
            <a:r>
              <a:rPr lang="en-US" sz="1500" kern="0" dirty="0">
                <a:solidFill>
                  <a:srgbClr val="002E51"/>
                </a:solidFill>
              </a:rPr>
              <a:t>OS remains immature </a:t>
            </a:r>
            <a:endParaRPr lang="en-US" sz="1600" kern="0" dirty="0">
              <a:solidFill>
                <a:srgbClr val="002E51"/>
              </a:solidFill>
            </a:endParaRPr>
          </a:p>
          <a:p>
            <a:pPr>
              <a:lnSpc>
                <a:spcPct val="150000"/>
              </a:lnSpc>
            </a:pPr>
            <a:r>
              <a:rPr lang="en-US" sz="1800" kern="0" dirty="0">
                <a:solidFill>
                  <a:srgbClr val="002E51"/>
                </a:solidFill>
              </a:rPr>
              <a:t>Other triplets on the horizon with novel TKI, IO, or novel mechanisms</a:t>
            </a:r>
          </a:p>
        </p:txBody>
      </p:sp>
    </p:spTree>
    <p:extLst>
      <p:ext uri="{BB962C8B-B14F-4D97-AF65-F5344CB8AC3E}">
        <p14:creationId xmlns:p14="http://schemas.microsoft.com/office/powerpoint/2010/main" val="35944619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4" y="37299"/>
            <a:ext cx="7842772" cy="807256"/>
          </a:xfrm>
        </p:spPr>
        <p:txBody>
          <a:bodyPr/>
          <a:lstStyle/>
          <a:p>
            <a:pPr algn="l"/>
            <a:r>
              <a:rPr lang="en-US" sz="2200" b="1" dirty="0">
                <a:solidFill>
                  <a:schemeClr val="accent5">
                    <a:lumMod val="25000"/>
                  </a:schemeClr>
                </a:solidFill>
              </a:rPr>
              <a:t>Novel agents targeting the HIF pathway</a:t>
            </a:r>
          </a:p>
        </p:txBody>
      </p:sp>
      <p:sp>
        <p:nvSpPr>
          <p:cNvPr id="24" name="Rectangle 23">
            <a:extLst>
              <a:ext uri="{FF2B5EF4-FFF2-40B4-BE49-F238E27FC236}">
                <a16:creationId xmlns:a16="http://schemas.microsoft.com/office/drawing/2014/main" id="{4030C2B0-14A8-4349-B9BF-7FE9BA2277E3}"/>
              </a:ext>
            </a:extLst>
          </p:cNvPr>
          <p:cNvSpPr/>
          <p:nvPr/>
        </p:nvSpPr>
        <p:spPr bwMode="auto">
          <a:xfrm>
            <a:off x="0" y="4186989"/>
            <a:ext cx="9204153" cy="96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1" name="Picture 20" descr="A diagram of a cell&#10;&#10;Description automatically generated">
            <a:extLst>
              <a:ext uri="{FF2B5EF4-FFF2-40B4-BE49-F238E27FC236}">
                <a16:creationId xmlns:a16="http://schemas.microsoft.com/office/drawing/2014/main" id="{2797D818-CFFB-234A-8A4E-C70C4FE95F89}"/>
              </a:ext>
            </a:extLst>
          </p:cNvPr>
          <p:cNvPicPr>
            <a:picLocks noChangeAspect="1"/>
          </p:cNvPicPr>
          <p:nvPr/>
        </p:nvPicPr>
        <p:blipFill rotWithShape="1">
          <a:blip r:embed="rId3"/>
          <a:srcRect l="1961" t="3456" r="1776" b="-48"/>
          <a:stretch/>
        </p:blipFill>
        <p:spPr>
          <a:xfrm>
            <a:off x="1399308" y="637308"/>
            <a:ext cx="6414656" cy="4473655"/>
          </a:xfrm>
          <a:prstGeom prst="rect">
            <a:avLst/>
          </a:prstGeom>
        </p:spPr>
      </p:pic>
      <p:sp>
        <p:nvSpPr>
          <p:cNvPr id="16" name="TextBox 15">
            <a:extLst>
              <a:ext uri="{FF2B5EF4-FFF2-40B4-BE49-F238E27FC236}">
                <a16:creationId xmlns:a16="http://schemas.microsoft.com/office/drawing/2014/main" id="{EB6BF124-3DFB-F745-BA20-0ADADDEA7DE0}"/>
              </a:ext>
            </a:extLst>
          </p:cNvPr>
          <p:cNvSpPr txBox="1"/>
          <p:nvPr/>
        </p:nvSpPr>
        <p:spPr>
          <a:xfrm>
            <a:off x="6090203" y="4552210"/>
            <a:ext cx="1845377" cy="230832"/>
          </a:xfrm>
          <a:prstGeom prst="rect">
            <a:avLst/>
          </a:prstGeom>
          <a:noFill/>
        </p:spPr>
        <p:txBody>
          <a:bodyPr wrap="none" rtlCol="0">
            <a:spAutoFit/>
          </a:bodyPr>
          <a:lstStyle/>
          <a:p>
            <a:r>
              <a:rPr lang="en-US" sz="900" dirty="0"/>
              <a:t>Cardenas et al, </a:t>
            </a:r>
            <a:r>
              <a:rPr lang="en-US" sz="900" dirty="0" err="1"/>
              <a:t>Curr</a:t>
            </a:r>
            <a:r>
              <a:rPr lang="en-US" sz="900" dirty="0"/>
              <a:t> Oncol 2022</a:t>
            </a:r>
          </a:p>
        </p:txBody>
      </p:sp>
    </p:spTree>
    <p:extLst>
      <p:ext uri="{BB962C8B-B14F-4D97-AF65-F5344CB8AC3E}">
        <p14:creationId xmlns:p14="http://schemas.microsoft.com/office/powerpoint/2010/main" val="291875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atient's medication&#10;&#10;Description automatically generated">
            <a:extLst>
              <a:ext uri="{FF2B5EF4-FFF2-40B4-BE49-F238E27FC236}">
                <a16:creationId xmlns:a16="http://schemas.microsoft.com/office/drawing/2014/main" id="{EF49F9E7-3E1B-3C47-837D-72AB20705D81}"/>
              </a:ext>
            </a:extLst>
          </p:cNvPr>
          <p:cNvPicPr>
            <a:picLocks noChangeAspect="1"/>
          </p:cNvPicPr>
          <p:nvPr/>
        </p:nvPicPr>
        <p:blipFill>
          <a:blip r:embed="rId3"/>
          <a:stretch>
            <a:fillRect/>
          </a:stretch>
        </p:blipFill>
        <p:spPr>
          <a:xfrm>
            <a:off x="54598" y="544414"/>
            <a:ext cx="5173581" cy="2045545"/>
          </a:xfrm>
          <a:prstGeom prst="rect">
            <a:avLst/>
          </a:prstGeom>
        </p:spPr>
      </p:pic>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1714648" y="625517"/>
            <a:ext cx="3838014" cy="540648"/>
          </a:xfrm>
        </p:spPr>
        <p:txBody>
          <a:bodyPr/>
          <a:lstStyle/>
          <a:p>
            <a:pPr algn="l"/>
            <a:r>
              <a:rPr lang="en-US" sz="1800" dirty="0">
                <a:solidFill>
                  <a:srgbClr val="C00000"/>
                </a:solidFill>
              </a:rPr>
              <a:t>VHL syndrome associated RCC</a:t>
            </a:r>
          </a:p>
        </p:txBody>
      </p:sp>
      <p:sp>
        <p:nvSpPr>
          <p:cNvPr id="3" name="Rectangle 2">
            <a:extLst>
              <a:ext uri="{FF2B5EF4-FFF2-40B4-BE49-F238E27FC236}">
                <a16:creationId xmlns:a16="http://schemas.microsoft.com/office/drawing/2014/main" id="{3C0338F1-46EB-AD42-AEA4-3E7756DBBD24}"/>
              </a:ext>
            </a:extLst>
          </p:cNvPr>
          <p:cNvSpPr/>
          <p:nvPr/>
        </p:nvSpPr>
        <p:spPr bwMode="auto">
          <a:xfrm>
            <a:off x="0" y="4209324"/>
            <a:ext cx="9204153" cy="96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TextBox 1">
            <a:extLst>
              <a:ext uri="{FF2B5EF4-FFF2-40B4-BE49-F238E27FC236}">
                <a16:creationId xmlns:a16="http://schemas.microsoft.com/office/drawing/2014/main" id="{28344DEC-1AF7-8041-9EC4-2712CA85A40A}"/>
              </a:ext>
            </a:extLst>
          </p:cNvPr>
          <p:cNvSpPr txBox="1"/>
          <p:nvPr/>
        </p:nvSpPr>
        <p:spPr>
          <a:xfrm>
            <a:off x="3793453" y="2889130"/>
            <a:ext cx="5173581" cy="1677382"/>
          </a:xfrm>
          <a:prstGeom prst="rect">
            <a:avLst/>
          </a:prstGeom>
          <a:noFill/>
        </p:spPr>
        <p:txBody>
          <a:bodyPr wrap="square" rtlCol="0">
            <a:spAutoFit/>
          </a:bodyPr>
          <a:lstStyle/>
          <a:p>
            <a:r>
              <a:rPr lang="en-US" sz="1600" b="1" dirty="0">
                <a:solidFill>
                  <a:srgbClr val="C00000"/>
                </a:solidFill>
              </a:rPr>
              <a:t>Significant response</a:t>
            </a:r>
          </a:p>
          <a:p>
            <a:pPr marL="171450" indent="-171450">
              <a:buFont typeface="Arial" panose="020B0604020202020204" pitchFamily="34" charset="0"/>
              <a:buChar char="•"/>
            </a:pPr>
            <a:r>
              <a:rPr lang="en-US" sz="1200" dirty="0"/>
              <a:t>ORR of 64%; DCR of 98%</a:t>
            </a:r>
          </a:p>
          <a:p>
            <a:pPr marL="171450" indent="-171450">
              <a:buFont typeface="Arial" panose="020B0604020202020204" pitchFamily="34" charset="0"/>
              <a:buChar char="•"/>
            </a:pPr>
            <a:r>
              <a:rPr lang="en-US" sz="1200" dirty="0"/>
              <a:t>92% (56/61) experienced reduction in target lesion size</a:t>
            </a:r>
          </a:p>
          <a:p>
            <a:r>
              <a:rPr lang="en-US" sz="1500" b="1" dirty="0">
                <a:solidFill>
                  <a:srgbClr val="C00000"/>
                </a:solidFill>
              </a:rPr>
              <a:t>Well tolerated</a:t>
            </a:r>
          </a:p>
          <a:p>
            <a:pPr marL="285750" indent="-285750">
              <a:buFont typeface="Arial" panose="020B0604020202020204" pitchFamily="34" charset="0"/>
              <a:buChar char="•"/>
            </a:pPr>
            <a:r>
              <a:rPr lang="en-US" sz="1200" b="1" dirty="0"/>
              <a:t>Grade 3 TRAE: 18%; no Grade 4/5 TRAE</a:t>
            </a:r>
          </a:p>
          <a:p>
            <a:pPr marL="285750" indent="-285750">
              <a:buFont typeface="Arial" panose="020B0604020202020204" pitchFamily="34" charset="0"/>
              <a:buChar char="•"/>
            </a:pPr>
            <a:r>
              <a:rPr lang="en-US" sz="1200" dirty="0"/>
              <a:t>Dose interruption: 21%; discontinuation: 3%</a:t>
            </a:r>
          </a:p>
          <a:p>
            <a:pPr marL="285750" indent="-285750">
              <a:buFont typeface="Arial" panose="020B0604020202020204" pitchFamily="34" charset="0"/>
              <a:buChar char="•"/>
            </a:pPr>
            <a:r>
              <a:rPr lang="en-US" sz="1200" dirty="0"/>
              <a:t>Most common grade 3 TRAE: anemia (10%), fatigue (5%)</a:t>
            </a:r>
          </a:p>
          <a:p>
            <a:pPr marL="285750" indent="-285750">
              <a:buFont typeface="Arial" panose="020B0604020202020204" pitchFamily="34" charset="0"/>
              <a:buChar char="•"/>
            </a:pPr>
            <a:endParaRPr lang="en-US" sz="1200" dirty="0"/>
          </a:p>
        </p:txBody>
      </p:sp>
      <p:sp>
        <p:nvSpPr>
          <p:cNvPr id="10" name="Rounded Rectangle 9">
            <a:extLst>
              <a:ext uri="{FF2B5EF4-FFF2-40B4-BE49-F238E27FC236}">
                <a16:creationId xmlns:a16="http://schemas.microsoft.com/office/drawing/2014/main" id="{42656BB2-BF29-5E4B-A3C3-1EBADFCBDBB4}"/>
              </a:ext>
            </a:extLst>
          </p:cNvPr>
          <p:cNvSpPr/>
          <p:nvPr/>
        </p:nvSpPr>
        <p:spPr bwMode="auto">
          <a:xfrm>
            <a:off x="362925" y="90355"/>
            <a:ext cx="3838014" cy="497863"/>
          </a:xfrm>
          <a:prstGeom prst="round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2200" b="1" dirty="0">
                <a:solidFill>
                  <a:schemeClr val="bg1"/>
                </a:solidFill>
                <a:latin typeface="Arial" pitchFamily="-72" charset="0"/>
                <a:ea typeface="ＭＳ Ｐゴシック" pitchFamily="-72" charset="-128"/>
                <a:cs typeface="ＭＳ Ｐゴシック" pitchFamily="-72" charset="-128"/>
                <a:sym typeface="Wingdings" pitchFamily="2" charset="2"/>
              </a:rPr>
              <a:t>LITESPARK(MK6482)-004</a:t>
            </a:r>
          </a:p>
          <a:p>
            <a:pPr algn="ctr" eaLnBrk="0" hangingPunct="0"/>
            <a:endParaRPr lang="en-US" sz="2200" b="1" dirty="0">
              <a:solidFill>
                <a:schemeClr val="bg1"/>
              </a:solidFill>
              <a:latin typeface="Arial" pitchFamily="-72" charset="0"/>
              <a:ea typeface="ＭＳ Ｐゴシック" pitchFamily="-72" charset="-128"/>
              <a:cs typeface="ＭＳ Ｐゴシック" pitchFamily="-72" charset="-128"/>
              <a:sym typeface="Wingdings" pitchFamily="2" charset="2"/>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pic>
        <p:nvPicPr>
          <p:cNvPr id="24" name="Picture 23" descr="A screenshot of a report&#10;&#10;Description automatically generated">
            <a:extLst>
              <a:ext uri="{FF2B5EF4-FFF2-40B4-BE49-F238E27FC236}">
                <a16:creationId xmlns:a16="http://schemas.microsoft.com/office/drawing/2014/main" id="{54419A9C-6366-D842-ACAB-A683E3E86CDB}"/>
              </a:ext>
            </a:extLst>
          </p:cNvPr>
          <p:cNvPicPr>
            <a:picLocks noChangeAspect="1"/>
          </p:cNvPicPr>
          <p:nvPr/>
        </p:nvPicPr>
        <p:blipFill rotWithShape="1">
          <a:blip r:embed="rId4"/>
          <a:srcRect l="361" t="3269" r="10684"/>
          <a:stretch/>
        </p:blipFill>
        <p:spPr>
          <a:xfrm>
            <a:off x="5146402" y="519111"/>
            <a:ext cx="4057751" cy="2194560"/>
          </a:xfrm>
          <a:prstGeom prst="rect">
            <a:avLst/>
          </a:prstGeom>
        </p:spPr>
      </p:pic>
      <p:sp>
        <p:nvSpPr>
          <p:cNvPr id="8" name="TextBox 7">
            <a:extLst>
              <a:ext uri="{FF2B5EF4-FFF2-40B4-BE49-F238E27FC236}">
                <a16:creationId xmlns:a16="http://schemas.microsoft.com/office/drawing/2014/main" id="{BD1C1447-47EF-F949-B566-C02292F6CE32}"/>
              </a:ext>
            </a:extLst>
          </p:cNvPr>
          <p:cNvSpPr txBox="1"/>
          <p:nvPr/>
        </p:nvSpPr>
        <p:spPr>
          <a:xfrm>
            <a:off x="4483725" y="4917431"/>
            <a:ext cx="4776055" cy="230832"/>
          </a:xfrm>
          <a:prstGeom prst="rect">
            <a:avLst/>
          </a:prstGeom>
          <a:noFill/>
        </p:spPr>
        <p:txBody>
          <a:bodyPr wrap="square" rtlCol="0">
            <a:spAutoFit/>
          </a:bodyPr>
          <a:lstStyle/>
          <a:p>
            <a:r>
              <a:rPr lang="en-US" sz="900" dirty="0" err="1"/>
              <a:t>Jonasch</a:t>
            </a:r>
            <a:r>
              <a:rPr lang="en-US" sz="900" dirty="0"/>
              <a:t> et al, NEJM 2021; </a:t>
            </a:r>
            <a:r>
              <a:rPr lang="en-US" sz="900" dirty="0" err="1"/>
              <a:t>Jonasch</a:t>
            </a:r>
            <a:r>
              <a:rPr lang="en-US" sz="900" dirty="0"/>
              <a:t> et al, ASCO2022; Srinivasan et al, ESMO2022; </a:t>
            </a:r>
          </a:p>
        </p:txBody>
      </p:sp>
      <p:pic>
        <p:nvPicPr>
          <p:cNvPr id="26" name="Picture 25" descr="A screenshot of a test results&#10;&#10;Description automatically generated">
            <a:extLst>
              <a:ext uri="{FF2B5EF4-FFF2-40B4-BE49-F238E27FC236}">
                <a16:creationId xmlns:a16="http://schemas.microsoft.com/office/drawing/2014/main" id="{89B01C6A-A5DD-8646-8ED7-CE59D3F02B73}"/>
              </a:ext>
            </a:extLst>
          </p:cNvPr>
          <p:cNvPicPr>
            <a:picLocks noChangeAspect="1"/>
          </p:cNvPicPr>
          <p:nvPr/>
        </p:nvPicPr>
        <p:blipFill>
          <a:blip r:embed="rId5"/>
          <a:stretch>
            <a:fillRect/>
          </a:stretch>
        </p:blipFill>
        <p:spPr>
          <a:xfrm>
            <a:off x="137638" y="2602184"/>
            <a:ext cx="2398643" cy="2508925"/>
          </a:xfrm>
          <a:prstGeom prst="rect">
            <a:avLst/>
          </a:prstGeom>
        </p:spPr>
      </p:pic>
    </p:spTree>
    <p:extLst>
      <p:ext uri="{BB962C8B-B14F-4D97-AF65-F5344CB8AC3E}">
        <p14:creationId xmlns:p14="http://schemas.microsoft.com/office/powerpoint/2010/main" val="19418241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afety system&#10;&#10;Description automatically generated">
            <a:extLst>
              <a:ext uri="{FF2B5EF4-FFF2-40B4-BE49-F238E27FC236}">
                <a16:creationId xmlns:a16="http://schemas.microsoft.com/office/drawing/2014/main" id="{81F37DB1-503F-3E49-BA49-1FC95C98FE71}"/>
              </a:ext>
            </a:extLst>
          </p:cNvPr>
          <p:cNvPicPr>
            <a:picLocks noChangeAspect="1"/>
          </p:cNvPicPr>
          <p:nvPr/>
        </p:nvPicPr>
        <p:blipFill rotWithShape="1">
          <a:blip r:embed="rId3"/>
          <a:srcRect t="5366"/>
          <a:stretch/>
        </p:blipFill>
        <p:spPr>
          <a:xfrm>
            <a:off x="46030" y="885430"/>
            <a:ext cx="5393267" cy="1344985"/>
          </a:xfrm>
          <a:prstGeom prst="rect">
            <a:avLst/>
          </a:prstGeom>
        </p:spPr>
      </p:pic>
      <p:sp>
        <p:nvSpPr>
          <p:cNvPr id="3" name="Rectangle 2">
            <a:extLst>
              <a:ext uri="{FF2B5EF4-FFF2-40B4-BE49-F238E27FC236}">
                <a16:creationId xmlns:a16="http://schemas.microsoft.com/office/drawing/2014/main" id="{3C0338F1-46EB-AD42-AEA4-3E7756DBBD24}"/>
              </a:ext>
            </a:extLst>
          </p:cNvPr>
          <p:cNvSpPr/>
          <p:nvPr/>
        </p:nvSpPr>
        <p:spPr bwMode="auto">
          <a:xfrm>
            <a:off x="0" y="4149690"/>
            <a:ext cx="9204153" cy="96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ounded Rectangle 9">
            <a:extLst>
              <a:ext uri="{FF2B5EF4-FFF2-40B4-BE49-F238E27FC236}">
                <a16:creationId xmlns:a16="http://schemas.microsoft.com/office/drawing/2014/main" id="{42656BB2-BF29-5E4B-A3C3-1EBADFCBDBB4}"/>
              </a:ext>
            </a:extLst>
          </p:cNvPr>
          <p:cNvSpPr/>
          <p:nvPr/>
        </p:nvSpPr>
        <p:spPr bwMode="auto">
          <a:xfrm>
            <a:off x="101151" y="134534"/>
            <a:ext cx="3884440" cy="470947"/>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2200" b="1" dirty="0">
                <a:solidFill>
                  <a:schemeClr val="bg1"/>
                </a:solidFill>
                <a:latin typeface="Arial" pitchFamily="-72" charset="0"/>
                <a:ea typeface="ＭＳ Ｐゴシック" pitchFamily="-72" charset="-128"/>
                <a:cs typeface="ＭＳ Ｐゴシック" pitchFamily="-72" charset="-128"/>
                <a:sym typeface="Wingdings" pitchFamily="2" charset="2"/>
              </a:rPr>
              <a:t>LITESPARK (MK6482)-001</a:t>
            </a:r>
          </a:p>
        </p:txBody>
      </p:sp>
      <p:sp>
        <p:nvSpPr>
          <p:cNvPr id="8" name="TextBox 7">
            <a:extLst>
              <a:ext uri="{FF2B5EF4-FFF2-40B4-BE49-F238E27FC236}">
                <a16:creationId xmlns:a16="http://schemas.microsoft.com/office/drawing/2014/main" id="{BD1C1447-47EF-F949-B566-C02292F6CE32}"/>
              </a:ext>
            </a:extLst>
          </p:cNvPr>
          <p:cNvSpPr txBox="1"/>
          <p:nvPr/>
        </p:nvSpPr>
        <p:spPr>
          <a:xfrm>
            <a:off x="0" y="4977107"/>
            <a:ext cx="3108543" cy="230832"/>
          </a:xfrm>
          <a:prstGeom prst="rect">
            <a:avLst/>
          </a:prstGeom>
          <a:noFill/>
        </p:spPr>
        <p:txBody>
          <a:bodyPr wrap="none" rtlCol="0">
            <a:spAutoFit/>
          </a:bodyPr>
          <a:lstStyle/>
          <a:p>
            <a:r>
              <a:rPr lang="en-US" sz="900" dirty="0"/>
              <a:t>Choueiri et al. Nat Med. 2021; </a:t>
            </a:r>
            <a:r>
              <a:rPr lang="en-US" sz="900" dirty="0" err="1"/>
              <a:t>Jonasch</a:t>
            </a:r>
            <a:r>
              <a:rPr lang="en-US" sz="900" dirty="0"/>
              <a:t> et al, ASCO 2022</a:t>
            </a:r>
          </a:p>
        </p:txBody>
      </p:sp>
      <p:graphicFrame>
        <p:nvGraphicFramePr>
          <p:cNvPr id="7" name="Table 8">
            <a:extLst>
              <a:ext uri="{FF2B5EF4-FFF2-40B4-BE49-F238E27FC236}">
                <a16:creationId xmlns:a16="http://schemas.microsoft.com/office/drawing/2014/main" id="{37A2A669-7409-7347-8496-0EA3EE9D862A}"/>
              </a:ext>
            </a:extLst>
          </p:cNvPr>
          <p:cNvGraphicFramePr>
            <a:graphicFrameLocks noGrp="1"/>
          </p:cNvGraphicFramePr>
          <p:nvPr>
            <p:extLst>
              <p:ext uri="{D42A27DB-BD31-4B8C-83A1-F6EECF244321}">
                <p14:modId xmlns:p14="http://schemas.microsoft.com/office/powerpoint/2010/main" val="1033670480"/>
              </p:ext>
            </p:extLst>
          </p:nvPr>
        </p:nvGraphicFramePr>
        <p:xfrm>
          <a:off x="508662" y="2317191"/>
          <a:ext cx="4292626" cy="2682240"/>
        </p:xfrm>
        <a:graphic>
          <a:graphicData uri="http://schemas.openxmlformats.org/drawingml/2006/table">
            <a:tbl>
              <a:tblPr firstRow="1" bandRow="1">
                <a:tableStyleId>{5C22544A-7EE6-4342-B048-85BDC9FD1C3A}</a:tableStyleId>
              </a:tblPr>
              <a:tblGrid>
                <a:gridCol w="2362427">
                  <a:extLst>
                    <a:ext uri="{9D8B030D-6E8A-4147-A177-3AD203B41FA5}">
                      <a16:colId xmlns:a16="http://schemas.microsoft.com/office/drawing/2014/main" val="3878831531"/>
                    </a:ext>
                  </a:extLst>
                </a:gridCol>
                <a:gridCol w="1930199">
                  <a:extLst>
                    <a:ext uri="{9D8B030D-6E8A-4147-A177-3AD203B41FA5}">
                      <a16:colId xmlns:a16="http://schemas.microsoft.com/office/drawing/2014/main" val="924903447"/>
                    </a:ext>
                  </a:extLst>
                </a:gridCol>
              </a:tblGrid>
              <a:tr h="219643">
                <a:tc>
                  <a:txBody>
                    <a:bodyPr/>
                    <a:lstStyle/>
                    <a:p>
                      <a:r>
                        <a:rPr lang="en-US" sz="1000" dirty="0">
                          <a:solidFill>
                            <a:schemeClr val="tx1"/>
                          </a:solidFill>
                        </a:rPr>
                        <a:t>Characteristic</a:t>
                      </a:r>
                    </a:p>
                  </a:txBody>
                  <a:tcPr/>
                </a:tc>
                <a:tc>
                  <a:txBody>
                    <a:bodyPr/>
                    <a:lstStyle/>
                    <a:p>
                      <a:r>
                        <a:rPr lang="en-US" sz="1000" dirty="0" err="1">
                          <a:solidFill>
                            <a:schemeClr val="tx1"/>
                          </a:solidFill>
                        </a:rPr>
                        <a:t>ccRCC</a:t>
                      </a:r>
                      <a:r>
                        <a:rPr lang="en-US" sz="1000" dirty="0">
                          <a:solidFill>
                            <a:schemeClr val="tx1"/>
                          </a:solidFill>
                        </a:rPr>
                        <a:t> cohort (n=55)</a:t>
                      </a:r>
                    </a:p>
                  </a:txBody>
                  <a:tcPr/>
                </a:tc>
                <a:extLst>
                  <a:ext uri="{0D108BD9-81ED-4DB2-BD59-A6C34878D82A}">
                    <a16:rowId xmlns:a16="http://schemas.microsoft.com/office/drawing/2014/main" val="3307783948"/>
                  </a:ext>
                </a:extLst>
              </a:tr>
              <a:tr h="219643">
                <a:tc>
                  <a:txBody>
                    <a:bodyPr/>
                    <a:lstStyle/>
                    <a:p>
                      <a:r>
                        <a:rPr lang="en-US" sz="1000" b="1" dirty="0"/>
                        <a:t>Prior lines of </a:t>
                      </a:r>
                      <a:r>
                        <a:rPr lang="en-US" sz="1000" b="1" dirty="0" err="1"/>
                        <a:t>tx</a:t>
                      </a:r>
                      <a:endParaRPr lang="en-US" sz="1000" b="1" dirty="0"/>
                    </a:p>
                  </a:txBody>
                  <a:tcPr/>
                </a:tc>
                <a:tc>
                  <a:txBody>
                    <a:bodyPr/>
                    <a:lstStyle/>
                    <a:p>
                      <a:endParaRPr lang="en-US" sz="1000" dirty="0"/>
                    </a:p>
                  </a:txBody>
                  <a:tcPr/>
                </a:tc>
                <a:extLst>
                  <a:ext uri="{0D108BD9-81ED-4DB2-BD59-A6C34878D82A}">
                    <a16:rowId xmlns:a16="http://schemas.microsoft.com/office/drawing/2014/main" val="3755163873"/>
                  </a:ext>
                </a:extLst>
              </a:tr>
              <a:tr h="219643">
                <a:tc>
                  <a:txBody>
                    <a:bodyPr/>
                    <a:lstStyle/>
                    <a:p>
                      <a:r>
                        <a:rPr lang="en-US" sz="1000" b="0" dirty="0"/>
                        <a:t>    Median (range)</a:t>
                      </a:r>
                    </a:p>
                  </a:txBody>
                  <a:tcPr/>
                </a:tc>
                <a:tc>
                  <a:txBody>
                    <a:bodyPr/>
                    <a:lstStyle/>
                    <a:p>
                      <a:r>
                        <a:rPr lang="en-US" sz="1000" b="1" dirty="0"/>
                        <a:t>3 (1-9)</a:t>
                      </a:r>
                    </a:p>
                  </a:txBody>
                  <a:tcPr/>
                </a:tc>
                <a:extLst>
                  <a:ext uri="{0D108BD9-81ED-4DB2-BD59-A6C34878D82A}">
                    <a16:rowId xmlns:a16="http://schemas.microsoft.com/office/drawing/2014/main" val="2643861917"/>
                  </a:ext>
                </a:extLst>
              </a:tr>
              <a:tr h="219643">
                <a:tc>
                  <a:txBody>
                    <a:bodyPr/>
                    <a:lstStyle/>
                    <a:p>
                      <a:r>
                        <a:rPr lang="en-US" sz="1000" b="0" dirty="0"/>
                        <a:t>    lines (0 / 1 / 2 / </a:t>
                      </a:r>
                      <a:r>
                        <a:rPr lang="en-US" sz="1000" b="0" u="sng" dirty="0"/>
                        <a:t>&gt;</a:t>
                      </a:r>
                      <a:r>
                        <a:rPr lang="en-US" sz="1000" b="0" dirty="0"/>
                        <a:t>3)</a:t>
                      </a:r>
                    </a:p>
                  </a:txBody>
                  <a:tcPr/>
                </a:tc>
                <a:tc>
                  <a:txBody>
                    <a:bodyPr/>
                    <a:lstStyle/>
                    <a:p>
                      <a:r>
                        <a:rPr lang="en-US" sz="1000" dirty="0"/>
                        <a:t>0%/ 15% /24% / 62%</a:t>
                      </a:r>
                    </a:p>
                  </a:txBody>
                  <a:tcPr/>
                </a:tc>
                <a:extLst>
                  <a:ext uri="{0D108BD9-81ED-4DB2-BD59-A6C34878D82A}">
                    <a16:rowId xmlns:a16="http://schemas.microsoft.com/office/drawing/2014/main" val="1172648416"/>
                  </a:ext>
                </a:extLst>
              </a:tr>
              <a:tr h="219643">
                <a:tc>
                  <a:txBody>
                    <a:bodyPr/>
                    <a:lstStyle/>
                    <a:p>
                      <a:r>
                        <a:rPr lang="en-US" sz="1000" b="1" dirty="0"/>
                        <a:t>Therapy type</a:t>
                      </a:r>
                    </a:p>
                  </a:txBody>
                  <a:tcPr/>
                </a:tc>
                <a:tc>
                  <a:txBody>
                    <a:bodyPr/>
                    <a:lstStyle/>
                    <a:p>
                      <a:endParaRPr lang="en-US" sz="1000" dirty="0"/>
                    </a:p>
                  </a:txBody>
                  <a:tcPr/>
                </a:tc>
                <a:extLst>
                  <a:ext uri="{0D108BD9-81ED-4DB2-BD59-A6C34878D82A}">
                    <a16:rowId xmlns:a16="http://schemas.microsoft.com/office/drawing/2014/main" val="264667684"/>
                  </a:ext>
                </a:extLst>
              </a:tr>
              <a:tr h="219643">
                <a:tc>
                  <a:txBody>
                    <a:bodyPr/>
                    <a:lstStyle/>
                    <a:p>
                      <a:r>
                        <a:rPr lang="en-US" sz="1000" b="0" dirty="0"/>
                        <a:t>             VEGF/VEGFR</a:t>
                      </a:r>
                    </a:p>
                  </a:txBody>
                  <a:tcPr/>
                </a:tc>
                <a:tc>
                  <a:txBody>
                    <a:bodyPr/>
                    <a:lstStyle/>
                    <a:p>
                      <a:r>
                        <a:rPr lang="en-US" sz="1000" b="1" dirty="0"/>
                        <a:t>91%</a:t>
                      </a:r>
                    </a:p>
                  </a:txBody>
                  <a:tcPr/>
                </a:tc>
                <a:extLst>
                  <a:ext uri="{0D108BD9-81ED-4DB2-BD59-A6C34878D82A}">
                    <a16:rowId xmlns:a16="http://schemas.microsoft.com/office/drawing/2014/main" val="773495436"/>
                  </a:ext>
                </a:extLst>
              </a:tr>
              <a:tr h="219643">
                <a:tc>
                  <a:txBody>
                    <a:bodyPr/>
                    <a:lstStyle/>
                    <a:p>
                      <a:r>
                        <a:rPr lang="en-US" sz="1000" b="0" dirty="0"/>
                        <a:t>              IO</a:t>
                      </a:r>
                    </a:p>
                  </a:txBody>
                  <a:tcPr/>
                </a:tc>
                <a:tc>
                  <a:txBody>
                    <a:bodyPr/>
                    <a:lstStyle/>
                    <a:p>
                      <a:r>
                        <a:rPr lang="en-US" sz="1000" b="1" dirty="0"/>
                        <a:t>80%</a:t>
                      </a:r>
                    </a:p>
                  </a:txBody>
                  <a:tcPr/>
                </a:tc>
                <a:extLst>
                  <a:ext uri="{0D108BD9-81ED-4DB2-BD59-A6C34878D82A}">
                    <a16:rowId xmlns:a16="http://schemas.microsoft.com/office/drawing/2014/main" val="2768222267"/>
                  </a:ext>
                </a:extLst>
              </a:tr>
              <a:tr h="219643">
                <a:tc>
                  <a:txBody>
                    <a:bodyPr/>
                    <a:lstStyle/>
                    <a:p>
                      <a:r>
                        <a:rPr lang="en-US" sz="1000" b="0" dirty="0"/>
                        <a:t>              investigational/other</a:t>
                      </a:r>
                    </a:p>
                  </a:txBody>
                  <a:tcPr/>
                </a:tc>
                <a:tc>
                  <a:txBody>
                    <a:bodyPr/>
                    <a:lstStyle/>
                    <a:p>
                      <a:r>
                        <a:rPr lang="en-US" sz="1000" dirty="0"/>
                        <a:t>29%</a:t>
                      </a:r>
                    </a:p>
                  </a:txBody>
                  <a:tcPr/>
                </a:tc>
                <a:extLst>
                  <a:ext uri="{0D108BD9-81ED-4DB2-BD59-A6C34878D82A}">
                    <a16:rowId xmlns:a16="http://schemas.microsoft.com/office/drawing/2014/main" val="1930372324"/>
                  </a:ext>
                </a:extLst>
              </a:tr>
              <a:tr h="219643">
                <a:tc>
                  <a:txBody>
                    <a:bodyPr/>
                    <a:lstStyle/>
                    <a:p>
                      <a:r>
                        <a:rPr lang="en-US" sz="1000" b="0" dirty="0"/>
                        <a:t>              mTOR inhibitor</a:t>
                      </a:r>
                    </a:p>
                  </a:txBody>
                  <a:tcPr/>
                </a:tc>
                <a:tc>
                  <a:txBody>
                    <a:bodyPr/>
                    <a:lstStyle/>
                    <a:p>
                      <a:r>
                        <a:rPr lang="en-US" sz="1000" dirty="0"/>
                        <a:t>24%</a:t>
                      </a:r>
                    </a:p>
                  </a:txBody>
                  <a:tcPr/>
                </a:tc>
                <a:extLst>
                  <a:ext uri="{0D108BD9-81ED-4DB2-BD59-A6C34878D82A}">
                    <a16:rowId xmlns:a16="http://schemas.microsoft.com/office/drawing/2014/main" val="3369834887"/>
                  </a:ext>
                </a:extLst>
              </a:tr>
              <a:tr h="219643">
                <a:tc>
                  <a:txBody>
                    <a:bodyPr/>
                    <a:lstStyle/>
                    <a:p>
                      <a:r>
                        <a:rPr lang="en-US" sz="1000" b="0" dirty="0"/>
                        <a:t>              Cytokine</a:t>
                      </a:r>
                    </a:p>
                  </a:txBody>
                  <a:tcPr/>
                </a:tc>
                <a:tc>
                  <a:txBody>
                    <a:bodyPr/>
                    <a:lstStyle/>
                    <a:p>
                      <a:r>
                        <a:rPr lang="en-US" sz="1000" dirty="0"/>
                        <a:t>18%</a:t>
                      </a:r>
                    </a:p>
                  </a:txBody>
                  <a:tcPr/>
                </a:tc>
                <a:extLst>
                  <a:ext uri="{0D108BD9-81ED-4DB2-BD59-A6C34878D82A}">
                    <a16:rowId xmlns:a16="http://schemas.microsoft.com/office/drawing/2014/main" val="2724908714"/>
                  </a:ext>
                </a:extLst>
              </a:tr>
              <a:tr h="219643">
                <a:tc>
                  <a:txBody>
                    <a:bodyPr/>
                    <a:lstStyle/>
                    <a:p>
                      <a:r>
                        <a:rPr lang="en-US" sz="1000" b="1" dirty="0"/>
                        <a:t>IMDC (Fav/ </a:t>
                      </a:r>
                      <a:r>
                        <a:rPr lang="en-US" sz="1000" b="1" dirty="0" err="1"/>
                        <a:t>interm</a:t>
                      </a:r>
                      <a:r>
                        <a:rPr lang="en-US" sz="1000" b="1" dirty="0"/>
                        <a:t> &amp; poor)</a:t>
                      </a:r>
                    </a:p>
                  </a:txBody>
                  <a:tcPr/>
                </a:tc>
                <a:tc>
                  <a:txBody>
                    <a:bodyPr/>
                    <a:lstStyle/>
                    <a:p>
                      <a:r>
                        <a:rPr lang="en-US" sz="1000" dirty="0"/>
                        <a:t>24% / 76%</a:t>
                      </a:r>
                    </a:p>
                  </a:txBody>
                  <a:tcPr/>
                </a:tc>
                <a:extLst>
                  <a:ext uri="{0D108BD9-81ED-4DB2-BD59-A6C34878D82A}">
                    <a16:rowId xmlns:a16="http://schemas.microsoft.com/office/drawing/2014/main" val="1672302486"/>
                  </a:ext>
                </a:extLst>
              </a:tr>
            </a:tbl>
          </a:graphicData>
        </a:graphic>
      </p:graphicFrame>
      <p:sp>
        <p:nvSpPr>
          <p:cNvPr id="16" name="TextBox 15">
            <a:extLst>
              <a:ext uri="{FF2B5EF4-FFF2-40B4-BE49-F238E27FC236}">
                <a16:creationId xmlns:a16="http://schemas.microsoft.com/office/drawing/2014/main" id="{C7E5374D-5AB8-3A49-86E1-6AD96C64DDD4}"/>
              </a:ext>
            </a:extLst>
          </p:cNvPr>
          <p:cNvSpPr txBox="1"/>
          <p:nvPr/>
        </p:nvSpPr>
        <p:spPr>
          <a:xfrm>
            <a:off x="4963836" y="3486366"/>
            <a:ext cx="4180164" cy="1477328"/>
          </a:xfrm>
          <a:prstGeom prst="rect">
            <a:avLst/>
          </a:prstGeom>
          <a:noFill/>
        </p:spPr>
        <p:txBody>
          <a:bodyPr wrap="square" rtlCol="0">
            <a:spAutoFit/>
          </a:bodyPr>
          <a:lstStyle/>
          <a:p>
            <a:r>
              <a:rPr lang="en-US" sz="1800" b="1" dirty="0">
                <a:solidFill>
                  <a:srgbClr val="C00000"/>
                </a:solidFill>
              </a:rPr>
              <a:t>-Promising efficacy</a:t>
            </a:r>
            <a:r>
              <a:rPr lang="en-US" sz="1800" b="1" dirty="0"/>
              <a:t>, </a:t>
            </a:r>
            <a:r>
              <a:rPr lang="en-US" sz="1800" dirty="0"/>
              <a:t>with </a:t>
            </a:r>
            <a:r>
              <a:rPr lang="en-US" sz="1800" b="1" dirty="0"/>
              <a:t>ORR 25%</a:t>
            </a:r>
          </a:p>
          <a:p>
            <a:pPr marL="285750" indent="-285750">
              <a:buFont typeface="Arial" panose="020B0604020202020204" pitchFamily="34" charset="0"/>
              <a:buChar char="•"/>
            </a:pPr>
            <a:r>
              <a:rPr lang="en-US" sz="1800" dirty="0"/>
              <a:t>Prior IO + VEGFR-TKI: 21%</a:t>
            </a:r>
          </a:p>
          <a:p>
            <a:pPr marL="285750" indent="-285750">
              <a:buFont typeface="Arial" panose="020B0604020202020204" pitchFamily="34" charset="0"/>
              <a:buChar char="•"/>
            </a:pPr>
            <a:r>
              <a:rPr lang="en-US" sz="1800" dirty="0"/>
              <a:t>Prior IO or VEGFR-TKI: 38%</a:t>
            </a:r>
          </a:p>
          <a:p>
            <a:r>
              <a:rPr lang="en-US" sz="1800" b="1" dirty="0"/>
              <a:t>-Median </a:t>
            </a:r>
            <a:r>
              <a:rPr lang="en-US" sz="1800" b="1" dirty="0" err="1"/>
              <a:t>DoR</a:t>
            </a:r>
            <a:r>
              <a:rPr lang="en-US" sz="1800" b="1" dirty="0"/>
              <a:t> NR </a:t>
            </a:r>
            <a:r>
              <a:rPr lang="en-US" sz="1800" dirty="0"/>
              <a:t>(range 3.1+ to 28+)</a:t>
            </a:r>
          </a:p>
          <a:p>
            <a:r>
              <a:rPr lang="en-US" sz="1800" dirty="0"/>
              <a:t>-</a:t>
            </a:r>
            <a:r>
              <a:rPr lang="en-US" sz="1800" b="1" dirty="0">
                <a:solidFill>
                  <a:srgbClr val="C00000"/>
                </a:solidFill>
              </a:rPr>
              <a:t>Notable AEs: anemia and hypoxia </a:t>
            </a:r>
          </a:p>
        </p:txBody>
      </p:sp>
      <p:pic>
        <p:nvPicPr>
          <p:cNvPr id="17" name="Picture 2">
            <a:extLst>
              <a:ext uri="{FF2B5EF4-FFF2-40B4-BE49-F238E27FC236}">
                <a16:creationId xmlns:a16="http://schemas.microsoft.com/office/drawing/2014/main" id="{CC322D5A-0E4F-A44B-916E-02F05FE66D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97" t="27840" r="24352" b="1712"/>
          <a:stretch/>
        </p:blipFill>
        <p:spPr bwMode="auto">
          <a:xfrm>
            <a:off x="5392848" y="784208"/>
            <a:ext cx="3811305" cy="261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FD112D13-11B2-D74B-B131-28F1A111AF2D}"/>
              </a:ext>
            </a:extLst>
          </p:cNvPr>
          <p:cNvSpPr txBox="1"/>
          <p:nvPr/>
        </p:nvSpPr>
        <p:spPr>
          <a:xfrm>
            <a:off x="4074289" y="168655"/>
            <a:ext cx="5129864" cy="615553"/>
          </a:xfrm>
          <a:prstGeom prst="rect">
            <a:avLst/>
          </a:prstGeom>
          <a:noFill/>
        </p:spPr>
        <p:txBody>
          <a:bodyPr wrap="square" rtlCol="0">
            <a:spAutoFit/>
          </a:bodyPr>
          <a:lstStyle/>
          <a:p>
            <a:r>
              <a:rPr lang="en-US" sz="1800" dirty="0">
                <a:solidFill>
                  <a:srgbClr val="C00000"/>
                </a:solidFill>
              </a:rPr>
              <a:t>Phase I, belzutifan 120mg</a:t>
            </a:r>
          </a:p>
          <a:p>
            <a:r>
              <a:rPr lang="en-US" sz="1600" dirty="0">
                <a:solidFill>
                  <a:srgbClr val="C00000"/>
                </a:solidFill>
                <a:sym typeface="Wingdings" pitchFamily="2" charset="2"/>
              </a:rPr>
              <a:t> </a:t>
            </a:r>
            <a:r>
              <a:rPr lang="en-US" sz="1400" dirty="0">
                <a:solidFill>
                  <a:srgbClr val="C00000"/>
                </a:solidFill>
              </a:rPr>
              <a:t>Significantly pre-treated population (median 3 lines</a:t>
            </a:r>
            <a:r>
              <a:rPr lang="en-US" sz="1600" dirty="0">
                <a:solidFill>
                  <a:srgbClr val="C00000"/>
                </a:solidFill>
              </a:rPr>
              <a:t>)</a:t>
            </a:r>
            <a:endParaRPr lang="en-US" dirty="0"/>
          </a:p>
        </p:txBody>
      </p:sp>
      <p:sp>
        <p:nvSpPr>
          <p:cNvPr id="21" name="TextBox 20">
            <a:extLst>
              <a:ext uri="{FF2B5EF4-FFF2-40B4-BE49-F238E27FC236}">
                <a16:creationId xmlns:a16="http://schemas.microsoft.com/office/drawing/2014/main" id="{DC9E703E-0E09-FC49-84B2-8EAEAE289562}"/>
              </a:ext>
            </a:extLst>
          </p:cNvPr>
          <p:cNvSpPr txBox="1"/>
          <p:nvPr/>
        </p:nvSpPr>
        <p:spPr>
          <a:xfrm>
            <a:off x="5390501" y="2045573"/>
            <a:ext cx="696024" cy="261610"/>
          </a:xfrm>
          <a:prstGeom prst="rect">
            <a:avLst/>
          </a:prstGeom>
          <a:solidFill>
            <a:schemeClr val="bg1"/>
          </a:solidFill>
          <a:ln w="25400">
            <a:solidFill>
              <a:schemeClr val="accent1">
                <a:lumMod val="25000"/>
              </a:schemeClr>
            </a:solidFill>
          </a:ln>
        </p:spPr>
        <p:txBody>
          <a:bodyPr wrap="none" rtlCol="0">
            <a:spAutoFit/>
          </a:bodyPr>
          <a:lstStyle/>
          <a:p>
            <a:r>
              <a:rPr lang="en-US" sz="1100" dirty="0"/>
              <a:t>Hypoxia</a:t>
            </a:r>
          </a:p>
        </p:txBody>
      </p:sp>
      <p:sp>
        <p:nvSpPr>
          <p:cNvPr id="25" name="TextBox 24">
            <a:extLst>
              <a:ext uri="{FF2B5EF4-FFF2-40B4-BE49-F238E27FC236}">
                <a16:creationId xmlns:a16="http://schemas.microsoft.com/office/drawing/2014/main" id="{B33AD2CD-2FA2-8244-960A-425386B1BA4A}"/>
              </a:ext>
            </a:extLst>
          </p:cNvPr>
          <p:cNvSpPr txBox="1"/>
          <p:nvPr/>
        </p:nvSpPr>
        <p:spPr>
          <a:xfrm>
            <a:off x="5390501" y="1622536"/>
            <a:ext cx="663964" cy="261610"/>
          </a:xfrm>
          <a:prstGeom prst="rect">
            <a:avLst/>
          </a:prstGeom>
          <a:solidFill>
            <a:schemeClr val="bg1"/>
          </a:solidFill>
          <a:ln w="25400">
            <a:solidFill>
              <a:schemeClr val="accent1">
                <a:lumMod val="25000"/>
              </a:schemeClr>
            </a:solidFill>
          </a:ln>
        </p:spPr>
        <p:txBody>
          <a:bodyPr wrap="none" rtlCol="0">
            <a:spAutoFit/>
          </a:bodyPr>
          <a:lstStyle/>
          <a:p>
            <a:r>
              <a:rPr lang="en-US" sz="1100" dirty="0"/>
              <a:t>Anemia</a:t>
            </a:r>
          </a:p>
        </p:txBody>
      </p:sp>
      <p:sp>
        <p:nvSpPr>
          <p:cNvPr id="26" name="TextBox 25">
            <a:extLst>
              <a:ext uri="{FF2B5EF4-FFF2-40B4-BE49-F238E27FC236}">
                <a16:creationId xmlns:a16="http://schemas.microsoft.com/office/drawing/2014/main" id="{B7368429-1E13-3843-8C1A-CA77038AE02C}"/>
              </a:ext>
            </a:extLst>
          </p:cNvPr>
          <p:cNvSpPr txBox="1"/>
          <p:nvPr/>
        </p:nvSpPr>
        <p:spPr>
          <a:xfrm>
            <a:off x="8472316" y="1597855"/>
            <a:ext cx="466794" cy="261610"/>
          </a:xfrm>
          <a:prstGeom prst="rect">
            <a:avLst/>
          </a:prstGeom>
          <a:solidFill>
            <a:schemeClr val="bg1"/>
          </a:solidFill>
          <a:ln w="25400">
            <a:solidFill>
              <a:schemeClr val="accent1">
                <a:lumMod val="25000"/>
              </a:schemeClr>
            </a:solidFill>
          </a:ln>
        </p:spPr>
        <p:txBody>
          <a:bodyPr wrap="none" rtlCol="0">
            <a:spAutoFit/>
          </a:bodyPr>
          <a:lstStyle/>
          <a:p>
            <a:r>
              <a:rPr lang="en-US" sz="1100" dirty="0"/>
              <a:t>24%</a:t>
            </a:r>
          </a:p>
        </p:txBody>
      </p:sp>
      <p:sp>
        <p:nvSpPr>
          <p:cNvPr id="27" name="TextBox 26">
            <a:extLst>
              <a:ext uri="{FF2B5EF4-FFF2-40B4-BE49-F238E27FC236}">
                <a16:creationId xmlns:a16="http://schemas.microsoft.com/office/drawing/2014/main" id="{3D8FE840-FF38-B14C-BF23-B9A85B520A1F}"/>
              </a:ext>
            </a:extLst>
          </p:cNvPr>
          <p:cNvSpPr txBox="1"/>
          <p:nvPr/>
        </p:nvSpPr>
        <p:spPr>
          <a:xfrm>
            <a:off x="8472316" y="2045573"/>
            <a:ext cx="466794" cy="261610"/>
          </a:xfrm>
          <a:prstGeom prst="rect">
            <a:avLst/>
          </a:prstGeom>
          <a:solidFill>
            <a:schemeClr val="bg1"/>
          </a:solidFill>
          <a:ln w="25400">
            <a:solidFill>
              <a:schemeClr val="accent1">
                <a:lumMod val="25000"/>
              </a:schemeClr>
            </a:solidFill>
          </a:ln>
        </p:spPr>
        <p:txBody>
          <a:bodyPr wrap="none" rtlCol="0">
            <a:spAutoFit/>
          </a:bodyPr>
          <a:lstStyle/>
          <a:p>
            <a:r>
              <a:rPr lang="en-US" sz="1100" dirty="0"/>
              <a:t>13%</a:t>
            </a:r>
          </a:p>
        </p:txBody>
      </p:sp>
      <p:sp>
        <p:nvSpPr>
          <p:cNvPr id="28" name="TextBox 27">
            <a:extLst>
              <a:ext uri="{FF2B5EF4-FFF2-40B4-BE49-F238E27FC236}">
                <a16:creationId xmlns:a16="http://schemas.microsoft.com/office/drawing/2014/main" id="{5F577121-B43B-4F4C-B045-9C8636565FA4}"/>
              </a:ext>
            </a:extLst>
          </p:cNvPr>
          <p:cNvSpPr txBox="1"/>
          <p:nvPr/>
        </p:nvSpPr>
        <p:spPr>
          <a:xfrm>
            <a:off x="8359304" y="1072567"/>
            <a:ext cx="692818" cy="261610"/>
          </a:xfrm>
          <a:prstGeom prst="rect">
            <a:avLst/>
          </a:prstGeom>
          <a:solidFill>
            <a:schemeClr val="bg1"/>
          </a:solidFill>
          <a:ln w="25400">
            <a:solidFill>
              <a:schemeClr val="accent1">
                <a:lumMod val="25000"/>
              </a:schemeClr>
            </a:solidFill>
          </a:ln>
        </p:spPr>
        <p:txBody>
          <a:bodyPr wrap="none" rtlCol="0">
            <a:spAutoFit/>
          </a:bodyPr>
          <a:lstStyle/>
          <a:p>
            <a:r>
              <a:rPr lang="en-US" sz="1100" dirty="0"/>
              <a:t>Grade 3</a:t>
            </a:r>
          </a:p>
        </p:txBody>
      </p:sp>
      <p:sp>
        <p:nvSpPr>
          <p:cNvPr id="29" name="TextBox 28">
            <a:extLst>
              <a:ext uri="{FF2B5EF4-FFF2-40B4-BE49-F238E27FC236}">
                <a16:creationId xmlns:a16="http://schemas.microsoft.com/office/drawing/2014/main" id="{BEFBF7B7-C537-D143-BF2F-F61987E57E80}"/>
              </a:ext>
            </a:extLst>
          </p:cNvPr>
          <p:cNvSpPr txBox="1"/>
          <p:nvPr/>
        </p:nvSpPr>
        <p:spPr>
          <a:xfrm>
            <a:off x="8472316" y="1349003"/>
            <a:ext cx="466794" cy="261610"/>
          </a:xfrm>
          <a:prstGeom prst="rect">
            <a:avLst/>
          </a:prstGeom>
          <a:solidFill>
            <a:schemeClr val="bg1"/>
          </a:solidFill>
          <a:ln w="25400">
            <a:solidFill>
              <a:schemeClr val="accent1">
                <a:lumMod val="25000"/>
              </a:schemeClr>
            </a:solidFill>
          </a:ln>
        </p:spPr>
        <p:txBody>
          <a:bodyPr wrap="none" rtlCol="0">
            <a:spAutoFit/>
          </a:bodyPr>
          <a:lstStyle/>
          <a:p>
            <a:r>
              <a:rPr lang="en-US" sz="1100" dirty="0"/>
              <a:t>40%</a:t>
            </a:r>
          </a:p>
        </p:txBody>
      </p:sp>
    </p:spTree>
    <p:extLst>
      <p:ext uri="{BB962C8B-B14F-4D97-AF65-F5344CB8AC3E}">
        <p14:creationId xmlns:p14="http://schemas.microsoft.com/office/powerpoint/2010/main" val="463577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diagram of a patient's treatment&#10;&#10;Description automatically generated">
            <a:extLst>
              <a:ext uri="{FF2B5EF4-FFF2-40B4-BE49-F238E27FC236}">
                <a16:creationId xmlns:a16="http://schemas.microsoft.com/office/drawing/2014/main" id="{6CCD07ED-C8AB-5144-A3ED-10E7B14DD911}"/>
              </a:ext>
            </a:extLst>
          </p:cNvPr>
          <p:cNvPicPr>
            <a:picLocks noChangeAspect="1"/>
          </p:cNvPicPr>
          <p:nvPr/>
        </p:nvPicPr>
        <p:blipFill>
          <a:blip r:embed="rId3"/>
          <a:stretch>
            <a:fillRect/>
          </a:stretch>
        </p:blipFill>
        <p:spPr>
          <a:xfrm>
            <a:off x="1094180" y="566476"/>
            <a:ext cx="5927953" cy="2104549"/>
          </a:xfrm>
          <a:prstGeom prst="rect">
            <a:avLst/>
          </a:prstGeom>
        </p:spPr>
      </p:pic>
      <p:sp>
        <p:nvSpPr>
          <p:cNvPr id="3" name="Rectangle 2">
            <a:extLst>
              <a:ext uri="{FF2B5EF4-FFF2-40B4-BE49-F238E27FC236}">
                <a16:creationId xmlns:a16="http://schemas.microsoft.com/office/drawing/2014/main" id="{3C0338F1-46EB-AD42-AEA4-3E7756DBBD24}"/>
              </a:ext>
            </a:extLst>
          </p:cNvPr>
          <p:cNvSpPr/>
          <p:nvPr/>
        </p:nvSpPr>
        <p:spPr bwMode="auto">
          <a:xfrm>
            <a:off x="0" y="4129583"/>
            <a:ext cx="9204153" cy="96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ounded Rectangle 9">
            <a:extLst>
              <a:ext uri="{FF2B5EF4-FFF2-40B4-BE49-F238E27FC236}">
                <a16:creationId xmlns:a16="http://schemas.microsoft.com/office/drawing/2014/main" id="{42656BB2-BF29-5E4B-A3C3-1EBADFCBDBB4}"/>
              </a:ext>
            </a:extLst>
          </p:cNvPr>
          <p:cNvSpPr/>
          <p:nvPr/>
        </p:nvSpPr>
        <p:spPr bwMode="auto">
          <a:xfrm>
            <a:off x="75966" y="71914"/>
            <a:ext cx="3462385" cy="475018"/>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2000" b="1" dirty="0">
                <a:solidFill>
                  <a:schemeClr val="bg1"/>
                </a:solidFill>
                <a:latin typeface="Arial" pitchFamily="-72" charset="0"/>
                <a:ea typeface="ＭＳ Ｐゴシック" pitchFamily="-72" charset="-128"/>
                <a:cs typeface="ＭＳ Ｐゴシック" pitchFamily="-72" charset="-128"/>
                <a:sym typeface="Wingdings" pitchFamily="2" charset="2"/>
              </a:rPr>
              <a:t>LITESPARK (MK6482)-003</a:t>
            </a:r>
          </a:p>
          <a:p>
            <a:pPr algn="ctr" eaLnBrk="0" hangingPunct="0"/>
            <a:endParaRPr lang="en-US" sz="2000" b="1" dirty="0">
              <a:solidFill>
                <a:schemeClr val="bg1"/>
              </a:solidFill>
              <a:latin typeface="Arial" pitchFamily="-72" charset="0"/>
              <a:ea typeface="ＭＳ Ｐゴシック" pitchFamily="-72" charset="-128"/>
              <a:cs typeface="ＭＳ Ｐゴシック" pitchFamily="-72" charset="-128"/>
              <a:sym typeface="Wingdings" pitchFamily="2" charset="2"/>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pic>
        <p:nvPicPr>
          <p:cNvPr id="15" name="Picture 14" descr="A green and white rectangular object with numbers and letters&#10;&#10;Description automatically generated">
            <a:extLst>
              <a:ext uri="{FF2B5EF4-FFF2-40B4-BE49-F238E27FC236}">
                <a16:creationId xmlns:a16="http://schemas.microsoft.com/office/drawing/2014/main" id="{28BE33E4-49A7-2E49-8DF8-A23773F73DED}"/>
              </a:ext>
            </a:extLst>
          </p:cNvPr>
          <p:cNvPicPr>
            <a:picLocks noChangeAspect="1"/>
          </p:cNvPicPr>
          <p:nvPr/>
        </p:nvPicPr>
        <p:blipFill rotWithShape="1">
          <a:blip r:embed="rId4"/>
          <a:srcRect r="29402" b="5646"/>
          <a:stretch/>
        </p:blipFill>
        <p:spPr>
          <a:xfrm>
            <a:off x="4943540" y="2568056"/>
            <a:ext cx="4157186" cy="2342574"/>
          </a:xfrm>
          <a:prstGeom prst="rect">
            <a:avLst/>
          </a:prstGeom>
        </p:spPr>
      </p:pic>
      <p:sp>
        <p:nvSpPr>
          <p:cNvPr id="14" name="TextBox 13">
            <a:extLst>
              <a:ext uri="{FF2B5EF4-FFF2-40B4-BE49-F238E27FC236}">
                <a16:creationId xmlns:a16="http://schemas.microsoft.com/office/drawing/2014/main" id="{CCE994C5-F133-014D-9456-28B2064A4736}"/>
              </a:ext>
            </a:extLst>
          </p:cNvPr>
          <p:cNvSpPr txBox="1"/>
          <p:nvPr/>
        </p:nvSpPr>
        <p:spPr>
          <a:xfrm>
            <a:off x="3791425" y="-18299"/>
            <a:ext cx="5276609" cy="584775"/>
          </a:xfrm>
          <a:prstGeom prst="rect">
            <a:avLst/>
          </a:prstGeom>
          <a:noFill/>
        </p:spPr>
        <p:txBody>
          <a:bodyPr wrap="square" rtlCol="0">
            <a:spAutoFit/>
          </a:bodyPr>
          <a:lstStyle/>
          <a:p>
            <a:r>
              <a:rPr lang="en-US" sz="1800" dirty="0">
                <a:solidFill>
                  <a:srgbClr val="C00000"/>
                </a:solidFill>
              </a:rPr>
              <a:t>Phase II, belzutifan 120mg + Cabozantinib 60mg</a:t>
            </a:r>
          </a:p>
          <a:p>
            <a:r>
              <a:rPr lang="en-US" sz="1400" dirty="0">
                <a:solidFill>
                  <a:srgbClr val="C00000"/>
                </a:solidFill>
                <a:sym typeface="Wingdings" pitchFamily="2" charset="2"/>
              </a:rPr>
              <a:t> Treatment naïve (Cohort 1) and </a:t>
            </a:r>
            <a:r>
              <a:rPr lang="en-US" sz="1400" u="sng" dirty="0">
                <a:solidFill>
                  <a:srgbClr val="C00000"/>
                </a:solidFill>
                <a:sym typeface="Wingdings" pitchFamily="2" charset="2"/>
              </a:rPr>
              <a:t>&lt;</a:t>
            </a:r>
            <a:r>
              <a:rPr lang="en-US" sz="1400" dirty="0">
                <a:solidFill>
                  <a:srgbClr val="C00000"/>
                </a:solidFill>
                <a:sym typeface="Wingdings" pitchFamily="2" charset="2"/>
              </a:rPr>
              <a:t> 2 lines (Cohort 2)</a:t>
            </a:r>
            <a:endParaRPr lang="en-US" sz="1400" dirty="0">
              <a:solidFill>
                <a:srgbClr val="C00000"/>
              </a:solidFill>
            </a:endParaRPr>
          </a:p>
        </p:txBody>
      </p:sp>
      <p:sp>
        <p:nvSpPr>
          <p:cNvPr id="19" name="TextBox 18">
            <a:extLst>
              <a:ext uri="{FF2B5EF4-FFF2-40B4-BE49-F238E27FC236}">
                <a16:creationId xmlns:a16="http://schemas.microsoft.com/office/drawing/2014/main" id="{FD71DA5B-E548-FE4F-A85B-AC15A2900D71}"/>
              </a:ext>
            </a:extLst>
          </p:cNvPr>
          <p:cNvSpPr txBox="1"/>
          <p:nvPr/>
        </p:nvSpPr>
        <p:spPr>
          <a:xfrm>
            <a:off x="4963296" y="4470530"/>
            <a:ext cx="1041724" cy="246221"/>
          </a:xfrm>
          <a:prstGeom prst="rect">
            <a:avLst/>
          </a:prstGeom>
          <a:noFill/>
        </p:spPr>
        <p:txBody>
          <a:bodyPr wrap="square" rtlCol="0">
            <a:spAutoFit/>
          </a:bodyPr>
          <a:lstStyle/>
          <a:p>
            <a:pPr lvl="1"/>
            <a:r>
              <a:rPr lang="en-US" sz="1000" dirty="0">
                <a:solidFill>
                  <a:schemeClr val="accent1">
                    <a:lumMod val="25000"/>
                  </a:schemeClr>
                </a:solidFill>
                <a:sym typeface="Wingdings" pitchFamily="2" charset="2"/>
              </a:rPr>
              <a:t>(54%)</a:t>
            </a:r>
          </a:p>
        </p:txBody>
      </p:sp>
      <p:sp>
        <p:nvSpPr>
          <p:cNvPr id="30" name="TextBox 29">
            <a:extLst>
              <a:ext uri="{FF2B5EF4-FFF2-40B4-BE49-F238E27FC236}">
                <a16:creationId xmlns:a16="http://schemas.microsoft.com/office/drawing/2014/main" id="{04718A4C-A668-AC43-80E1-AF512516604C}"/>
              </a:ext>
            </a:extLst>
          </p:cNvPr>
          <p:cNvSpPr txBox="1"/>
          <p:nvPr/>
        </p:nvSpPr>
        <p:spPr>
          <a:xfrm>
            <a:off x="5014605" y="4702172"/>
            <a:ext cx="1178691" cy="246221"/>
          </a:xfrm>
          <a:prstGeom prst="rect">
            <a:avLst/>
          </a:prstGeom>
          <a:noFill/>
        </p:spPr>
        <p:txBody>
          <a:bodyPr wrap="square" rtlCol="0">
            <a:spAutoFit/>
          </a:bodyPr>
          <a:lstStyle/>
          <a:p>
            <a:pPr lvl="1"/>
            <a:r>
              <a:rPr lang="en-US" sz="1000" dirty="0">
                <a:solidFill>
                  <a:schemeClr val="accent1">
                    <a:lumMod val="25000"/>
                  </a:schemeClr>
                </a:solidFill>
                <a:sym typeface="Wingdings" pitchFamily="2" charset="2"/>
              </a:rPr>
              <a:t>(46%)</a:t>
            </a:r>
            <a:endParaRPr lang="en-US" sz="1000" dirty="0">
              <a:solidFill>
                <a:schemeClr val="accent1">
                  <a:lumMod val="25000"/>
                </a:schemeClr>
              </a:solidFill>
            </a:endParaRPr>
          </a:p>
        </p:txBody>
      </p:sp>
      <p:sp>
        <p:nvSpPr>
          <p:cNvPr id="31" name="TextBox 30">
            <a:extLst>
              <a:ext uri="{FF2B5EF4-FFF2-40B4-BE49-F238E27FC236}">
                <a16:creationId xmlns:a16="http://schemas.microsoft.com/office/drawing/2014/main" id="{D348E731-0D8F-774D-9C83-80D92F382700}"/>
              </a:ext>
            </a:extLst>
          </p:cNvPr>
          <p:cNvSpPr txBox="1"/>
          <p:nvPr/>
        </p:nvSpPr>
        <p:spPr>
          <a:xfrm>
            <a:off x="4840113" y="2323332"/>
            <a:ext cx="3119765" cy="369332"/>
          </a:xfrm>
          <a:prstGeom prst="rect">
            <a:avLst/>
          </a:prstGeom>
          <a:noFill/>
        </p:spPr>
        <p:txBody>
          <a:bodyPr wrap="none" rtlCol="0">
            <a:spAutoFit/>
          </a:bodyPr>
          <a:lstStyle/>
          <a:p>
            <a:r>
              <a:rPr lang="en-US" sz="1800" b="1" dirty="0">
                <a:solidFill>
                  <a:schemeClr val="accent1">
                    <a:lumMod val="25000"/>
                  </a:schemeClr>
                </a:solidFill>
              </a:rPr>
              <a:t>Cohort 2 </a:t>
            </a:r>
            <a:r>
              <a:rPr lang="en-US" sz="1200" b="1" dirty="0">
                <a:solidFill>
                  <a:schemeClr val="accent1">
                    <a:lumMod val="25000"/>
                  </a:schemeClr>
                </a:solidFill>
              </a:rPr>
              <a:t>( </a:t>
            </a:r>
            <a:r>
              <a:rPr lang="en-US" sz="1200" b="1" u="sng" dirty="0">
                <a:solidFill>
                  <a:schemeClr val="accent1">
                    <a:lumMod val="25000"/>
                  </a:schemeClr>
                </a:solidFill>
              </a:rPr>
              <a:t>&lt;</a:t>
            </a:r>
            <a:r>
              <a:rPr lang="en-US" sz="1200" b="1" dirty="0">
                <a:solidFill>
                  <a:schemeClr val="accent1">
                    <a:lumMod val="25000"/>
                  </a:schemeClr>
                </a:solidFill>
              </a:rPr>
              <a:t> 2 lines, prior IO +/- TKI)</a:t>
            </a:r>
          </a:p>
        </p:txBody>
      </p:sp>
      <p:sp>
        <p:nvSpPr>
          <p:cNvPr id="35" name="TextBox 34">
            <a:extLst>
              <a:ext uri="{FF2B5EF4-FFF2-40B4-BE49-F238E27FC236}">
                <a16:creationId xmlns:a16="http://schemas.microsoft.com/office/drawing/2014/main" id="{595125F1-D13A-F64D-942B-92C6713A0F81}"/>
              </a:ext>
            </a:extLst>
          </p:cNvPr>
          <p:cNvSpPr txBox="1"/>
          <p:nvPr/>
        </p:nvSpPr>
        <p:spPr>
          <a:xfrm>
            <a:off x="-63464" y="2282149"/>
            <a:ext cx="2513380" cy="369332"/>
          </a:xfrm>
          <a:prstGeom prst="rect">
            <a:avLst/>
          </a:prstGeom>
          <a:noFill/>
        </p:spPr>
        <p:txBody>
          <a:bodyPr wrap="none" rtlCol="0">
            <a:spAutoFit/>
          </a:bodyPr>
          <a:lstStyle/>
          <a:p>
            <a:r>
              <a:rPr lang="en-US" sz="1800" b="1" dirty="0">
                <a:solidFill>
                  <a:schemeClr val="accent1">
                    <a:lumMod val="25000"/>
                  </a:schemeClr>
                </a:solidFill>
              </a:rPr>
              <a:t>Cohort 1 </a:t>
            </a:r>
            <a:r>
              <a:rPr lang="en-US" sz="1200" b="1" dirty="0">
                <a:solidFill>
                  <a:schemeClr val="accent1">
                    <a:lumMod val="25000"/>
                  </a:schemeClr>
                </a:solidFill>
              </a:rPr>
              <a:t>(treatment naive)</a:t>
            </a:r>
          </a:p>
        </p:txBody>
      </p:sp>
      <p:pic>
        <p:nvPicPr>
          <p:cNvPr id="39" name="Picture 38" descr="A table with numbers and symbols&#10;&#10;Description automatically generated">
            <a:extLst>
              <a:ext uri="{FF2B5EF4-FFF2-40B4-BE49-F238E27FC236}">
                <a16:creationId xmlns:a16="http://schemas.microsoft.com/office/drawing/2014/main" id="{4CEE7BC7-2D06-AF40-9E84-F412F84B4987}"/>
              </a:ext>
            </a:extLst>
          </p:cNvPr>
          <p:cNvPicPr>
            <a:picLocks noChangeAspect="1"/>
          </p:cNvPicPr>
          <p:nvPr/>
        </p:nvPicPr>
        <p:blipFill>
          <a:blip r:embed="rId5"/>
          <a:stretch>
            <a:fillRect/>
          </a:stretch>
        </p:blipFill>
        <p:spPr>
          <a:xfrm>
            <a:off x="-31737" y="2564058"/>
            <a:ext cx="4963306" cy="2564098"/>
          </a:xfrm>
          <a:prstGeom prst="rect">
            <a:avLst/>
          </a:prstGeom>
        </p:spPr>
      </p:pic>
      <p:sp>
        <p:nvSpPr>
          <p:cNvPr id="41" name="TextBox 40">
            <a:extLst>
              <a:ext uri="{FF2B5EF4-FFF2-40B4-BE49-F238E27FC236}">
                <a16:creationId xmlns:a16="http://schemas.microsoft.com/office/drawing/2014/main" id="{61DCAB5D-9D02-3C42-800A-3882C65C1AB5}"/>
              </a:ext>
            </a:extLst>
          </p:cNvPr>
          <p:cNvSpPr txBox="1"/>
          <p:nvPr/>
        </p:nvSpPr>
        <p:spPr>
          <a:xfrm>
            <a:off x="8328882" y="3323360"/>
            <a:ext cx="739152" cy="307777"/>
          </a:xfrm>
          <a:prstGeom prst="rect">
            <a:avLst/>
          </a:prstGeom>
          <a:solidFill>
            <a:schemeClr val="bg1"/>
          </a:solidFill>
          <a:ln w="25400">
            <a:solidFill>
              <a:schemeClr val="accent1">
                <a:lumMod val="25000"/>
              </a:schemeClr>
            </a:solidFill>
          </a:ln>
        </p:spPr>
        <p:txBody>
          <a:bodyPr wrap="square" rtlCol="0">
            <a:spAutoFit/>
          </a:bodyPr>
          <a:lstStyle/>
          <a:p>
            <a:pPr algn="ctr"/>
            <a:r>
              <a:rPr lang="en-US" sz="1400" dirty="0"/>
              <a:t>28.8%</a:t>
            </a:r>
          </a:p>
        </p:txBody>
      </p:sp>
      <p:sp>
        <p:nvSpPr>
          <p:cNvPr id="44" name="TextBox 43">
            <a:extLst>
              <a:ext uri="{FF2B5EF4-FFF2-40B4-BE49-F238E27FC236}">
                <a16:creationId xmlns:a16="http://schemas.microsoft.com/office/drawing/2014/main" id="{93F67AA3-F927-054B-80FA-FD199D68A044}"/>
              </a:ext>
            </a:extLst>
          </p:cNvPr>
          <p:cNvSpPr txBox="1"/>
          <p:nvPr/>
        </p:nvSpPr>
        <p:spPr>
          <a:xfrm>
            <a:off x="7465872" y="2625678"/>
            <a:ext cx="1602162" cy="307777"/>
          </a:xfrm>
          <a:prstGeom prst="rect">
            <a:avLst/>
          </a:prstGeom>
          <a:solidFill>
            <a:schemeClr val="bg1"/>
          </a:solidFill>
          <a:ln w="25400">
            <a:solidFill>
              <a:schemeClr val="accent1">
                <a:lumMod val="25000"/>
              </a:schemeClr>
            </a:solidFill>
          </a:ln>
        </p:spPr>
        <p:txBody>
          <a:bodyPr wrap="square" rtlCol="0">
            <a:spAutoFit/>
          </a:bodyPr>
          <a:lstStyle/>
          <a:p>
            <a:pPr algn="ctr"/>
            <a:r>
              <a:rPr lang="en-US" sz="1400" dirty="0"/>
              <a:t>ORR</a:t>
            </a:r>
          </a:p>
        </p:txBody>
      </p:sp>
      <p:sp>
        <p:nvSpPr>
          <p:cNvPr id="45" name="TextBox 44">
            <a:extLst>
              <a:ext uri="{FF2B5EF4-FFF2-40B4-BE49-F238E27FC236}">
                <a16:creationId xmlns:a16="http://schemas.microsoft.com/office/drawing/2014/main" id="{29060C94-FCFB-B040-8646-DD046C46AB0F}"/>
              </a:ext>
            </a:extLst>
          </p:cNvPr>
          <p:cNvSpPr txBox="1"/>
          <p:nvPr/>
        </p:nvSpPr>
        <p:spPr>
          <a:xfrm>
            <a:off x="7749" y="3161004"/>
            <a:ext cx="1208793" cy="292388"/>
          </a:xfrm>
          <a:prstGeom prst="rect">
            <a:avLst/>
          </a:prstGeom>
          <a:solidFill>
            <a:schemeClr val="bg1"/>
          </a:solidFill>
          <a:ln w="22225">
            <a:solidFill>
              <a:schemeClr val="accent1">
                <a:lumMod val="25000"/>
              </a:schemeClr>
            </a:solidFill>
          </a:ln>
        </p:spPr>
        <p:txBody>
          <a:bodyPr wrap="square" rtlCol="0">
            <a:spAutoFit/>
          </a:bodyPr>
          <a:lstStyle/>
          <a:p>
            <a:pPr algn="ctr"/>
            <a:r>
              <a:rPr lang="en-US" sz="1300" dirty="0"/>
              <a:t>ORR</a:t>
            </a:r>
          </a:p>
        </p:txBody>
      </p:sp>
      <p:sp>
        <p:nvSpPr>
          <p:cNvPr id="46" name="TextBox 45">
            <a:extLst>
              <a:ext uri="{FF2B5EF4-FFF2-40B4-BE49-F238E27FC236}">
                <a16:creationId xmlns:a16="http://schemas.microsoft.com/office/drawing/2014/main" id="{6C71B979-3F13-3146-8DB7-8FE4CDE36D13}"/>
              </a:ext>
            </a:extLst>
          </p:cNvPr>
          <p:cNvSpPr txBox="1"/>
          <p:nvPr/>
        </p:nvSpPr>
        <p:spPr>
          <a:xfrm>
            <a:off x="1216542" y="3157446"/>
            <a:ext cx="1255438" cy="292388"/>
          </a:xfrm>
          <a:prstGeom prst="rect">
            <a:avLst/>
          </a:prstGeom>
          <a:solidFill>
            <a:schemeClr val="bg1"/>
          </a:solidFill>
          <a:ln w="22225">
            <a:solidFill>
              <a:schemeClr val="accent1">
                <a:lumMod val="25000"/>
              </a:schemeClr>
            </a:solidFill>
          </a:ln>
        </p:spPr>
        <p:txBody>
          <a:bodyPr wrap="square" rtlCol="0">
            <a:spAutoFit/>
          </a:bodyPr>
          <a:lstStyle/>
          <a:p>
            <a:pPr algn="ctr"/>
            <a:r>
              <a:rPr lang="en-US" sz="1300" dirty="0"/>
              <a:t>57%</a:t>
            </a:r>
          </a:p>
        </p:txBody>
      </p:sp>
      <p:sp>
        <p:nvSpPr>
          <p:cNvPr id="8" name="TextBox 7">
            <a:extLst>
              <a:ext uri="{FF2B5EF4-FFF2-40B4-BE49-F238E27FC236}">
                <a16:creationId xmlns:a16="http://schemas.microsoft.com/office/drawing/2014/main" id="{BD1C1447-47EF-F949-B566-C02292F6CE32}"/>
              </a:ext>
            </a:extLst>
          </p:cNvPr>
          <p:cNvSpPr txBox="1"/>
          <p:nvPr/>
        </p:nvSpPr>
        <p:spPr>
          <a:xfrm>
            <a:off x="-64520" y="4968556"/>
            <a:ext cx="5073000" cy="230832"/>
          </a:xfrm>
          <a:prstGeom prst="rect">
            <a:avLst/>
          </a:prstGeom>
          <a:noFill/>
        </p:spPr>
        <p:txBody>
          <a:bodyPr wrap="square" rtlCol="0">
            <a:spAutoFit/>
          </a:bodyPr>
          <a:lstStyle/>
          <a:p>
            <a:r>
              <a:rPr lang="en-US" sz="900" dirty="0"/>
              <a:t>Choueiri et al. Nat Med. 2021; </a:t>
            </a:r>
            <a:r>
              <a:rPr lang="en-US" sz="900" dirty="0" err="1"/>
              <a:t>Jonasch</a:t>
            </a:r>
            <a:r>
              <a:rPr lang="en-US" sz="900" dirty="0"/>
              <a:t> et al, ASCO 2022; Choueiri et al, ESMO 2022</a:t>
            </a:r>
          </a:p>
        </p:txBody>
      </p:sp>
      <p:sp>
        <p:nvSpPr>
          <p:cNvPr id="49" name="TextBox 48">
            <a:extLst>
              <a:ext uri="{FF2B5EF4-FFF2-40B4-BE49-F238E27FC236}">
                <a16:creationId xmlns:a16="http://schemas.microsoft.com/office/drawing/2014/main" id="{1F1724B0-A642-AE4C-8AD3-A6879642D5BB}"/>
              </a:ext>
            </a:extLst>
          </p:cNvPr>
          <p:cNvSpPr txBox="1"/>
          <p:nvPr/>
        </p:nvSpPr>
        <p:spPr>
          <a:xfrm>
            <a:off x="2471980" y="3157446"/>
            <a:ext cx="1255438" cy="292388"/>
          </a:xfrm>
          <a:prstGeom prst="rect">
            <a:avLst/>
          </a:prstGeom>
          <a:solidFill>
            <a:schemeClr val="bg1"/>
          </a:solidFill>
          <a:ln w="22225">
            <a:solidFill>
              <a:schemeClr val="accent1">
                <a:lumMod val="25000"/>
              </a:schemeClr>
            </a:solidFill>
          </a:ln>
        </p:spPr>
        <p:txBody>
          <a:bodyPr wrap="square" rtlCol="0">
            <a:spAutoFit/>
          </a:bodyPr>
          <a:lstStyle/>
          <a:p>
            <a:pPr algn="ctr"/>
            <a:r>
              <a:rPr lang="en-US" sz="1300" dirty="0">
                <a:solidFill>
                  <a:schemeClr val="accent6">
                    <a:lumMod val="60000"/>
                    <a:lumOff val="40000"/>
                  </a:schemeClr>
                </a:solidFill>
              </a:rPr>
              <a:t>62%</a:t>
            </a:r>
          </a:p>
        </p:txBody>
      </p:sp>
      <p:sp>
        <p:nvSpPr>
          <p:cNvPr id="50" name="TextBox 49">
            <a:extLst>
              <a:ext uri="{FF2B5EF4-FFF2-40B4-BE49-F238E27FC236}">
                <a16:creationId xmlns:a16="http://schemas.microsoft.com/office/drawing/2014/main" id="{0D99FEC9-D263-3746-A20A-3B3ACBAB9FE6}"/>
              </a:ext>
            </a:extLst>
          </p:cNvPr>
          <p:cNvSpPr txBox="1"/>
          <p:nvPr/>
        </p:nvSpPr>
        <p:spPr>
          <a:xfrm>
            <a:off x="3715617" y="3157446"/>
            <a:ext cx="1188693" cy="292388"/>
          </a:xfrm>
          <a:prstGeom prst="rect">
            <a:avLst/>
          </a:prstGeom>
          <a:solidFill>
            <a:schemeClr val="bg1"/>
          </a:solidFill>
          <a:ln w="22225">
            <a:solidFill>
              <a:schemeClr val="accent1">
                <a:lumMod val="25000"/>
              </a:schemeClr>
            </a:solidFill>
          </a:ln>
        </p:spPr>
        <p:txBody>
          <a:bodyPr wrap="square" rtlCol="0">
            <a:spAutoFit/>
          </a:bodyPr>
          <a:lstStyle/>
          <a:p>
            <a:pPr algn="ctr"/>
            <a:r>
              <a:rPr lang="en-US" sz="1300" dirty="0">
                <a:solidFill>
                  <a:srgbClr val="AB7942"/>
                </a:solidFill>
              </a:rPr>
              <a:t>50%</a:t>
            </a:r>
          </a:p>
        </p:txBody>
      </p:sp>
      <p:sp>
        <p:nvSpPr>
          <p:cNvPr id="51" name="TextBox 50">
            <a:extLst>
              <a:ext uri="{FF2B5EF4-FFF2-40B4-BE49-F238E27FC236}">
                <a16:creationId xmlns:a16="http://schemas.microsoft.com/office/drawing/2014/main" id="{27E7BDDF-B4D1-D745-A4B3-7EC48DDFF440}"/>
              </a:ext>
            </a:extLst>
          </p:cNvPr>
          <p:cNvSpPr txBox="1"/>
          <p:nvPr/>
        </p:nvSpPr>
        <p:spPr>
          <a:xfrm>
            <a:off x="1263187" y="2891681"/>
            <a:ext cx="1208793" cy="246221"/>
          </a:xfrm>
          <a:prstGeom prst="rect">
            <a:avLst/>
          </a:prstGeom>
          <a:solidFill>
            <a:schemeClr val="bg1"/>
          </a:solidFill>
          <a:ln w="22225">
            <a:solidFill>
              <a:schemeClr val="accent1">
                <a:lumMod val="25000"/>
              </a:schemeClr>
            </a:solidFill>
          </a:ln>
        </p:spPr>
        <p:txBody>
          <a:bodyPr wrap="square" rtlCol="0">
            <a:spAutoFit/>
          </a:bodyPr>
          <a:lstStyle/>
          <a:p>
            <a:pPr algn="ctr"/>
            <a:r>
              <a:rPr lang="en-US" sz="1000" dirty="0"/>
              <a:t>Overall (n=35)</a:t>
            </a:r>
          </a:p>
        </p:txBody>
      </p:sp>
      <p:sp>
        <p:nvSpPr>
          <p:cNvPr id="52" name="TextBox 51">
            <a:extLst>
              <a:ext uri="{FF2B5EF4-FFF2-40B4-BE49-F238E27FC236}">
                <a16:creationId xmlns:a16="http://schemas.microsoft.com/office/drawing/2014/main" id="{8BB20D49-36BD-1149-AAC6-52B95D73658F}"/>
              </a:ext>
            </a:extLst>
          </p:cNvPr>
          <p:cNvSpPr txBox="1"/>
          <p:nvPr/>
        </p:nvSpPr>
        <p:spPr>
          <a:xfrm>
            <a:off x="2511146" y="2883720"/>
            <a:ext cx="1208793" cy="246221"/>
          </a:xfrm>
          <a:prstGeom prst="rect">
            <a:avLst/>
          </a:prstGeom>
          <a:solidFill>
            <a:schemeClr val="bg1"/>
          </a:solidFill>
          <a:ln w="22225">
            <a:solidFill>
              <a:schemeClr val="accent1">
                <a:lumMod val="25000"/>
              </a:schemeClr>
            </a:solidFill>
          </a:ln>
        </p:spPr>
        <p:txBody>
          <a:bodyPr wrap="square" rtlCol="0">
            <a:spAutoFit/>
          </a:bodyPr>
          <a:lstStyle/>
          <a:p>
            <a:pPr algn="ctr"/>
            <a:r>
              <a:rPr lang="en-US" sz="1000" dirty="0">
                <a:solidFill>
                  <a:schemeClr val="accent6">
                    <a:lumMod val="60000"/>
                    <a:lumOff val="40000"/>
                  </a:schemeClr>
                </a:solidFill>
              </a:rPr>
              <a:t>Favorable (n=21)</a:t>
            </a:r>
          </a:p>
        </p:txBody>
      </p:sp>
      <p:sp>
        <p:nvSpPr>
          <p:cNvPr id="53" name="TextBox 52">
            <a:extLst>
              <a:ext uri="{FF2B5EF4-FFF2-40B4-BE49-F238E27FC236}">
                <a16:creationId xmlns:a16="http://schemas.microsoft.com/office/drawing/2014/main" id="{F08C7C53-8FEF-384F-A73F-F681B40CC36C}"/>
              </a:ext>
            </a:extLst>
          </p:cNvPr>
          <p:cNvSpPr txBox="1"/>
          <p:nvPr/>
        </p:nvSpPr>
        <p:spPr>
          <a:xfrm>
            <a:off x="3727418" y="2883720"/>
            <a:ext cx="1188693" cy="246221"/>
          </a:xfrm>
          <a:prstGeom prst="rect">
            <a:avLst/>
          </a:prstGeom>
          <a:solidFill>
            <a:schemeClr val="bg1"/>
          </a:solidFill>
          <a:ln w="22225">
            <a:solidFill>
              <a:schemeClr val="accent1">
                <a:lumMod val="25000"/>
              </a:schemeClr>
            </a:solidFill>
          </a:ln>
        </p:spPr>
        <p:txBody>
          <a:bodyPr wrap="square" rtlCol="0">
            <a:spAutoFit/>
          </a:bodyPr>
          <a:lstStyle/>
          <a:p>
            <a:pPr algn="ctr"/>
            <a:r>
              <a:rPr lang="en-US" sz="1000" dirty="0">
                <a:solidFill>
                  <a:srgbClr val="AB7942"/>
                </a:solidFill>
              </a:rPr>
              <a:t>Inter/poor (n=14)</a:t>
            </a:r>
          </a:p>
        </p:txBody>
      </p:sp>
      <p:sp>
        <p:nvSpPr>
          <p:cNvPr id="54" name="Rectangle 53">
            <a:extLst>
              <a:ext uri="{FF2B5EF4-FFF2-40B4-BE49-F238E27FC236}">
                <a16:creationId xmlns:a16="http://schemas.microsoft.com/office/drawing/2014/main" id="{C480BE76-4222-BB49-A010-4A2DB7A69EE4}"/>
              </a:ext>
            </a:extLst>
          </p:cNvPr>
          <p:cNvSpPr/>
          <p:nvPr/>
        </p:nvSpPr>
        <p:spPr bwMode="auto">
          <a:xfrm>
            <a:off x="3064935" y="694266"/>
            <a:ext cx="101600" cy="16909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6" name="Rectangle 55">
            <a:extLst>
              <a:ext uri="{FF2B5EF4-FFF2-40B4-BE49-F238E27FC236}">
                <a16:creationId xmlns:a16="http://schemas.microsoft.com/office/drawing/2014/main" id="{2FA87D21-FEC3-374D-8D05-2CF9E900401A}"/>
              </a:ext>
            </a:extLst>
          </p:cNvPr>
          <p:cNvSpPr/>
          <p:nvPr/>
        </p:nvSpPr>
        <p:spPr bwMode="auto">
          <a:xfrm rot="5400000">
            <a:off x="4005952" y="-251692"/>
            <a:ext cx="116742" cy="181251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7" name="Rectangle 56">
            <a:extLst>
              <a:ext uri="{FF2B5EF4-FFF2-40B4-BE49-F238E27FC236}">
                <a16:creationId xmlns:a16="http://schemas.microsoft.com/office/drawing/2014/main" id="{CFFAD3C3-7545-5E4A-A21E-F736D6631E14}"/>
              </a:ext>
            </a:extLst>
          </p:cNvPr>
          <p:cNvSpPr/>
          <p:nvPr/>
        </p:nvSpPr>
        <p:spPr bwMode="auto">
          <a:xfrm rot="5400000">
            <a:off x="3939684" y="569557"/>
            <a:ext cx="116742" cy="181251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8" name="Rectangle 57">
            <a:extLst>
              <a:ext uri="{FF2B5EF4-FFF2-40B4-BE49-F238E27FC236}">
                <a16:creationId xmlns:a16="http://schemas.microsoft.com/office/drawing/2014/main" id="{FC213595-D707-B24A-9969-96046C1EADD3}"/>
              </a:ext>
            </a:extLst>
          </p:cNvPr>
          <p:cNvSpPr/>
          <p:nvPr/>
        </p:nvSpPr>
        <p:spPr bwMode="auto">
          <a:xfrm>
            <a:off x="4892740" y="746500"/>
            <a:ext cx="101600" cy="16909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0392977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10;&#10;Description automatically generated">
            <a:extLst>
              <a:ext uri="{FF2B5EF4-FFF2-40B4-BE49-F238E27FC236}">
                <a16:creationId xmlns:a16="http://schemas.microsoft.com/office/drawing/2014/main" id="{0847D6B4-4C96-6740-BA1C-9B6B1528B896}"/>
              </a:ext>
            </a:extLst>
          </p:cNvPr>
          <p:cNvPicPr>
            <a:picLocks noChangeAspect="1"/>
          </p:cNvPicPr>
          <p:nvPr/>
        </p:nvPicPr>
        <p:blipFill>
          <a:blip r:embed="rId3"/>
          <a:stretch>
            <a:fillRect/>
          </a:stretch>
        </p:blipFill>
        <p:spPr>
          <a:xfrm>
            <a:off x="1181340" y="774559"/>
            <a:ext cx="6972173" cy="3402025"/>
          </a:xfrm>
          <a:prstGeom prst="rect">
            <a:avLst/>
          </a:prstGeom>
        </p:spPr>
      </p:pic>
      <p:sp>
        <p:nvSpPr>
          <p:cNvPr id="19" name="Title 3">
            <a:extLst>
              <a:ext uri="{FF2B5EF4-FFF2-40B4-BE49-F238E27FC236}">
                <a16:creationId xmlns:a16="http://schemas.microsoft.com/office/drawing/2014/main" id="{2EBBC075-0784-454C-9101-620BE4243922}"/>
              </a:ext>
            </a:extLst>
          </p:cNvPr>
          <p:cNvSpPr>
            <a:spLocks noGrp="1"/>
          </p:cNvSpPr>
          <p:nvPr>
            <p:ph type="title"/>
          </p:nvPr>
        </p:nvSpPr>
        <p:spPr>
          <a:xfrm>
            <a:off x="3020772" y="285871"/>
            <a:ext cx="5935025" cy="807256"/>
          </a:xfrm>
        </p:spPr>
        <p:txBody>
          <a:bodyPr/>
          <a:lstStyle/>
          <a:p>
            <a:pPr algn="l"/>
            <a:r>
              <a:rPr lang="en-US" sz="2200" b="1" dirty="0">
                <a:solidFill>
                  <a:schemeClr val="accent5">
                    <a:lumMod val="25000"/>
                  </a:schemeClr>
                </a:solidFill>
              </a:rPr>
              <a:t>TRAEs (Cohort 1)</a:t>
            </a:r>
          </a:p>
        </p:txBody>
      </p:sp>
    </p:spTree>
    <p:extLst>
      <p:ext uri="{BB962C8B-B14F-4D97-AF65-F5344CB8AC3E}">
        <p14:creationId xmlns:p14="http://schemas.microsoft.com/office/powerpoint/2010/main" val="5989949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0856A3B2-1438-4B49-B72F-511F3072D034}"/>
              </a:ext>
            </a:extLst>
          </p:cNvPr>
          <p:cNvSpPr/>
          <p:nvPr/>
        </p:nvSpPr>
        <p:spPr bwMode="auto">
          <a:xfrm>
            <a:off x="73964" y="15316"/>
            <a:ext cx="2595095" cy="445024"/>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LITESPARK (MK6482)-005</a:t>
            </a:r>
          </a:p>
          <a:p>
            <a:pPr algn="ctr" eaLnBrk="0" hangingPunct="0"/>
            <a:endPar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pic>
        <p:nvPicPr>
          <p:cNvPr id="14" name="Picture 13" descr="A diagram of a patient's flow&#10;&#10;Description automatically generated">
            <a:extLst>
              <a:ext uri="{FF2B5EF4-FFF2-40B4-BE49-F238E27FC236}">
                <a16:creationId xmlns:a16="http://schemas.microsoft.com/office/drawing/2014/main" id="{DEE9CF1F-D278-F444-8622-F3EFA67D684B}"/>
              </a:ext>
            </a:extLst>
          </p:cNvPr>
          <p:cNvPicPr>
            <a:picLocks noChangeAspect="1"/>
          </p:cNvPicPr>
          <p:nvPr/>
        </p:nvPicPr>
        <p:blipFill>
          <a:blip r:embed="rId3"/>
          <a:stretch>
            <a:fillRect/>
          </a:stretch>
        </p:blipFill>
        <p:spPr>
          <a:xfrm>
            <a:off x="-1" y="1277021"/>
            <a:ext cx="4673225" cy="1959525"/>
          </a:xfrm>
          <a:prstGeom prst="rect">
            <a:avLst/>
          </a:prstGeom>
        </p:spPr>
      </p:pic>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89422" y="741842"/>
            <a:ext cx="3847910" cy="495763"/>
          </a:xfrm>
        </p:spPr>
        <p:txBody>
          <a:bodyPr anchor="ctr"/>
          <a:lstStyle/>
          <a:p>
            <a:pPr algn="l"/>
            <a:r>
              <a:rPr lang="en-US" sz="1300" dirty="0">
                <a:solidFill>
                  <a:srgbClr val="C00000"/>
                </a:solidFill>
              </a:rPr>
              <a:t>belzutifan 120mg v. everolimus 10mg</a:t>
            </a:r>
            <a:endParaRPr lang="en-US" sz="1100" dirty="0">
              <a:solidFill>
                <a:srgbClr val="C00000"/>
              </a:solidFill>
            </a:endParaRPr>
          </a:p>
        </p:txBody>
      </p:sp>
      <p:sp>
        <p:nvSpPr>
          <p:cNvPr id="6" name="Rounded Rectangle 5">
            <a:extLst>
              <a:ext uri="{FF2B5EF4-FFF2-40B4-BE49-F238E27FC236}">
                <a16:creationId xmlns:a16="http://schemas.microsoft.com/office/drawing/2014/main" id="{764BFAF6-8468-CC40-A46F-F4E9C1858442}"/>
              </a:ext>
            </a:extLst>
          </p:cNvPr>
          <p:cNvSpPr/>
          <p:nvPr/>
        </p:nvSpPr>
        <p:spPr bwMode="auto">
          <a:xfrm>
            <a:off x="5037082" y="14137"/>
            <a:ext cx="2658955" cy="407019"/>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LITESPARK (MK6482)-011</a:t>
            </a:r>
          </a:p>
          <a:p>
            <a:pPr algn="ctr" eaLnBrk="0" hangingPunct="0"/>
            <a:endPar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pic>
        <p:nvPicPr>
          <p:cNvPr id="7" name="Picture 6" descr="A diagram of a patient's flow&#10;&#10;Description automatically generated">
            <a:extLst>
              <a:ext uri="{FF2B5EF4-FFF2-40B4-BE49-F238E27FC236}">
                <a16:creationId xmlns:a16="http://schemas.microsoft.com/office/drawing/2014/main" id="{D3D481B0-C7DA-A94A-ADF3-5D51D274F450}"/>
              </a:ext>
            </a:extLst>
          </p:cNvPr>
          <p:cNvPicPr>
            <a:picLocks noChangeAspect="1"/>
          </p:cNvPicPr>
          <p:nvPr/>
        </p:nvPicPr>
        <p:blipFill>
          <a:blip r:embed="rId4"/>
          <a:stretch>
            <a:fillRect/>
          </a:stretch>
        </p:blipFill>
        <p:spPr>
          <a:xfrm>
            <a:off x="4982697" y="860806"/>
            <a:ext cx="4265670" cy="2121353"/>
          </a:xfrm>
          <a:prstGeom prst="rect">
            <a:avLst/>
          </a:prstGeom>
        </p:spPr>
      </p:pic>
      <p:sp>
        <p:nvSpPr>
          <p:cNvPr id="8" name="Title 3">
            <a:extLst>
              <a:ext uri="{FF2B5EF4-FFF2-40B4-BE49-F238E27FC236}">
                <a16:creationId xmlns:a16="http://schemas.microsoft.com/office/drawing/2014/main" id="{81BFD493-744F-9940-81C8-20CA44C9A4CA}"/>
              </a:ext>
            </a:extLst>
          </p:cNvPr>
          <p:cNvSpPr txBox="1">
            <a:spLocks/>
          </p:cNvSpPr>
          <p:nvPr/>
        </p:nvSpPr>
        <p:spPr>
          <a:xfrm>
            <a:off x="4982697" y="615843"/>
            <a:ext cx="5311035" cy="495763"/>
          </a:xfrm>
          <a:prstGeom prst="rect">
            <a:avLst/>
          </a:prstGeom>
          <a:noFill/>
        </p:spPr>
        <p:txBody>
          <a:bodyPr anchor="ct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1300" kern="0" dirty="0">
                <a:solidFill>
                  <a:srgbClr val="C00000"/>
                </a:solidFill>
              </a:rPr>
              <a:t>belzutifan 120mg +lenvatinib 20mg v. cabozantinib 60mg</a:t>
            </a:r>
            <a:br>
              <a:rPr lang="en-US" sz="1300" kern="0" dirty="0">
                <a:solidFill>
                  <a:srgbClr val="C00000"/>
                </a:solidFill>
              </a:rPr>
            </a:br>
            <a:endParaRPr lang="en-US" sz="1100" kern="0" dirty="0">
              <a:solidFill>
                <a:srgbClr val="C00000"/>
              </a:solidFill>
            </a:endParaRPr>
          </a:p>
        </p:txBody>
      </p:sp>
      <p:sp>
        <p:nvSpPr>
          <p:cNvPr id="9" name="Rectangle 8">
            <a:extLst>
              <a:ext uri="{FF2B5EF4-FFF2-40B4-BE49-F238E27FC236}">
                <a16:creationId xmlns:a16="http://schemas.microsoft.com/office/drawing/2014/main" id="{CFD0C54C-2F52-8244-8997-CE4BA5704455}"/>
              </a:ext>
            </a:extLst>
          </p:cNvPr>
          <p:cNvSpPr/>
          <p:nvPr/>
        </p:nvSpPr>
        <p:spPr bwMode="auto">
          <a:xfrm>
            <a:off x="-74140" y="4186989"/>
            <a:ext cx="9315363" cy="96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TextBox 14">
            <a:extLst>
              <a:ext uri="{FF2B5EF4-FFF2-40B4-BE49-F238E27FC236}">
                <a16:creationId xmlns:a16="http://schemas.microsoft.com/office/drawing/2014/main" id="{E4F6ED29-07E5-F441-9C9A-D167A4DF8712}"/>
              </a:ext>
            </a:extLst>
          </p:cNvPr>
          <p:cNvSpPr txBox="1"/>
          <p:nvPr/>
        </p:nvSpPr>
        <p:spPr>
          <a:xfrm>
            <a:off x="0" y="4667626"/>
            <a:ext cx="1890585" cy="369332"/>
          </a:xfrm>
          <a:prstGeom prst="rect">
            <a:avLst/>
          </a:prstGeom>
          <a:noFill/>
        </p:spPr>
        <p:txBody>
          <a:bodyPr wrap="square">
            <a:spAutoFit/>
          </a:bodyPr>
          <a:lstStyle/>
          <a:p>
            <a:r>
              <a:rPr lang="en-US" sz="900" dirty="0"/>
              <a:t>Motzer, KCRS2020, Trial in Progress and Their Significance</a:t>
            </a:r>
          </a:p>
        </p:txBody>
      </p:sp>
      <p:pic>
        <p:nvPicPr>
          <p:cNvPr id="10" name="Picture 9" descr="A diagram of a patient's blood flow&#10;&#10;Description automatically generated">
            <a:extLst>
              <a:ext uri="{FF2B5EF4-FFF2-40B4-BE49-F238E27FC236}">
                <a16:creationId xmlns:a16="http://schemas.microsoft.com/office/drawing/2014/main" id="{DC0B7E29-1124-0D4D-A5DC-280BF88707EA}"/>
              </a:ext>
            </a:extLst>
          </p:cNvPr>
          <p:cNvPicPr>
            <a:picLocks noChangeAspect="1"/>
          </p:cNvPicPr>
          <p:nvPr/>
        </p:nvPicPr>
        <p:blipFill rotWithShape="1">
          <a:blip r:embed="rId5"/>
          <a:srcRect l="4483" t="-14" r="-37" b="7977"/>
          <a:stretch/>
        </p:blipFill>
        <p:spPr>
          <a:xfrm>
            <a:off x="5154603" y="2949048"/>
            <a:ext cx="4095062" cy="2199215"/>
          </a:xfrm>
          <a:prstGeom prst="rect">
            <a:avLst/>
          </a:prstGeom>
        </p:spPr>
      </p:pic>
      <p:sp>
        <p:nvSpPr>
          <p:cNvPr id="11" name="Rounded Rectangle 10">
            <a:extLst>
              <a:ext uri="{FF2B5EF4-FFF2-40B4-BE49-F238E27FC236}">
                <a16:creationId xmlns:a16="http://schemas.microsoft.com/office/drawing/2014/main" id="{5B698100-B687-B044-BD5F-81B1E011AB89}"/>
              </a:ext>
            </a:extLst>
          </p:cNvPr>
          <p:cNvSpPr/>
          <p:nvPr/>
        </p:nvSpPr>
        <p:spPr bwMode="auto">
          <a:xfrm>
            <a:off x="1658363" y="3347419"/>
            <a:ext cx="2948632" cy="424110"/>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LITESPARK (MK6482)-012</a:t>
            </a:r>
          </a:p>
          <a:p>
            <a:pPr algn="ctr" eaLnBrk="0" hangingPunct="0"/>
            <a:endPar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endParaRPr>
          </a:p>
        </p:txBody>
      </p:sp>
      <p:sp>
        <p:nvSpPr>
          <p:cNvPr id="12" name="Title 3">
            <a:extLst>
              <a:ext uri="{FF2B5EF4-FFF2-40B4-BE49-F238E27FC236}">
                <a16:creationId xmlns:a16="http://schemas.microsoft.com/office/drawing/2014/main" id="{CAC56507-01EF-344C-B867-398B633C59F9}"/>
              </a:ext>
            </a:extLst>
          </p:cNvPr>
          <p:cNvSpPr txBox="1">
            <a:spLocks/>
          </p:cNvSpPr>
          <p:nvPr/>
        </p:nvSpPr>
        <p:spPr>
          <a:xfrm>
            <a:off x="1261790" y="4043364"/>
            <a:ext cx="4041290" cy="1234266"/>
          </a:xfrm>
          <a:prstGeom prst="rect">
            <a:avLst/>
          </a:prstGeom>
          <a:noFill/>
        </p:spPr>
        <p:txBody>
          <a:bodyPr anchor="ct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300" kern="0" dirty="0">
                <a:solidFill>
                  <a:srgbClr val="C00000"/>
                </a:solidFill>
              </a:rPr>
              <a:t>belzutifan/lenvatinib/pembrolizumab </a:t>
            </a:r>
          </a:p>
          <a:p>
            <a:r>
              <a:rPr lang="en-US" sz="1300" kern="0" dirty="0" err="1">
                <a:solidFill>
                  <a:srgbClr val="C00000"/>
                </a:solidFill>
              </a:rPr>
              <a:t>quavonlimab</a:t>
            </a:r>
            <a:r>
              <a:rPr lang="en-US" sz="1300" kern="0" dirty="0">
                <a:solidFill>
                  <a:srgbClr val="C00000"/>
                </a:solidFill>
              </a:rPr>
              <a:t>/lenvatinib/pembrolizumab </a:t>
            </a:r>
          </a:p>
          <a:p>
            <a:r>
              <a:rPr lang="en-US" sz="1300" kern="0" dirty="0">
                <a:solidFill>
                  <a:srgbClr val="C00000"/>
                </a:solidFill>
              </a:rPr>
              <a:t>lenvatinib + pembrolizumab</a:t>
            </a:r>
            <a:br>
              <a:rPr lang="en-US" sz="1300" kern="0" dirty="0">
                <a:solidFill>
                  <a:srgbClr val="C00000"/>
                </a:solidFill>
              </a:rPr>
            </a:br>
            <a:endParaRPr lang="en-US" sz="1100" kern="0" dirty="0">
              <a:solidFill>
                <a:srgbClr val="C00000"/>
              </a:solidFill>
            </a:endParaRPr>
          </a:p>
        </p:txBody>
      </p:sp>
      <p:sp>
        <p:nvSpPr>
          <p:cNvPr id="2" name="TextBox 1">
            <a:extLst>
              <a:ext uri="{FF2B5EF4-FFF2-40B4-BE49-F238E27FC236}">
                <a16:creationId xmlns:a16="http://schemas.microsoft.com/office/drawing/2014/main" id="{AF4F14C3-1144-794B-9135-E162AF5E8055}"/>
              </a:ext>
            </a:extLst>
          </p:cNvPr>
          <p:cNvSpPr txBox="1"/>
          <p:nvPr/>
        </p:nvSpPr>
        <p:spPr>
          <a:xfrm>
            <a:off x="73964" y="509519"/>
            <a:ext cx="3461204" cy="369332"/>
          </a:xfrm>
          <a:prstGeom prst="rect">
            <a:avLst/>
          </a:prstGeom>
          <a:noFill/>
        </p:spPr>
        <p:txBody>
          <a:bodyPr wrap="none" rtlCol="0">
            <a:spAutoFit/>
          </a:bodyPr>
          <a:lstStyle/>
          <a:p>
            <a:r>
              <a:rPr lang="en-US" sz="1800" dirty="0"/>
              <a:t>Phase III, </a:t>
            </a:r>
            <a:r>
              <a:rPr lang="en-US" sz="1800" u="sng" dirty="0"/>
              <a:t>&lt;</a:t>
            </a:r>
            <a:r>
              <a:rPr lang="en-US" sz="1800" dirty="0"/>
              <a:t> 3 lines, single agent</a:t>
            </a:r>
          </a:p>
        </p:txBody>
      </p:sp>
      <p:sp>
        <p:nvSpPr>
          <p:cNvPr id="16" name="TextBox 15">
            <a:extLst>
              <a:ext uri="{FF2B5EF4-FFF2-40B4-BE49-F238E27FC236}">
                <a16:creationId xmlns:a16="http://schemas.microsoft.com/office/drawing/2014/main" id="{6630F36A-47E6-4843-B2F0-5B650FC20427}"/>
              </a:ext>
            </a:extLst>
          </p:cNvPr>
          <p:cNvSpPr txBox="1"/>
          <p:nvPr/>
        </p:nvSpPr>
        <p:spPr>
          <a:xfrm>
            <a:off x="4982697" y="360684"/>
            <a:ext cx="2973891" cy="369332"/>
          </a:xfrm>
          <a:prstGeom prst="rect">
            <a:avLst/>
          </a:prstGeom>
          <a:noFill/>
        </p:spPr>
        <p:txBody>
          <a:bodyPr wrap="none" rtlCol="0">
            <a:spAutoFit/>
          </a:bodyPr>
          <a:lstStyle/>
          <a:p>
            <a:r>
              <a:rPr lang="en-US" sz="1800" dirty="0"/>
              <a:t>Phase III, </a:t>
            </a:r>
            <a:r>
              <a:rPr lang="en-US" sz="1800" u="sng" dirty="0"/>
              <a:t>&lt;</a:t>
            </a:r>
            <a:r>
              <a:rPr lang="en-US" sz="1800" dirty="0"/>
              <a:t> 2 lines, doublet</a:t>
            </a:r>
          </a:p>
        </p:txBody>
      </p:sp>
      <p:sp>
        <p:nvSpPr>
          <p:cNvPr id="17" name="TextBox 16">
            <a:extLst>
              <a:ext uri="{FF2B5EF4-FFF2-40B4-BE49-F238E27FC236}">
                <a16:creationId xmlns:a16="http://schemas.microsoft.com/office/drawing/2014/main" id="{1D9C9AF6-B9B9-2144-A8A7-67FF8F536E50}"/>
              </a:ext>
            </a:extLst>
          </p:cNvPr>
          <p:cNvSpPr txBox="1"/>
          <p:nvPr/>
        </p:nvSpPr>
        <p:spPr>
          <a:xfrm>
            <a:off x="1522979" y="3829150"/>
            <a:ext cx="3518912" cy="369332"/>
          </a:xfrm>
          <a:prstGeom prst="rect">
            <a:avLst/>
          </a:prstGeom>
          <a:noFill/>
        </p:spPr>
        <p:txBody>
          <a:bodyPr wrap="none" rtlCol="0">
            <a:spAutoFit/>
          </a:bodyPr>
          <a:lstStyle/>
          <a:p>
            <a:r>
              <a:rPr lang="en-US" sz="1800" dirty="0"/>
              <a:t>Phase III, </a:t>
            </a:r>
            <a:r>
              <a:rPr lang="en-US" sz="1800" i="1" dirty="0"/>
              <a:t>treatment naïve</a:t>
            </a:r>
            <a:r>
              <a:rPr lang="en-US" sz="1800" dirty="0"/>
              <a:t>, triplet</a:t>
            </a:r>
          </a:p>
        </p:txBody>
      </p:sp>
    </p:spTree>
    <p:extLst>
      <p:ext uri="{BB962C8B-B14F-4D97-AF65-F5344CB8AC3E}">
        <p14:creationId xmlns:p14="http://schemas.microsoft.com/office/powerpoint/2010/main" val="29946939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4" y="37299"/>
            <a:ext cx="4919234" cy="648501"/>
          </a:xfrm>
        </p:spPr>
        <p:txBody>
          <a:bodyPr/>
          <a:lstStyle/>
          <a:p>
            <a:pPr algn="l"/>
            <a:r>
              <a:rPr lang="en-US" sz="2200" b="1" dirty="0">
                <a:solidFill>
                  <a:schemeClr val="accent5">
                    <a:lumMod val="25000"/>
                  </a:schemeClr>
                </a:solidFill>
              </a:rPr>
              <a:t>Tackling HIF resistance</a:t>
            </a:r>
          </a:p>
        </p:txBody>
      </p:sp>
      <p:sp>
        <p:nvSpPr>
          <p:cNvPr id="16" name="TextBox 15">
            <a:extLst>
              <a:ext uri="{FF2B5EF4-FFF2-40B4-BE49-F238E27FC236}">
                <a16:creationId xmlns:a16="http://schemas.microsoft.com/office/drawing/2014/main" id="{EB6BF124-3DFB-F745-BA20-0ADADDEA7DE0}"/>
              </a:ext>
            </a:extLst>
          </p:cNvPr>
          <p:cNvSpPr txBox="1"/>
          <p:nvPr/>
        </p:nvSpPr>
        <p:spPr>
          <a:xfrm>
            <a:off x="3534955" y="4585716"/>
            <a:ext cx="1845377" cy="230832"/>
          </a:xfrm>
          <a:prstGeom prst="rect">
            <a:avLst/>
          </a:prstGeom>
          <a:noFill/>
        </p:spPr>
        <p:txBody>
          <a:bodyPr wrap="none" rtlCol="0">
            <a:spAutoFit/>
          </a:bodyPr>
          <a:lstStyle/>
          <a:p>
            <a:r>
              <a:rPr lang="en-US" sz="900" dirty="0" err="1"/>
              <a:t>Brugarolas</a:t>
            </a:r>
            <a:r>
              <a:rPr lang="en-US" sz="900" dirty="0"/>
              <a:t> et al, ASCOGU 2022</a:t>
            </a:r>
          </a:p>
        </p:txBody>
      </p:sp>
      <p:pic>
        <p:nvPicPr>
          <p:cNvPr id="4" name="Picture 3" descr="A screenshot of a medical report&#10;&#10;Description automatically generated">
            <a:extLst>
              <a:ext uri="{FF2B5EF4-FFF2-40B4-BE49-F238E27FC236}">
                <a16:creationId xmlns:a16="http://schemas.microsoft.com/office/drawing/2014/main" id="{847F7D39-41DB-B74F-B9FC-0AAFC59D7DA1}"/>
              </a:ext>
            </a:extLst>
          </p:cNvPr>
          <p:cNvPicPr>
            <a:picLocks noChangeAspect="1"/>
          </p:cNvPicPr>
          <p:nvPr/>
        </p:nvPicPr>
        <p:blipFill rotWithShape="1">
          <a:blip r:embed="rId3"/>
          <a:srcRect t="5777" r="28898" b="56613"/>
          <a:stretch/>
        </p:blipFill>
        <p:spPr>
          <a:xfrm>
            <a:off x="2551554" y="499817"/>
            <a:ext cx="3497899" cy="1624365"/>
          </a:xfrm>
          <a:prstGeom prst="rect">
            <a:avLst/>
          </a:prstGeom>
        </p:spPr>
      </p:pic>
      <p:pic>
        <p:nvPicPr>
          <p:cNvPr id="6" name="Picture 5" descr="A graph of treatment duration with red and blue arrows&#10;&#10;Description automatically generated">
            <a:extLst>
              <a:ext uri="{FF2B5EF4-FFF2-40B4-BE49-F238E27FC236}">
                <a16:creationId xmlns:a16="http://schemas.microsoft.com/office/drawing/2014/main" id="{CB4DB72A-3F94-8C4B-B87F-23752BF1AD8E}"/>
              </a:ext>
            </a:extLst>
          </p:cNvPr>
          <p:cNvPicPr>
            <a:picLocks noChangeAspect="1"/>
          </p:cNvPicPr>
          <p:nvPr/>
        </p:nvPicPr>
        <p:blipFill>
          <a:blip r:embed="rId4"/>
          <a:stretch>
            <a:fillRect/>
          </a:stretch>
        </p:blipFill>
        <p:spPr>
          <a:xfrm>
            <a:off x="5916343" y="-35434"/>
            <a:ext cx="3285431" cy="2183153"/>
          </a:xfrm>
          <a:prstGeom prst="rect">
            <a:avLst/>
          </a:prstGeom>
        </p:spPr>
      </p:pic>
      <p:pic>
        <p:nvPicPr>
          <p:cNvPr id="8" name="Picture 7" descr="A collage of different images&#10;&#10;Description automatically generated">
            <a:extLst>
              <a:ext uri="{FF2B5EF4-FFF2-40B4-BE49-F238E27FC236}">
                <a16:creationId xmlns:a16="http://schemas.microsoft.com/office/drawing/2014/main" id="{74F4486A-CF2E-2A46-82FE-2DE76B337F43}"/>
              </a:ext>
            </a:extLst>
          </p:cNvPr>
          <p:cNvPicPr>
            <a:picLocks noChangeAspect="1"/>
          </p:cNvPicPr>
          <p:nvPr/>
        </p:nvPicPr>
        <p:blipFill>
          <a:blip r:embed="rId5"/>
          <a:stretch>
            <a:fillRect/>
          </a:stretch>
        </p:blipFill>
        <p:spPr>
          <a:xfrm>
            <a:off x="5446637" y="2147719"/>
            <a:ext cx="3755137" cy="2150568"/>
          </a:xfrm>
          <a:prstGeom prst="rect">
            <a:avLst/>
          </a:prstGeom>
        </p:spPr>
      </p:pic>
      <p:sp>
        <p:nvSpPr>
          <p:cNvPr id="9" name="TextBox 8">
            <a:extLst>
              <a:ext uri="{FF2B5EF4-FFF2-40B4-BE49-F238E27FC236}">
                <a16:creationId xmlns:a16="http://schemas.microsoft.com/office/drawing/2014/main" id="{880C6416-0824-EF46-B944-A8800C633EE1}"/>
              </a:ext>
            </a:extLst>
          </p:cNvPr>
          <p:cNvSpPr txBox="1"/>
          <p:nvPr/>
        </p:nvSpPr>
        <p:spPr>
          <a:xfrm>
            <a:off x="95346" y="1033764"/>
            <a:ext cx="3132312" cy="846386"/>
          </a:xfrm>
          <a:prstGeom prst="rect">
            <a:avLst/>
          </a:prstGeom>
          <a:noFill/>
        </p:spPr>
        <p:txBody>
          <a:bodyPr wrap="square" rtlCol="0">
            <a:spAutoFit/>
          </a:bodyPr>
          <a:lstStyle/>
          <a:p>
            <a:pPr marL="171450" indent="-171450">
              <a:buFont typeface="Arial" panose="020B0604020202020204" pitchFamily="34" charset="0"/>
              <a:buChar char="•"/>
            </a:pPr>
            <a:r>
              <a:rPr lang="en-US" sz="1300" b="1" dirty="0">
                <a:solidFill>
                  <a:srgbClr val="C00000"/>
                </a:solidFill>
                <a:latin typeface="+mn-lt"/>
              </a:rPr>
              <a:t>Phase I</a:t>
            </a:r>
          </a:p>
          <a:p>
            <a:pPr marL="171450" indent="-171450">
              <a:buFont typeface="Arial" panose="020B0604020202020204" pitchFamily="34" charset="0"/>
              <a:buChar char="•"/>
            </a:pPr>
            <a:r>
              <a:rPr lang="en-US" sz="1300" b="1" dirty="0">
                <a:solidFill>
                  <a:srgbClr val="C00000"/>
                </a:solidFill>
                <a:latin typeface="+mn-lt"/>
              </a:rPr>
              <a:t>Aro-HIF2:</a:t>
            </a:r>
            <a:r>
              <a:rPr lang="en-US" sz="1300" dirty="0">
                <a:solidFill>
                  <a:srgbClr val="C00000"/>
                </a:solidFill>
                <a:latin typeface="+mn-lt"/>
              </a:rPr>
              <a:t> synthetic </a:t>
            </a:r>
            <a:r>
              <a:rPr lang="en-US" sz="1300" dirty="0" err="1">
                <a:solidFill>
                  <a:srgbClr val="C00000"/>
                </a:solidFill>
                <a:latin typeface="+mn-lt"/>
              </a:rPr>
              <a:t>dsRNAi</a:t>
            </a:r>
            <a:r>
              <a:rPr lang="en-US" sz="1300" dirty="0">
                <a:solidFill>
                  <a:srgbClr val="C00000"/>
                </a:solidFill>
                <a:latin typeface="+mn-lt"/>
              </a:rPr>
              <a:t>, designed to silence HIF2a expression</a:t>
            </a:r>
          </a:p>
          <a:p>
            <a:endParaRPr lang="en-US" sz="1000" dirty="0">
              <a:solidFill>
                <a:srgbClr val="C00000"/>
              </a:solidFill>
              <a:latin typeface="+mn-lt"/>
            </a:endParaRPr>
          </a:p>
        </p:txBody>
      </p:sp>
      <p:sp>
        <p:nvSpPr>
          <p:cNvPr id="12" name="Rounded Rectangle 11">
            <a:extLst>
              <a:ext uri="{FF2B5EF4-FFF2-40B4-BE49-F238E27FC236}">
                <a16:creationId xmlns:a16="http://schemas.microsoft.com/office/drawing/2014/main" id="{9C08ECB7-B545-424B-B12C-3DA37ABE170D}"/>
              </a:ext>
            </a:extLst>
          </p:cNvPr>
          <p:cNvSpPr/>
          <p:nvPr/>
        </p:nvSpPr>
        <p:spPr bwMode="auto">
          <a:xfrm>
            <a:off x="191660" y="621321"/>
            <a:ext cx="2263580" cy="412443"/>
          </a:xfrm>
          <a:prstGeom prst="roundRect">
            <a:avLst/>
          </a:prstGeom>
          <a:solidFill>
            <a:schemeClr val="accent2">
              <a:lumMod val="60000"/>
              <a:lumOff val="4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ARO-HIF21001</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3" name="TextBox 12">
            <a:extLst>
              <a:ext uri="{FF2B5EF4-FFF2-40B4-BE49-F238E27FC236}">
                <a16:creationId xmlns:a16="http://schemas.microsoft.com/office/drawing/2014/main" id="{68103325-4C20-C94A-8FE4-2926C6AC2E25}"/>
              </a:ext>
            </a:extLst>
          </p:cNvPr>
          <p:cNvSpPr txBox="1"/>
          <p:nvPr/>
        </p:nvSpPr>
        <p:spPr>
          <a:xfrm>
            <a:off x="287974" y="2498230"/>
            <a:ext cx="4722010" cy="1600438"/>
          </a:xfrm>
          <a:prstGeom prst="rect">
            <a:avLst/>
          </a:prstGeom>
          <a:noFill/>
        </p:spPr>
        <p:txBody>
          <a:bodyPr wrap="square" rtlCol="0">
            <a:spAutoFit/>
          </a:bodyPr>
          <a:lstStyle/>
          <a:p>
            <a:pPr marL="171450" indent="-171450">
              <a:buFont typeface="Arial" panose="020B0604020202020204" pitchFamily="34" charset="0"/>
              <a:buChar char="•"/>
            </a:pPr>
            <a:r>
              <a:rPr lang="en-US" sz="1300" b="1" dirty="0">
                <a:latin typeface="+mn-lt"/>
              </a:rPr>
              <a:t>Heavily pretreated </a:t>
            </a:r>
            <a:r>
              <a:rPr lang="en-US" sz="1300" dirty="0">
                <a:latin typeface="+mn-lt"/>
              </a:rPr>
              <a:t>(~70% </a:t>
            </a:r>
            <a:r>
              <a:rPr lang="en-US" sz="1300" u="sng" dirty="0">
                <a:latin typeface="+mn-lt"/>
              </a:rPr>
              <a:t>&gt;</a:t>
            </a:r>
            <a:r>
              <a:rPr lang="en-US" sz="1300" dirty="0">
                <a:latin typeface="+mn-lt"/>
              </a:rPr>
              <a:t> 3 lines) population </a:t>
            </a:r>
          </a:p>
          <a:p>
            <a:pPr marL="171450" indent="-171450">
              <a:buFont typeface="Arial" panose="020B0604020202020204" pitchFamily="34" charset="0"/>
              <a:buChar char="•"/>
            </a:pPr>
            <a:r>
              <a:rPr lang="en-US" sz="1300" dirty="0">
                <a:latin typeface="+mn-lt"/>
              </a:rPr>
              <a:t>Overall </a:t>
            </a:r>
            <a:r>
              <a:rPr lang="en-US" sz="1300" b="1" dirty="0">
                <a:latin typeface="+mn-lt"/>
              </a:rPr>
              <a:t>tolerable</a:t>
            </a:r>
            <a:r>
              <a:rPr lang="en-US" sz="1300" dirty="0">
                <a:latin typeface="+mn-lt"/>
              </a:rPr>
              <a:t> (G1/2: 60%; G3: 30.8%)</a:t>
            </a:r>
          </a:p>
          <a:p>
            <a:pPr marL="628650" lvl="1" indent="-171450">
              <a:buFont typeface="System Font Regular"/>
              <a:buChar char="-"/>
            </a:pPr>
            <a:r>
              <a:rPr lang="en-US" sz="1100" dirty="0">
                <a:latin typeface="+mn-lt"/>
              </a:rPr>
              <a:t>Most frequent AEs: anemia, hypoxia</a:t>
            </a:r>
          </a:p>
          <a:p>
            <a:pPr marL="171450" indent="-171450">
              <a:buFont typeface="Arial" panose="020B0604020202020204" pitchFamily="34" charset="0"/>
              <a:buChar char="•"/>
            </a:pPr>
            <a:r>
              <a:rPr lang="en-US" sz="1300" b="1" dirty="0">
                <a:latin typeface="+mn-lt"/>
              </a:rPr>
              <a:t>Efficacy</a:t>
            </a:r>
            <a:r>
              <a:rPr lang="en-US" sz="1300" dirty="0">
                <a:latin typeface="+mn-lt"/>
              </a:rPr>
              <a:t>:</a:t>
            </a:r>
          </a:p>
          <a:p>
            <a:pPr marL="628650" lvl="1" indent="-171450">
              <a:buFont typeface="System Font Regular"/>
              <a:buChar char="-"/>
            </a:pPr>
            <a:r>
              <a:rPr lang="en-US" sz="1100" dirty="0">
                <a:latin typeface="+mn-lt"/>
              </a:rPr>
              <a:t>Reduction in HIF2a mRNA by qPCR (9/9) and IHC (9/14)</a:t>
            </a:r>
          </a:p>
          <a:p>
            <a:pPr marL="628650" lvl="1" indent="-171450">
              <a:buFont typeface="System Font Regular"/>
              <a:buChar char="-"/>
            </a:pPr>
            <a:r>
              <a:rPr lang="en-US" sz="1100" dirty="0">
                <a:latin typeface="+mn-lt"/>
              </a:rPr>
              <a:t>ORR: 8%; DCR: 39%</a:t>
            </a:r>
          </a:p>
          <a:p>
            <a:pPr marL="171450" indent="-171450">
              <a:buFont typeface="Arial" panose="020B0604020202020204" pitchFamily="34" charset="0"/>
              <a:buChar char="•"/>
            </a:pPr>
            <a:r>
              <a:rPr lang="en-US" sz="1300" b="1" dirty="0">
                <a:latin typeface="+mn-lt"/>
              </a:rPr>
              <a:t>Validate that HIF2a can be targeted with RNAi </a:t>
            </a:r>
          </a:p>
          <a:p>
            <a:endParaRPr lang="en-US" sz="1300" dirty="0">
              <a:latin typeface="+mn-lt"/>
            </a:endParaRPr>
          </a:p>
        </p:txBody>
      </p:sp>
    </p:spTree>
    <p:extLst>
      <p:ext uri="{BB962C8B-B14F-4D97-AF65-F5344CB8AC3E}">
        <p14:creationId xmlns:p14="http://schemas.microsoft.com/office/powerpoint/2010/main" val="3294398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5" y="220217"/>
            <a:ext cx="5935025" cy="807256"/>
          </a:xfrm>
        </p:spPr>
        <p:txBody>
          <a:bodyPr/>
          <a:lstStyle/>
          <a:p>
            <a:pPr algn="l"/>
            <a:r>
              <a:rPr lang="en-US" sz="2200" b="1" u="sng" dirty="0">
                <a:solidFill>
                  <a:schemeClr val="accent5">
                    <a:lumMod val="25000"/>
                  </a:schemeClr>
                </a:solidFill>
              </a:rPr>
              <a:t>Takeaways</a:t>
            </a:r>
          </a:p>
        </p:txBody>
      </p:sp>
      <p:sp>
        <p:nvSpPr>
          <p:cNvPr id="3" name="TextBox 2">
            <a:extLst>
              <a:ext uri="{FF2B5EF4-FFF2-40B4-BE49-F238E27FC236}">
                <a16:creationId xmlns:a16="http://schemas.microsoft.com/office/drawing/2014/main" id="{165F7637-2166-164D-98D5-8D4268899637}"/>
              </a:ext>
            </a:extLst>
          </p:cNvPr>
          <p:cNvSpPr txBox="1"/>
          <p:nvPr/>
        </p:nvSpPr>
        <p:spPr>
          <a:xfrm>
            <a:off x="287975" y="698273"/>
            <a:ext cx="8856026" cy="23262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latin typeface="+mn-lt"/>
              </a:rPr>
              <a:t>Belzutifan represent a novel agent with high potential in </a:t>
            </a:r>
            <a:r>
              <a:rPr lang="en-US" sz="1800" dirty="0" err="1">
                <a:latin typeface="+mn-lt"/>
              </a:rPr>
              <a:t>ccRCC</a:t>
            </a:r>
            <a:endParaRPr lang="en-US" sz="1800" dirty="0">
              <a:latin typeface="+mn-lt"/>
            </a:endParaRPr>
          </a:p>
          <a:p>
            <a:pPr marL="285750" indent="-285750">
              <a:lnSpc>
                <a:spcPct val="150000"/>
              </a:lnSpc>
              <a:buFont typeface="Arial" panose="020B0604020202020204" pitchFamily="34" charset="0"/>
              <a:buChar char="•"/>
            </a:pPr>
            <a:r>
              <a:rPr lang="en-US" sz="1800" dirty="0">
                <a:latin typeface="+mn-lt"/>
              </a:rPr>
              <a:t>Evaluation in both treatment naïve and pre-treated setting</a:t>
            </a:r>
          </a:p>
          <a:p>
            <a:pPr marL="742950" lvl="1" indent="-285750">
              <a:lnSpc>
                <a:spcPct val="150000"/>
              </a:lnSpc>
              <a:buFont typeface="Arial" panose="020B0604020202020204" pitchFamily="34" charset="0"/>
              <a:buChar char="•"/>
            </a:pPr>
            <a:r>
              <a:rPr lang="en-US" sz="1500" dirty="0">
                <a:latin typeface="+mn-lt"/>
              </a:rPr>
              <a:t>both as monotherapy and in combination </a:t>
            </a:r>
          </a:p>
          <a:p>
            <a:pPr marL="742950" lvl="1" indent="-285750">
              <a:lnSpc>
                <a:spcPct val="150000"/>
              </a:lnSpc>
              <a:buFont typeface="Arial" panose="020B0604020202020204" pitchFamily="34" charset="0"/>
              <a:buChar char="•"/>
            </a:pPr>
            <a:r>
              <a:rPr lang="en-US" sz="1500" dirty="0">
                <a:latin typeface="+mn-lt"/>
              </a:rPr>
              <a:t>promising efficacy</a:t>
            </a:r>
          </a:p>
          <a:p>
            <a:pPr marL="742950" lvl="1" indent="-285750">
              <a:lnSpc>
                <a:spcPct val="150000"/>
              </a:lnSpc>
              <a:buFont typeface="Arial" panose="020B0604020202020204" pitchFamily="34" charset="0"/>
              <a:buChar char="•"/>
            </a:pPr>
            <a:r>
              <a:rPr lang="en-US" sz="1500" dirty="0">
                <a:latin typeface="+mn-lt"/>
              </a:rPr>
              <a:t>well tolerated </a:t>
            </a:r>
            <a:endParaRPr lang="en-US" sz="1800" dirty="0">
              <a:latin typeface="+mn-lt"/>
            </a:endParaRPr>
          </a:p>
          <a:p>
            <a:pPr marL="285750" indent="-285750">
              <a:lnSpc>
                <a:spcPct val="150000"/>
              </a:lnSpc>
              <a:buFont typeface="Arial" panose="020B0604020202020204" pitchFamily="34" charset="0"/>
              <a:buChar char="•"/>
            </a:pPr>
            <a:r>
              <a:rPr lang="en-US" sz="1800" dirty="0">
                <a:latin typeface="+mn-lt"/>
              </a:rPr>
              <a:t>Mechanism of resistance and novel HIF-pathway inhibitors in development</a:t>
            </a:r>
          </a:p>
        </p:txBody>
      </p:sp>
    </p:spTree>
    <p:extLst>
      <p:ext uri="{BB962C8B-B14F-4D97-AF65-F5344CB8AC3E}">
        <p14:creationId xmlns:p14="http://schemas.microsoft.com/office/powerpoint/2010/main" val="2405086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29E94B2-6F5A-15DF-771B-264153278835}"/>
              </a:ext>
            </a:extLst>
          </p:cNvPr>
          <p:cNvSpPr>
            <a:spLocks noGrp="1"/>
          </p:cNvSpPr>
          <p:nvPr>
            <p:ph type="title"/>
          </p:nvPr>
        </p:nvSpPr>
        <p:spPr>
          <a:xfrm>
            <a:off x="628650" y="276225"/>
            <a:ext cx="8130779" cy="994172"/>
          </a:xfrm>
        </p:spPr>
        <p:txBody>
          <a:bodyPr/>
          <a:lstStyle/>
          <a:p>
            <a:r>
              <a:rPr lang="en-US"/>
              <a:t>Meaning of Precision Oncology</a:t>
            </a:r>
          </a:p>
        </p:txBody>
      </p:sp>
      <p:pic>
        <p:nvPicPr>
          <p:cNvPr id="10" name="Picture 9">
            <a:extLst>
              <a:ext uri="{FF2B5EF4-FFF2-40B4-BE49-F238E27FC236}">
                <a16:creationId xmlns:a16="http://schemas.microsoft.com/office/drawing/2014/main" id="{10C634E5-11FC-04F7-7DF9-8A33401C1245}"/>
              </a:ext>
            </a:extLst>
          </p:cNvPr>
          <p:cNvPicPr>
            <a:picLocks noChangeAspect="1"/>
          </p:cNvPicPr>
          <p:nvPr/>
        </p:nvPicPr>
        <p:blipFill rotWithShape="1">
          <a:blip r:embed="rId3"/>
          <a:srcRect r="5445" b="12195"/>
          <a:stretch/>
        </p:blipFill>
        <p:spPr>
          <a:xfrm>
            <a:off x="384570" y="0"/>
            <a:ext cx="8317348" cy="4334675"/>
          </a:xfrm>
          <a:prstGeom prst="rect">
            <a:avLst/>
          </a:prstGeom>
        </p:spPr>
      </p:pic>
      <p:sp>
        <p:nvSpPr>
          <p:cNvPr id="12" name="TextBox 11">
            <a:extLst>
              <a:ext uri="{FF2B5EF4-FFF2-40B4-BE49-F238E27FC236}">
                <a16:creationId xmlns:a16="http://schemas.microsoft.com/office/drawing/2014/main" id="{E9E50E66-984A-46E2-874E-59795EDBE4FF}"/>
              </a:ext>
            </a:extLst>
          </p:cNvPr>
          <p:cNvSpPr txBox="1"/>
          <p:nvPr/>
        </p:nvSpPr>
        <p:spPr>
          <a:xfrm>
            <a:off x="6805649" y="4993829"/>
            <a:ext cx="2289409" cy="215444"/>
          </a:xfrm>
          <a:prstGeom prst="rect">
            <a:avLst/>
          </a:prstGeom>
          <a:noFill/>
        </p:spPr>
        <p:txBody>
          <a:bodyPr wrap="none" rtlCol="0">
            <a:spAutoFit/>
          </a:bodyPr>
          <a:lstStyle/>
          <a:p>
            <a:r>
              <a:rPr lang="en-US" sz="800" dirty="0"/>
              <a:t>Presented by </a:t>
            </a:r>
            <a:r>
              <a:rPr lang="en-US" sz="800" dirty="0" err="1"/>
              <a:t>Srikala</a:t>
            </a:r>
            <a:r>
              <a:rPr lang="en-US" sz="800" dirty="0"/>
              <a:t> Sridhar, GU ASCO 2023</a:t>
            </a:r>
          </a:p>
        </p:txBody>
      </p:sp>
    </p:spTree>
    <p:extLst>
      <p:ext uri="{BB962C8B-B14F-4D97-AF65-F5344CB8AC3E}">
        <p14:creationId xmlns:p14="http://schemas.microsoft.com/office/powerpoint/2010/main" val="365335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125939" y="0"/>
            <a:ext cx="7737089" cy="807256"/>
          </a:xfrm>
        </p:spPr>
        <p:txBody>
          <a:bodyPr/>
          <a:lstStyle/>
          <a:p>
            <a:pPr algn="l"/>
            <a:r>
              <a:rPr lang="en-US" sz="2200" b="1" dirty="0">
                <a:solidFill>
                  <a:schemeClr val="accent5">
                    <a:lumMod val="25000"/>
                  </a:schemeClr>
                </a:solidFill>
              </a:rPr>
              <a:t>CAR-T Therapy</a:t>
            </a:r>
          </a:p>
        </p:txBody>
      </p:sp>
      <p:sp>
        <p:nvSpPr>
          <p:cNvPr id="8" name="TextBox 7">
            <a:extLst>
              <a:ext uri="{FF2B5EF4-FFF2-40B4-BE49-F238E27FC236}">
                <a16:creationId xmlns:a16="http://schemas.microsoft.com/office/drawing/2014/main" id="{BD1C1447-47EF-F949-B566-C02292F6CE32}"/>
              </a:ext>
            </a:extLst>
          </p:cNvPr>
          <p:cNvSpPr txBox="1"/>
          <p:nvPr/>
        </p:nvSpPr>
        <p:spPr>
          <a:xfrm>
            <a:off x="6033837" y="4783366"/>
            <a:ext cx="319318" cy="230832"/>
          </a:xfrm>
          <a:prstGeom prst="rect">
            <a:avLst/>
          </a:prstGeom>
          <a:noFill/>
        </p:spPr>
        <p:txBody>
          <a:bodyPr wrap="none" rtlCol="0">
            <a:spAutoFit/>
          </a:bodyPr>
          <a:lstStyle/>
          <a:p>
            <a:r>
              <a:rPr lang="en-US" sz="900" dirty="0"/>
              <a:t>***</a:t>
            </a:r>
          </a:p>
        </p:txBody>
      </p:sp>
      <p:pic>
        <p:nvPicPr>
          <p:cNvPr id="15" name="Picture 14" descr="A diagram of cancer cells&#10;&#10;Description automatically generated">
            <a:extLst>
              <a:ext uri="{FF2B5EF4-FFF2-40B4-BE49-F238E27FC236}">
                <a16:creationId xmlns:a16="http://schemas.microsoft.com/office/drawing/2014/main" id="{6BA1FA09-199C-6846-874A-CE25AA625717}"/>
              </a:ext>
            </a:extLst>
          </p:cNvPr>
          <p:cNvPicPr>
            <a:picLocks noChangeAspect="1"/>
          </p:cNvPicPr>
          <p:nvPr/>
        </p:nvPicPr>
        <p:blipFill>
          <a:blip r:embed="rId3"/>
          <a:stretch>
            <a:fillRect/>
          </a:stretch>
        </p:blipFill>
        <p:spPr>
          <a:xfrm>
            <a:off x="325291" y="807256"/>
            <a:ext cx="4784667" cy="2899318"/>
          </a:xfrm>
          <a:prstGeom prst="rect">
            <a:avLst/>
          </a:prstGeom>
        </p:spPr>
      </p:pic>
      <p:pic>
        <p:nvPicPr>
          <p:cNvPr id="25" name="Picture 24" descr="Diagram of a diagram of a cell culture&#10;&#10;Description automatically generated with medium confidence">
            <a:extLst>
              <a:ext uri="{FF2B5EF4-FFF2-40B4-BE49-F238E27FC236}">
                <a16:creationId xmlns:a16="http://schemas.microsoft.com/office/drawing/2014/main" id="{B10F901D-BE09-674D-9E73-746C3D158F6E}"/>
              </a:ext>
            </a:extLst>
          </p:cNvPr>
          <p:cNvPicPr>
            <a:picLocks noChangeAspect="1"/>
          </p:cNvPicPr>
          <p:nvPr/>
        </p:nvPicPr>
        <p:blipFill rotWithShape="1">
          <a:blip r:embed="rId4"/>
          <a:srcRect r="50405"/>
          <a:stretch/>
        </p:blipFill>
        <p:spPr>
          <a:xfrm>
            <a:off x="5309310" y="-30404"/>
            <a:ext cx="3880544" cy="2729841"/>
          </a:xfrm>
          <a:prstGeom prst="rect">
            <a:avLst/>
          </a:prstGeom>
        </p:spPr>
      </p:pic>
      <p:pic>
        <p:nvPicPr>
          <p:cNvPr id="26" name="Picture 25" descr="Diagram of a diagram of a cell culture&#10;&#10;Description automatically generated with medium confidence">
            <a:extLst>
              <a:ext uri="{FF2B5EF4-FFF2-40B4-BE49-F238E27FC236}">
                <a16:creationId xmlns:a16="http://schemas.microsoft.com/office/drawing/2014/main" id="{729C09BB-B6EC-5948-A7A0-080D549C0308}"/>
              </a:ext>
            </a:extLst>
          </p:cNvPr>
          <p:cNvPicPr>
            <a:picLocks noChangeAspect="1"/>
          </p:cNvPicPr>
          <p:nvPr/>
        </p:nvPicPr>
        <p:blipFill rotWithShape="1">
          <a:blip r:embed="rId4"/>
          <a:srcRect l="50234" b="4248"/>
          <a:stretch/>
        </p:blipFill>
        <p:spPr>
          <a:xfrm>
            <a:off x="5554556" y="2729841"/>
            <a:ext cx="3635298" cy="2440286"/>
          </a:xfrm>
          <a:prstGeom prst="rect">
            <a:avLst/>
          </a:prstGeom>
        </p:spPr>
      </p:pic>
      <p:sp>
        <p:nvSpPr>
          <p:cNvPr id="27" name="TextBox 26">
            <a:extLst>
              <a:ext uri="{FF2B5EF4-FFF2-40B4-BE49-F238E27FC236}">
                <a16:creationId xmlns:a16="http://schemas.microsoft.com/office/drawing/2014/main" id="{06045D96-1044-2940-AF45-D08302DE3EB3}"/>
              </a:ext>
            </a:extLst>
          </p:cNvPr>
          <p:cNvSpPr txBox="1"/>
          <p:nvPr/>
        </p:nvSpPr>
        <p:spPr>
          <a:xfrm>
            <a:off x="325291" y="837660"/>
            <a:ext cx="756377" cy="292388"/>
          </a:xfrm>
          <a:prstGeom prst="rect">
            <a:avLst/>
          </a:prstGeom>
          <a:solidFill>
            <a:schemeClr val="bg1"/>
          </a:solidFill>
          <a:ln w="25400">
            <a:solidFill>
              <a:schemeClr val="accent1">
                <a:lumMod val="25000"/>
              </a:schemeClr>
            </a:solidFill>
          </a:ln>
        </p:spPr>
        <p:txBody>
          <a:bodyPr wrap="square" rtlCol="0">
            <a:spAutoFit/>
          </a:bodyPr>
          <a:lstStyle/>
          <a:p>
            <a:r>
              <a:rPr lang="en-US" sz="1300" dirty="0"/>
              <a:t>Normal</a:t>
            </a:r>
          </a:p>
        </p:txBody>
      </p:sp>
      <p:sp>
        <p:nvSpPr>
          <p:cNvPr id="28" name="TextBox 27">
            <a:extLst>
              <a:ext uri="{FF2B5EF4-FFF2-40B4-BE49-F238E27FC236}">
                <a16:creationId xmlns:a16="http://schemas.microsoft.com/office/drawing/2014/main" id="{E7F7887F-A4B3-5845-9FAB-57E95928BFFE}"/>
              </a:ext>
            </a:extLst>
          </p:cNvPr>
          <p:cNvSpPr txBox="1"/>
          <p:nvPr/>
        </p:nvSpPr>
        <p:spPr>
          <a:xfrm>
            <a:off x="325291" y="2415204"/>
            <a:ext cx="867889" cy="292388"/>
          </a:xfrm>
          <a:prstGeom prst="rect">
            <a:avLst/>
          </a:prstGeom>
          <a:solidFill>
            <a:schemeClr val="bg1"/>
          </a:solidFill>
          <a:ln w="25400">
            <a:solidFill>
              <a:schemeClr val="accent1">
                <a:lumMod val="25000"/>
              </a:schemeClr>
            </a:solidFill>
          </a:ln>
        </p:spPr>
        <p:txBody>
          <a:bodyPr wrap="square" rtlCol="0">
            <a:spAutoFit/>
          </a:bodyPr>
          <a:lstStyle/>
          <a:p>
            <a:r>
              <a:rPr lang="en-US" sz="1300" dirty="0"/>
              <a:t>Disease</a:t>
            </a:r>
          </a:p>
        </p:txBody>
      </p:sp>
      <p:sp>
        <p:nvSpPr>
          <p:cNvPr id="29" name="TextBox 28">
            <a:extLst>
              <a:ext uri="{FF2B5EF4-FFF2-40B4-BE49-F238E27FC236}">
                <a16:creationId xmlns:a16="http://schemas.microsoft.com/office/drawing/2014/main" id="{AE2B5E2E-9663-864C-83C2-081ACD358D2D}"/>
              </a:ext>
            </a:extLst>
          </p:cNvPr>
          <p:cNvSpPr txBox="1"/>
          <p:nvPr/>
        </p:nvSpPr>
        <p:spPr>
          <a:xfrm>
            <a:off x="2955073" y="1614512"/>
            <a:ext cx="802888" cy="292388"/>
          </a:xfrm>
          <a:prstGeom prst="rect">
            <a:avLst/>
          </a:prstGeom>
          <a:solidFill>
            <a:schemeClr val="bg1"/>
          </a:solidFill>
          <a:ln w="25400">
            <a:solidFill>
              <a:schemeClr val="accent1">
                <a:lumMod val="25000"/>
              </a:schemeClr>
            </a:solidFill>
          </a:ln>
        </p:spPr>
        <p:txBody>
          <a:bodyPr wrap="square" rtlCol="0">
            <a:spAutoFit/>
          </a:bodyPr>
          <a:lstStyle/>
          <a:p>
            <a:r>
              <a:rPr lang="en-US" sz="1300" dirty="0"/>
              <a:t>CAR-T</a:t>
            </a:r>
          </a:p>
        </p:txBody>
      </p:sp>
      <p:sp>
        <p:nvSpPr>
          <p:cNvPr id="31" name="TextBox 30">
            <a:extLst>
              <a:ext uri="{FF2B5EF4-FFF2-40B4-BE49-F238E27FC236}">
                <a16:creationId xmlns:a16="http://schemas.microsoft.com/office/drawing/2014/main" id="{F3995B21-B9B4-074F-A8EF-53E8EA1E5E7A}"/>
              </a:ext>
            </a:extLst>
          </p:cNvPr>
          <p:cNvSpPr txBox="1"/>
          <p:nvPr/>
        </p:nvSpPr>
        <p:spPr>
          <a:xfrm>
            <a:off x="3534955" y="4585716"/>
            <a:ext cx="1774355" cy="369332"/>
          </a:xfrm>
          <a:prstGeom prst="rect">
            <a:avLst/>
          </a:prstGeom>
          <a:noFill/>
        </p:spPr>
        <p:txBody>
          <a:bodyPr wrap="square" rtlCol="0">
            <a:spAutoFit/>
          </a:bodyPr>
          <a:lstStyle/>
          <a:p>
            <a:r>
              <a:rPr lang="en-US" sz="900" dirty="0"/>
              <a:t>De Marco et al, Int J Mol Sci, 2023</a:t>
            </a:r>
          </a:p>
        </p:txBody>
      </p:sp>
    </p:spTree>
    <p:extLst>
      <p:ext uri="{BB962C8B-B14F-4D97-AF65-F5344CB8AC3E}">
        <p14:creationId xmlns:p14="http://schemas.microsoft.com/office/powerpoint/2010/main" val="28326927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172995" y="304800"/>
            <a:ext cx="7737089" cy="807256"/>
          </a:xfrm>
        </p:spPr>
        <p:txBody>
          <a:bodyPr/>
          <a:lstStyle/>
          <a:p>
            <a:pPr algn="l"/>
            <a:r>
              <a:rPr lang="en-US" sz="2200" b="1" dirty="0">
                <a:solidFill>
                  <a:schemeClr val="accent5">
                    <a:lumMod val="25000"/>
                  </a:schemeClr>
                </a:solidFill>
              </a:rPr>
              <a:t>Challenge in solid tumor</a:t>
            </a:r>
          </a:p>
        </p:txBody>
      </p:sp>
      <p:sp>
        <p:nvSpPr>
          <p:cNvPr id="8" name="TextBox 7">
            <a:extLst>
              <a:ext uri="{FF2B5EF4-FFF2-40B4-BE49-F238E27FC236}">
                <a16:creationId xmlns:a16="http://schemas.microsoft.com/office/drawing/2014/main" id="{BD1C1447-47EF-F949-B566-C02292F6CE32}"/>
              </a:ext>
            </a:extLst>
          </p:cNvPr>
          <p:cNvSpPr txBox="1"/>
          <p:nvPr/>
        </p:nvSpPr>
        <p:spPr>
          <a:xfrm>
            <a:off x="6033837" y="4783366"/>
            <a:ext cx="319318" cy="230832"/>
          </a:xfrm>
          <a:prstGeom prst="rect">
            <a:avLst/>
          </a:prstGeom>
          <a:noFill/>
        </p:spPr>
        <p:txBody>
          <a:bodyPr wrap="none" rtlCol="0">
            <a:spAutoFit/>
          </a:bodyPr>
          <a:lstStyle/>
          <a:p>
            <a:r>
              <a:rPr lang="en-US" sz="900" dirty="0"/>
              <a:t>***</a:t>
            </a:r>
          </a:p>
        </p:txBody>
      </p:sp>
      <p:sp>
        <p:nvSpPr>
          <p:cNvPr id="10" name="TextBox 9">
            <a:extLst>
              <a:ext uri="{FF2B5EF4-FFF2-40B4-BE49-F238E27FC236}">
                <a16:creationId xmlns:a16="http://schemas.microsoft.com/office/drawing/2014/main" id="{A722717D-8A8B-0343-8281-22BC074D5C56}"/>
              </a:ext>
            </a:extLst>
          </p:cNvPr>
          <p:cNvSpPr txBox="1"/>
          <p:nvPr/>
        </p:nvSpPr>
        <p:spPr>
          <a:xfrm>
            <a:off x="287974" y="871152"/>
            <a:ext cx="8683031" cy="23607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latin typeface="+mn-lt"/>
              </a:rPr>
              <a:t>Trafficking to tumor</a:t>
            </a:r>
          </a:p>
          <a:p>
            <a:pPr marL="285750" indent="-285750">
              <a:lnSpc>
                <a:spcPct val="150000"/>
              </a:lnSpc>
              <a:buFont typeface="Arial" panose="020B0604020202020204" pitchFamily="34" charset="0"/>
              <a:buChar char="•"/>
            </a:pPr>
            <a:r>
              <a:rPr lang="en-US" sz="1800" dirty="0">
                <a:latin typeface="+mn-lt"/>
              </a:rPr>
              <a:t>Penetrate layers of extracellular matrix</a:t>
            </a:r>
          </a:p>
          <a:p>
            <a:pPr marL="285750" indent="-285750">
              <a:lnSpc>
                <a:spcPct val="150000"/>
              </a:lnSpc>
              <a:buFont typeface="Arial" panose="020B0604020202020204" pitchFamily="34" charset="0"/>
              <a:buChar char="•"/>
            </a:pPr>
            <a:r>
              <a:rPr lang="en-US" sz="1800" dirty="0">
                <a:latin typeface="+mn-lt"/>
              </a:rPr>
              <a:t>Hostile tumor microenvironment</a:t>
            </a:r>
          </a:p>
          <a:p>
            <a:pPr marL="285750" indent="-285750">
              <a:lnSpc>
                <a:spcPct val="150000"/>
              </a:lnSpc>
              <a:buFont typeface="Arial" panose="020B0604020202020204" pitchFamily="34" charset="0"/>
              <a:buChar char="•"/>
            </a:pPr>
            <a:r>
              <a:rPr lang="en-US" sz="1800" dirty="0">
                <a:latin typeface="+mn-lt"/>
              </a:rPr>
              <a:t>Tumor-associated antigens</a:t>
            </a:r>
          </a:p>
          <a:p>
            <a:pPr marL="742950" lvl="1" indent="-285750">
              <a:lnSpc>
                <a:spcPct val="150000"/>
              </a:lnSpc>
              <a:buFont typeface="Arial" panose="020B0604020202020204" pitchFamily="34" charset="0"/>
              <a:buChar char="•"/>
            </a:pPr>
            <a:r>
              <a:rPr lang="en-US" sz="1400" dirty="0">
                <a:latin typeface="+mn-lt"/>
              </a:rPr>
              <a:t>Uniformly expressed in tumor at high levels</a:t>
            </a:r>
          </a:p>
          <a:p>
            <a:pPr marL="742950" lvl="1" indent="-285750">
              <a:lnSpc>
                <a:spcPct val="150000"/>
              </a:lnSpc>
              <a:buFont typeface="Arial" panose="020B0604020202020204" pitchFamily="34" charset="0"/>
              <a:buChar char="•"/>
            </a:pPr>
            <a:r>
              <a:rPr lang="en-US" sz="1400" dirty="0">
                <a:latin typeface="+mn-lt"/>
              </a:rPr>
              <a:t>Tumor-specific, not expressed in normal cells</a:t>
            </a:r>
          </a:p>
        </p:txBody>
      </p:sp>
    </p:spTree>
    <p:extLst>
      <p:ext uri="{BB962C8B-B14F-4D97-AF65-F5344CB8AC3E}">
        <p14:creationId xmlns:p14="http://schemas.microsoft.com/office/powerpoint/2010/main" val="387488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1C1447-47EF-F949-B566-C02292F6CE32}"/>
              </a:ext>
            </a:extLst>
          </p:cNvPr>
          <p:cNvSpPr txBox="1"/>
          <p:nvPr/>
        </p:nvSpPr>
        <p:spPr>
          <a:xfrm>
            <a:off x="4067846" y="3896385"/>
            <a:ext cx="5280870" cy="461665"/>
          </a:xfrm>
          <a:prstGeom prst="rect">
            <a:avLst/>
          </a:prstGeom>
          <a:noFill/>
        </p:spPr>
        <p:txBody>
          <a:bodyPr wrap="square" rtlCol="0">
            <a:spAutoFit/>
          </a:bodyPr>
          <a:lstStyle/>
          <a:p>
            <a:r>
              <a:rPr lang="en-US" sz="800" dirty="0" err="1"/>
              <a:t>Srour</a:t>
            </a:r>
            <a:r>
              <a:rPr lang="en-US" sz="800" dirty="0"/>
              <a:t> et al, AACR 2023; </a:t>
            </a:r>
            <a:r>
              <a:rPr lang="en-US" sz="800" dirty="0" err="1"/>
              <a:t>Allogen</a:t>
            </a:r>
            <a:r>
              <a:rPr lang="en-US" sz="800" dirty="0"/>
              <a:t> Therapeutic Press release 2023; : https://</a:t>
            </a:r>
            <a:r>
              <a:rPr lang="en-US" sz="800" dirty="0" err="1"/>
              <a:t>www.mdanderson.org</a:t>
            </a:r>
            <a:r>
              <a:rPr lang="en-US" sz="800" dirty="0"/>
              <a:t>/newsroom/</a:t>
            </a:r>
            <a:r>
              <a:rPr lang="en-US" sz="800" dirty="0" err="1"/>
              <a:t>aacr</a:t>
            </a:r>
            <a:r>
              <a:rPr lang="en-US" sz="800" dirty="0"/>
              <a:t>--novel-allogeneic-car-t-cell-therapy-delivers-promising-early-results-patients-metastatic-clear-cell-renal-cell-carcinoma.h00-159617856.html</a:t>
            </a:r>
          </a:p>
        </p:txBody>
      </p:sp>
      <p:sp>
        <p:nvSpPr>
          <p:cNvPr id="7" name="Rounded Rectangle 6">
            <a:extLst>
              <a:ext uri="{FF2B5EF4-FFF2-40B4-BE49-F238E27FC236}">
                <a16:creationId xmlns:a16="http://schemas.microsoft.com/office/drawing/2014/main" id="{07522655-956F-5A46-AE57-B037A0D89D75}"/>
              </a:ext>
            </a:extLst>
          </p:cNvPr>
          <p:cNvSpPr/>
          <p:nvPr/>
        </p:nvSpPr>
        <p:spPr bwMode="auto">
          <a:xfrm>
            <a:off x="4155107" y="121734"/>
            <a:ext cx="2263580" cy="412443"/>
          </a:xfrm>
          <a:prstGeom prst="roundRect">
            <a:avLst/>
          </a:prstGeom>
          <a:solidFill>
            <a:schemeClr val="accent2">
              <a:lumMod val="75000"/>
            </a:schemeClr>
          </a:solidFill>
          <a:ln w="9525" cap="flat" cmpd="sng" algn="ctr">
            <a:solidFill>
              <a:schemeClr val="accent1">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TRAVERSE </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5" name="TextBox 4">
            <a:extLst>
              <a:ext uri="{FF2B5EF4-FFF2-40B4-BE49-F238E27FC236}">
                <a16:creationId xmlns:a16="http://schemas.microsoft.com/office/drawing/2014/main" id="{9C578435-354C-C04D-9E9D-FBDCE22FCA85}"/>
              </a:ext>
            </a:extLst>
          </p:cNvPr>
          <p:cNvSpPr txBox="1"/>
          <p:nvPr/>
        </p:nvSpPr>
        <p:spPr>
          <a:xfrm>
            <a:off x="441253" y="-7472"/>
            <a:ext cx="973343" cy="461665"/>
          </a:xfrm>
          <a:prstGeom prst="rect">
            <a:avLst/>
          </a:prstGeom>
          <a:noFill/>
        </p:spPr>
        <p:txBody>
          <a:bodyPr wrap="none" rtlCol="0">
            <a:spAutoFit/>
          </a:bodyPr>
          <a:lstStyle/>
          <a:p>
            <a:r>
              <a:rPr lang="en-US" b="1" u="sng" dirty="0"/>
              <a:t>CD70</a:t>
            </a:r>
          </a:p>
        </p:txBody>
      </p:sp>
      <p:sp>
        <p:nvSpPr>
          <p:cNvPr id="13" name="Title 3">
            <a:extLst>
              <a:ext uri="{FF2B5EF4-FFF2-40B4-BE49-F238E27FC236}">
                <a16:creationId xmlns:a16="http://schemas.microsoft.com/office/drawing/2014/main" id="{A78CC021-5442-CC4C-AAB6-E8641A38278D}"/>
              </a:ext>
            </a:extLst>
          </p:cNvPr>
          <p:cNvSpPr>
            <a:spLocks noGrp="1"/>
          </p:cNvSpPr>
          <p:nvPr>
            <p:ph type="title"/>
          </p:nvPr>
        </p:nvSpPr>
        <p:spPr>
          <a:xfrm>
            <a:off x="4122360" y="789971"/>
            <a:ext cx="3847910" cy="495763"/>
          </a:xfrm>
        </p:spPr>
        <p:txBody>
          <a:bodyPr anchor="ctr"/>
          <a:lstStyle/>
          <a:p>
            <a:pPr algn="l"/>
            <a:r>
              <a:rPr lang="en-US" sz="1300" dirty="0">
                <a:solidFill>
                  <a:srgbClr val="C00000"/>
                </a:solidFill>
              </a:rPr>
              <a:t>ALLO-316 (anti-CD70 allogeneic CAR-T)</a:t>
            </a:r>
            <a:endParaRPr lang="en-US" sz="1100" dirty="0">
              <a:solidFill>
                <a:srgbClr val="C00000"/>
              </a:solidFill>
            </a:endParaRPr>
          </a:p>
        </p:txBody>
      </p:sp>
      <p:sp>
        <p:nvSpPr>
          <p:cNvPr id="14" name="TextBox 13">
            <a:extLst>
              <a:ext uri="{FF2B5EF4-FFF2-40B4-BE49-F238E27FC236}">
                <a16:creationId xmlns:a16="http://schemas.microsoft.com/office/drawing/2014/main" id="{D610ED3F-F3A1-6D45-9AA1-2B690433EE0A}"/>
              </a:ext>
            </a:extLst>
          </p:cNvPr>
          <p:cNvSpPr txBox="1"/>
          <p:nvPr/>
        </p:nvSpPr>
        <p:spPr>
          <a:xfrm>
            <a:off x="4061821" y="553093"/>
            <a:ext cx="3566041" cy="369332"/>
          </a:xfrm>
          <a:prstGeom prst="rect">
            <a:avLst/>
          </a:prstGeom>
          <a:noFill/>
        </p:spPr>
        <p:txBody>
          <a:bodyPr wrap="none" rtlCol="0">
            <a:spAutoFit/>
          </a:bodyPr>
          <a:lstStyle/>
          <a:p>
            <a:r>
              <a:rPr lang="en-US" sz="1800" dirty="0"/>
              <a:t>Phase I, </a:t>
            </a:r>
            <a:r>
              <a:rPr lang="en-US" sz="1800" dirty="0" err="1"/>
              <a:t>ccRCC</a:t>
            </a:r>
            <a:r>
              <a:rPr lang="en-US" sz="1800" dirty="0"/>
              <a:t>, post IO and TKI</a:t>
            </a:r>
          </a:p>
        </p:txBody>
      </p:sp>
      <p:pic>
        <p:nvPicPr>
          <p:cNvPr id="15" name="Picture 14" descr="A close-up of a medical chart&#10;&#10;Description automatically generated">
            <a:extLst>
              <a:ext uri="{FF2B5EF4-FFF2-40B4-BE49-F238E27FC236}">
                <a16:creationId xmlns:a16="http://schemas.microsoft.com/office/drawing/2014/main" id="{350D1749-8C59-AB49-93FA-18122D9964B0}"/>
              </a:ext>
            </a:extLst>
          </p:cNvPr>
          <p:cNvPicPr>
            <a:picLocks noChangeAspect="1"/>
          </p:cNvPicPr>
          <p:nvPr/>
        </p:nvPicPr>
        <p:blipFill>
          <a:blip r:embed="rId3"/>
          <a:stretch>
            <a:fillRect/>
          </a:stretch>
        </p:blipFill>
        <p:spPr>
          <a:xfrm>
            <a:off x="4122360" y="1283989"/>
            <a:ext cx="5015345" cy="2549547"/>
          </a:xfrm>
          <a:prstGeom prst="rect">
            <a:avLst/>
          </a:prstGeom>
        </p:spPr>
      </p:pic>
      <p:sp>
        <p:nvSpPr>
          <p:cNvPr id="17" name="TextBox 16">
            <a:extLst>
              <a:ext uri="{FF2B5EF4-FFF2-40B4-BE49-F238E27FC236}">
                <a16:creationId xmlns:a16="http://schemas.microsoft.com/office/drawing/2014/main" id="{AB60952E-5778-7F4A-BD4D-41967CBE13A3}"/>
              </a:ext>
            </a:extLst>
          </p:cNvPr>
          <p:cNvSpPr txBox="1"/>
          <p:nvPr/>
        </p:nvSpPr>
        <p:spPr>
          <a:xfrm>
            <a:off x="7510556" y="2266541"/>
            <a:ext cx="1571243" cy="215444"/>
          </a:xfrm>
          <a:prstGeom prst="rect">
            <a:avLst/>
          </a:prstGeom>
          <a:solidFill>
            <a:schemeClr val="bg1"/>
          </a:solidFill>
          <a:ln w="25400">
            <a:solidFill>
              <a:schemeClr val="accent1">
                <a:lumMod val="25000"/>
              </a:schemeClr>
            </a:solidFill>
          </a:ln>
        </p:spPr>
        <p:txBody>
          <a:bodyPr wrap="square" rtlCol="0">
            <a:spAutoFit/>
          </a:bodyPr>
          <a:lstStyle/>
          <a:p>
            <a:r>
              <a:rPr lang="en-US" sz="800" dirty="0"/>
              <a:t>Overall ORR: 17%; DCR: 89%</a:t>
            </a:r>
          </a:p>
        </p:txBody>
      </p:sp>
      <p:sp>
        <p:nvSpPr>
          <p:cNvPr id="19" name="Rounded Rectangle 18">
            <a:extLst>
              <a:ext uri="{FF2B5EF4-FFF2-40B4-BE49-F238E27FC236}">
                <a16:creationId xmlns:a16="http://schemas.microsoft.com/office/drawing/2014/main" id="{31FA5F7E-2EF6-A94D-B25B-73A8E9EAB4BE}"/>
              </a:ext>
            </a:extLst>
          </p:cNvPr>
          <p:cNvSpPr/>
          <p:nvPr/>
        </p:nvSpPr>
        <p:spPr bwMode="auto">
          <a:xfrm>
            <a:off x="511404" y="477537"/>
            <a:ext cx="2263580" cy="412443"/>
          </a:xfrm>
          <a:prstGeom prst="roundRect">
            <a:avLst/>
          </a:prstGeom>
          <a:solidFill>
            <a:schemeClr val="accent2">
              <a:lumMod val="75000"/>
            </a:schemeClr>
          </a:solidFill>
          <a:ln w="9525" cap="flat" cmpd="sng" algn="ctr">
            <a:solidFill>
              <a:schemeClr val="accent1">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COLBALT-RCC </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20" name="Title 3">
            <a:extLst>
              <a:ext uri="{FF2B5EF4-FFF2-40B4-BE49-F238E27FC236}">
                <a16:creationId xmlns:a16="http://schemas.microsoft.com/office/drawing/2014/main" id="{1E37FC42-1DA6-2D44-848C-357D2AA42B56}"/>
              </a:ext>
            </a:extLst>
          </p:cNvPr>
          <p:cNvSpPr txBox="1">
            <a:spLocks/>
          </p:cNvSpPr>
          <p:nvPr/>
        </p:nvSpPr>
        <p:spPr>
          <a:xfrm>
            <a:off x="441253" y="1282656"/>
            <a:ext cx="3415852" cy="495763"/>
          </a:xfrm>
          <a:prstGeom prst="rect">
            <a:avLst/>
          </a:prstGeom>
          <a:noFill/>
        </p:spPr>
        <p:txBody>
          <a:bodyPr anchor="ct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1300" kern="0" dirty="0">
                <a:solidFill>
                  <a:srgbClr val="C00000"/>
                </a:solidFill>
              </a:rPr>
              <a:t>CTX130 (allogeneic CRISPR-cas9 gene-edited, anti-CD70 CAR-T)</a:t>
            </a:r>
            <a:endParaRPr lang="en-US" sz="1100" kern="0" dirty="0">
              <a:solidFill>
                <a:srgbClr val="C00000"/>
              </a:solidFill>
            </a:endParaRPr>
          </a:p>
        </p:txBody>
      </p:sp>
      <p:sp>
        <p:nvSpPr>
          <p:cNvPr id="21" name="TextBox 20">
            <a:extLst>
              <a:ext uri="{FF2B5EF4-FFF2-40B4-BE49-F238E27FC236}">
                <a16:creationId xmlns:a16="http://schemas.microsoft.com/office/drawing/2014/main" id="{FB4F4342-FF99-5847-8311-16CABC192F5A}"/>
              </a:ext>
            </a:extLst>
          </p:cNvPr>
          <p:cNvSpPr txBox="1"/>
          <p:nvPr/>
        </p:nvSpPr>
        <p:spPr>
          <a:xfrm>
            <a:off x="441253" y="913324"/>
            <a:ext cx="3566041" cy="369332"/>
          </a:xfrm>
          <a:prstGeom prst="rect">
            <a:avLst/>
          </a:prstGeom>
          <a:noFill/>
        </p:spPr>
        <p:txBody>
          <a:bodyPr wrap="none" rtlCol="0">
            <a:spAutoFit/>
          </a:bodyPr>
          <a:lstStyle/>
          <a:p>
            <a:r>
              <a:rPr lang="en-US" sz="1800" dirty="0"/>
              <a:t>Phase I, </a:t>
            </a:r>
            <a:r>
              <a:rPr lang="en-US" sz="1800" dirty="0" err="1"/>
              <a:t>ccRCC</a:t>
            </a:r>
            <a:r>
              <a:rPr lang="en-US" sz="1800" dirty="0"/>
              <a:t>, post IO and TKI</a:t>
            </a:r>
          </a:p>
        </p:txBody>
      </p:sp>
      <p:sp>
        <p:nvSpPr>
          <p:cNvPr id="22" name="TextBox 21">
            <a:extLst>
              <a:ext uri="{FF2B5EF4-FFF2-40B4-BE49-F238E27FC236}">
                <a16:creationId xmlns:a16="http://schemas.microsoft.com/office/drawing/2014/main" id="{D4DDF9D3-97C4-2E4F-944A-F7F8B116CA61}"/>
              </a:ext>
            </a:extLst>
          </p:cNvPr>
          <p:cNvSpPr txBox="1"/>
          <p:nvPr/>
        </p:nvSpPr>
        <p:spPr>
          <a:xfrm>
            <a:off x="290967" y="3956607"/>
            <a:ext cx="3565599" cy="215444"/>
          </a:xfrm>
          <a:prstGeom prst="rect">
            <a:avLst/>
          </a:prstGeom>
          <a:noFill/>
        </p:spPr>
        <p:txBody>
          <a:bodyPr wrap="square" rtlCol="0">
            <a:spAutoFit/>
          </a:bodyPr>
          <a:lstStyle/>
          <a:p>
            <a:r>
              <a:rPr lang="en-US" sz="800" dirty="0"/>
              <a:t>Pal et al, </a:t>
            </a:r>
            <a:r>
              <a:rPr lang="en-US" sz="800" b="0" i="0" u="none" strike="noStrike" dirty="0">
                <a:solidFill>
                  <a:srgbClr val="000000"/>
                </a:solidFill>
                <a:effectLst/>
                <a:latin typeface="ui-sans-serif"/>
              </a:rPr>
              <a:t>Society for Immunotherapy of Cancer’s 37th Annual Meeting, 2022</a:t>
            </a:r>
            <a:endParaRPr lang="en-US" sz="800" dirty="0"/>
          </a:p>
        </p:txBody>
      </p:sp>
      <p:sp>
        <p:nvSpPr>
          <p:cNvPr id="23" name="TextBox 22">
            <a:extLst>
              <a:ext uri="{FF2B5EF4-FFF2-40B4-BE49-F238E27FC236}">
                <a16:creationId xmlns:a16="http://schemas.microsoft.com/office/drawing/2014/main" id="{B8F90187-91F1-B441-A7CE-0AA1A9B1D3E5}"/>
              </a:ext>
            </a:extLst>
          </p:cNvPr>
          <p:cNvSpPr txBox="1"/>
          <p:nvPr/>
        </p:nvSpPr>
        <p:spPr>
          <a:xfrm>
            <a:off x="396649" y="1862515"/>
            <a:ext cx="3505060" cy="1631216"/>
          </a:xfrm>
          <a:prstGeom prst="rect">
            <a:avLst/>
          </a:prstGeom>
          <a:noFill/>
        </p:spPr>
        <p:txBody>
          <a:bodyPr wrap="square" rtlCol="0">
            <a:spAutoFit/>
          </a:bodyPr>
          <a:lstStyle/>
          <a:p>
            <a:pPr marL="171450" indent="-171450">
              <a:buFont typeface="Arial" panose="020B0604020202020204" pitchFamily="34" charset="0"/>
              <a:buChar char="•"/>
            </a:pPr>
            <a:r>
              <a:rPr lang="en-US" sz="1300" b="1" dirty="0">
                <a:latin typeface="+mn-lt"/>
              </a:rPr>
              <a:t>First-in human CD70 CAR-T</a:t>
            </a:r>
          </a:p>
          <a:p>
            <a:pPr marL="171450" indent="-171450">
              <a:buFont typeface="Arial" panose="020B0604020202020204" pitchFamily="34" charset="0"/>
              <a:buChar char="•"/>
            </a:pPr>
            <a:r>
              <a:rPr lang="en-US" sz="1300" dirty="0">
                <a:latin typeface="+mn-lt"/>
              </a:rPr>
              <a:t>N=14</a:t>
            </a:r>
          </a:p>
          <a:p>
            <a:pPr marL="171450" indent="-171450">
              <a:buFont typeface="Arial" panose="020B0604020202020204" pitchFamily="34" charset="0"/>
              <a:buChar char="•"/>
            </a:pPr>
            <a:r>
              <a:rPr lang="en-US" sz="1300" dirty="0">
                <a:latin typeface="+mn-lt"/>
              </a:rPr>
              <a:t>ORR 8% DCR 77%</a:t>
            </a:r>
          </a:p>
          <a:p>
            <a:pPr marL="628650" lvl="1" indent="-171450">
              <a:buFont typeface="System Font Regular"/>
              <a:buChar char="-"/>
            </a:pPr>
            <a:r>
              <a:rPr lang="en-US" sz="1100" dirty="0">
                <a:latin typeface="+mn-lt"/>
              </a:rPr>
              <a:t>1 CR, durable</a:t>
            </a:r>
          </a:p>
          <a:p>
            <a:pPr marL="171450" indent="-171450">
              <a:buFont typeface="Arial" panose="020B0604020202020204" pitchFamily="34" charset="0"/>
              <a:buChar char="•"/>
            </a:pPr>
            <a:r>
              <a:rPr lang="en-US" sz="1300" b="1" dirty="0">
                <a:latin typeface="+mn-lt"/>
              </a:rPr>
              <a:t>Tolerable safety profile</a:t>
            </a:r>
            <a:endParaRPr lang="en-US" sz="1300" dirty="0">
              <a:latin typeface="+mn-lt"/>
            </a:endParaRPr>
          </a:p>
          <a:p>
            <a:pPr marL="628650" lvl="1" indent="-171450">
              <a:buFont typeface="System Font Regular"/>
              <a:buChar char="-"/>
            </a:pPr>
            <a:r>
              <a:rPr lang="en-US" sz="1100" dirty="0">
                <a:latin typeface="+mn-lt"/>
              </a:rPr>
              <a:t>50% grade 1/2 CRS (no grade </a:t>
            </a:r>
            <a:r>
              <a:rPr lang="en-US" sz="1100" u="sng" dirty="0">
                <a:latin typeface="+mn-lt"/>
              </a:rPr>
              <a:t>&gt;</a:t>
            </a:r>
            <a:r>
              <a:rPr lang="en-US" sz="1100" dirty="0">
                <a:latin typeface="+mn-lt"/>
              </a:rPr>
              <a:t> 3)</a:t>
            </a:r>
          </a:p>
          <a:p>
            <a:pPr marL="628650" lvl="1" indent="-171450">
              <a:buFont typeface="System Font Regular"/>
              <a:buChar char="-"/>
            </a:pPr>
            <a:r>
              <a:rPr lang="en-US" sz="1100" dirty="0">
                <a:latin typeface="+mn-lt"/>
              </a:rPr>
              <a:t>No neurotoxic syndrome, GVHD, HLH</a:t>
            </a:r>
          </a:p>
          <a:p>
            <a:endParaRPr lang="en-US" sz="1300" dirty="0">
              <a:latin typeface="+mn-lt"/>
            </a:endParaRPr>
          </a:p>
        </p:txBody>
      </p:sp>
      <p:sp>
        <p:nvSpPr>
          <p:cNvPr id="24" name="TextBox 23">
            <a:extLst>
              <a:ext uri="{FF2B5EF4-FFF2-40B4-BE49-F238E27FC236}">
                <a16:creationId xmlns:a16="http://schemas.microsoft.com/office/drawing/2014/main" id="{93FC1F9C-2B93-CC42-8B4C-89FAEFF78272}"/>
              </a:ext>
            </a:extLst>
          </p:cNvPr>
          <p:cNvSpPr txBox="1"/>
          <p:nvPr/>
        </p:nvSpPr>
        <p:spPr>
          <a:xfrm>
            <a:off x="7553883" y="1728430"/>
            <a:ext cx="570601" cy="246221"/>
          </a:xfrm>
          <a:prstGeom prst="rect">
            <a:avLst/>
          </a:prstGeom>
          <a:solidFill>
            <a:schemeClr val="bg1"/>
          </a:solidFill>
          <a:ln w="25400">
            <a:solidFill>
              <a:schemeClr val="accent1">
                <a:lumMod val="25000"/>
              </a:schemeClr>
            </a:solidFill>
          </a:ln>
        </p:spPr>
        <p:txBody>
          <a:bodyPr wrap="square" rtlCol="0">
            <a:spAutoFit/>
          </a:bodyPr>
          <a:lstStyle/>
          <a:p>
            <a:r>
              <a:rPr lang="en-US" sz="1000" dirty="0"/>
              <a:t>30 %</a:t>
            </a:r>
          </a:p>
        </p:txBody>
      </p:sp>
      <p:sp>
        <p:nvSpPr>
          <p:cNvPr id="25" name="TextBox 24">
            <a:extLst>
              <a:ext uri="{FF2B5EF4-FFF2-40B4-BE49-F238E27FC236}">
                <a16:creationId xmlns:a16="http://schemas.microsoft.com/office/drawing/2014/main" id="{33710FE8-F6D4-7A44-BAC0-88B5895778AD}"/>
              </a:ext>
            </a:extLst>
          </p:cNvPr>
          <p:cNvSpPr txBox="1"/>
          <p:nvPr/>
        </p:nvSpPr>
        <p:spPr>
          <a:xfrm>
            <a:off x="8202735" y="1722266"/>
            <a:ext cx="570601" cy="246221"/>
          </a:xfrm>
          <a:prstGeom prst="rect">
            <a:avLst/>
          </a:prstGeom>
          <a:solidFill>
            <a:schemeClr val="bg1"/>
          </a:solidFill>
          <a:ln w="25400">
            <a:solidFill>
              <a:schemeClr val="accent1">
                <a:lumMod val="25000"/>
              </a:schemeClr>
            </a:solidFill>
          </a:ln>
        </p:spPr>
        <p:txBody>
          <a:bodyPr wrap="square" rtlCol="0">
            <a:spAutoFit/>
          </a:bodyPr>
          <a:lstStyle/>
          <a:p>
            <a:r>
              <a:rPr lang="en-US" sz="1000" dirty="0"/>
              <a:t>100 %</a:t>
            </a:r>
          </a:p>
        </p:txBody>
      </p:sp>
    </p:spTree>
    <p:extLst>
      <p:ext uri="{BB962C8B-B14F-4D97-AF65-F5344CB8AC3E}">
        <p14:creationId xmlns:p14="http://schemas.microsoft.com/office/powerpoint/2010/main" val="17194868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9C92884-921D-0542-8306-51F89144768E}"/>
              </a:ext>
            </a:extLst>
          </p:cNvPr>
          <p:cNvSpPr>
            <a:spLocks noGrp="1"/>
          </p:cNvSpPr>
          <p:nvPr>
            <p:ph type="title"/>
          </p:nvPr>
        </p:nvSpPr>
        <p:spPr>
          <a:xfrm>
            <a:off x="616942" y="0"/>
            <a:ext cx="7737089" cy="807256"/>
          </a:xfrm>
        </p:spPr>
        <p:txBody>
          <a:bodyPr/>
          <a:lstStyle/>
          <a:p>
            <a:pPr algn="l"/>
            <a:r>
              <a:rPr lang="en-US" sz="2200" b="1" dirty="0">
                <a:solidFill>
                  <a:schemeClr val="accent5">
                    <a:lumMod val="25000"/>
                  </a:schemeClr>
                </a:solidFill>
              </a:rPr>
              <a:t>Active clinical trials with CAR-T enrolling RCC patients</a:t>
            </a:r>
          </a:p>
        </p:txBody>
      </p:sp>
      <p:sp>
        <p:nvSpPr>
          <p:cNvPr id="12" name="Rectangle 11">
            <a:extLst>
              <a:ext uri="{FF2B5EF4-FFF2-40B4-BE49-F238E27FC236}">
                <a16:creationId xmlns:a16="http://schemas.microsoft.com/office/drawing/2014/main" id="{D8855F9A-4C4C-2F46-BB3B-FC84F610DA9D}"/>
              </a:ext>
            </a:extLst>
          </p:cNvPr>
          <p:cNvSpPr/>
          <p:nvPr/>
        </p:nvSpPr>
        <p:spPr bwMode="auto">
          <a:xfrm>
            <a:off x="-85682" y="4245545"/>
            <a:ext cx="9315363" cy="96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 name="Picture 2" descr="A table with text and images&#10;&#10;Description automatically generated">
            <a:extLst>
              <a:ext uri="{FF2B5EF4-FFF2-40B4-BE49-F238E27FC236}">
                <a16:creationId xmlns:a16="http://schemas.microsoft.com/office/drawing/2014/main" id="{FC2EFA19-C42A-704E-9EDA-9431314ED1F3}"/>
              </a:ext>
            </a:extLst>
          </p:cNvPr>
          <p:cNvPicPr>
            <a:picLocks noChangeAspect="1"/>
          </p:cNvPicPr>
          <p:nvPr/>
        </p:nvPicPr>
        <p:blipFill rotWithShape="1">
          <a:blip r:embed="rId3"/>
          <a:srcRect t="6077"/>
          <a:stretch/>
        </p:blipFill>
        <p:spPr>
          <a:xfrm>
            <a:off x="616941" y="403628"/>
            <a:ext cx="7420153" cy="4666968"/>
          </a:xfrm>
          <a:prstGeom prst="rect">
            <a:avLst/>
          </a:prstGeom>
        </p:spPr>
      </p:pic>
      <p:sp>
        <p:nvSpPr>
          <p:cNvPr id="8" name="TextBox 7">
            <a:extLst>
              <a:ext uri="{FF2B5EF4-FFF2-40B4-BE49-F238E27FC236}">
                <a16:creationId xmlns:a16="http://schemas.microsoft.com/office/drawing/2014/main" id="{BD1C1447-47EF-F949-B566-C02292F6CE32}"/>
              </a:ext>
            </a:extLst>
          </p:cNvPr>
          <p:cNvSpPr txBox="1"/>
          <p:nvPr/>
        </p:nvSpPr>
        <p:spPr>
          <a:xfrm>
            <a:off x="6701522" y="5023292"/>
            <a:ext cx="1832553" cy="230832"/>
          </a:xfrm>
          <a:prstGeom prst="rect">
            <a:avLst/>
          </a:prstGeom>
          <a:noFill/>
        </p:spPr>
        <p:txBody>
          <a:bodyPr wrap="none" rtlCol="0">
            <a:spAutoFit/>
          </a:bodyPr>
          <a:lstStyle/>
          <a:p>
            <a:r>
              <a:rPr lang="en-US" sz="900" dirty="0"/>
              <a:t>Kim et a. </a:t>
            </a:r>
            <a:r>
              <a:rPr lang="en-US" sz="900" dirty="0" err="1"/>
              <a:t>Investig</a:t>
            </a:r>
            <a:r>
              <a:rPr lang="en-US" sz="900" dirty="0"/>
              <a:t> Clin </a:t>
            </a:r>
            <a:r>
              <a:rPr lang="en-US" sz="900" dirty="0" err="1"/>
              <a:t>Urol</a:t>
            </a:r>
            <a:r>
              <a:rPr lang="en-US" sz="900" dirty="0"/>
              <a:t> 2022</a:t>
            </a:r>
          </a:p>
        </p:txBody>
      </p:sp>
    </p:spTree>
    <p:extLst>
      <p:ext uri="{BB962C8B-B14F-4D97-AF65-F5344CB8AC3E}">
        <p14:creationId xmlns:p14="http://schemas.microsoft.com/office/powerpoint/2010/main" val="39278431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5" y="220217"/>
            <a:ext cx="5935025" cy="807256"/>
          </a:xfrm>
        </p:spPr>
        <p:txBody>
          <a:bodyPr/>
          <a:lstStyle/>
          <a:p>
            <a:pPr algn="l"/>
            <a:r>
              <a:rPr lang="en-US" sz="2200" b="1" u="sng" dirty="0">
                <a:solidFill>
                  <a:schemeClr val="accent5">
                    <a:lumMod val="25000"/>
                  </a:schemeClr>
                </a:solidFill>
              </a:rPr>
              <a:t>Takeaways</a:t>
            </a:r>
          </a:p>
        </p:txBody>
      </p:sp>
      <p:sp>
        <p:nvSpPr>
          <p:cNvPr id="3" name="TextBox 2">
            <a:extLst>
              <a:ext uri="{FF2B5EF4-FFF2-40B4-BE49-F238E27FC236}">
                <a16:creationId xmlns:a16="http://schemas.microsoft.com/office/drawing/2014/main" id="{165F7637-2166-164D-98D5-8D4268899637}"/>
              </a:ext>
            </a:extLst>
          </p:cNvPr>
          <p:cNvSpPr txBox="1"/>
          <p:nvPr/>
        </p:nvSpPr>
        <p:spPr>
          <a:xfrm>
            <a:off x="287974" y="1027473"/>
            <a:ext cx="8856026" cy="198567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600" dirty="0">
                <a:latin typeface="+mn-lt"/>
              </a:rPr>
              <a:t>CAR-T therapy has changed the treatment landscape for hematological malignancies</a:t>
            </a:r>
          </a:p>
          <a:p>
            <a:pPr marL="285750" indent="-285750">
              <a:lnSpc>
                <a:spcPct val="200000"/>
              </a:lnSpc>
              <a:buFont typeface="Arial" panose="020B0604020202020204" pitchFamily="34" charset="0"/>
              <a:buChar char="•"/>
            </a:pPr>
            <a:r>
              <a:rPr lang="en-US" sz="1600" dirty="0">
                <a:latin typeface="+mn-lt"/>
              </a:rPr>
              <a:t>Its utility in solid tumor faces unique challenges</a:t>
            </a:r>
          </a:p>
          <a:p>
            <a:pPr marL="285750" indent="-285750">
              <a:lnSpc>
                <a:spcPct val="200000"/>
              </a:lnSpc>
              <a:buFont typeface="Arial" panose="020B0604020202020204" pitchFamily="34" charset="0"/>
              <a:buChar char="•"/>
            </a:pPr>
            <a:r>
              <a:rPr lang="en-US" sz="1600" dirty="0">
                <a:latin typeface="+mn-lt"/>
              </a:rPr>
              <a:t>RCC tumor-associated antigen and CAR-T therapy under investigation with overall tolerability and preliminary efficacy</a:t>
            </a:r>
          </a:p>
        </p:txBody>
      </p:sp>
    </p:spTree>
    <p:extLst>
      <p:ext uri="{BB962C8B-B14F-4D97-AF65-F5344CB8AC3E}">
        <p14:creationId xmlns:p14="http://schemas.microsoft.com/office/powerpoint/2010/main" val="23693481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C8C209A-E0D9-B14D-88C6-FF703FA84E1D}"/>
              </a:ext>
            </a:extLst>
          </p:cNvPr>
          <p:cNvSpPr/>
          <p:nvPr/>
        </p:nvSpPr>
        <p:spPr bwMode="auto">
          <a:xfrm>
            <a:off x="-23004" y="4277102"/>
            <a:ext cx="9233488" cy="8711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102301" y="-3825"/>
            <a:ext cx="3097776" cy="545902"/>
          </a:xfrm>
        </p:spPr>
        <p:txBody>
          <a:bodyPr/>
          <a:lstStyle/>
          <a:p>
            <a:pPr algn="l"/>
            <a:r>
              <a:rPr lang="en-US" sz="2200" b="1" u="sng" dirty="0">
                <a:solidFill>
                  <a:schemeClr val="accent5">
                    <a:lumMod val="25000"/>
                  </a:schemeClr>
                </a:solidFill>
              </a:rPr>
              <a:t>Radioligand Therapy</a:t>
            </a:r>
          </a:p>
        </p:txBody>
      </p:sp>
      <p:sp>
        <p:nvSpPr>
          <p:cNvPr id="2" name="TextBox 1">
            <a:extLst>
              <a:ext uri="{FF2B5EF4-FFF2-40B4-BE49-F238E27FC236}">
                <a16:creationId xmlns:a16="http://schemas.microsoft.com/office/drawing/2014/main" id="{B09ECF9C-FE7F-5A4E-8710-83FDC71A2BF8}"/>
              </a:ext>
            </a:extLst>
          </p:cNvPr>
          <p:cNvSpPr txBox="1"/>
          <p:nvPr/>
        </p:nvSpPr>
        <p:spPr>
          <a:xfrm>
            <a:off x="102301" y="433846"/>
            <a:ext cx="6595745" cy="338554"/>
          </a:xfrm>
          <a:prstGeom prst="rect">
            <a:avLst/>
          </a:prstGeom>
          <a:noFill/>
        </p:spPr>
        <p:txBody>
          <a:bodyPr wrap="square" rtlCol="0">
            <a:spAutoFit/>
          </a:bodyPr>
          <a:lstStyle/>
          <a:p>
            <a:r>
              <a:rPr lang="en-US" sz="1600" b="1" dirty="0">
                <a:solidFill>
                  <a:schemeClr val="accent5">
                    <a:lumMod val="25000"/>
                  </a:schemeClr>
                </a:solidFill>
              </a:rPr>
              <a:t>CAIX: </a:t>
            </a:r>
            <a:r>
              <a:rPr lang="en-US" sz="1600" dirty="0">
                <a:solidFill>
                  <a:schemeClr val="accent5">
                    <a:lumMod val="25000"/>
                  </a:schemeClr>
                </a:solidFill>
              </a:rPr>
              <a:t>expressed in &gt;90% of </a:t>
            </a:r>
            <a:r>
              <a:rPr lang="en-US" sz="1600" dirty="0" err="1">
                <a:solidFill>
                  <a:schemeClr val="accent5">
                    <a:lumMod val="25000"/>
                  </a:schemeClr>
                </a:solidFill>
              </a:rPr>
              <a:t>ccRCC</a:t>
            </a:r>
            <a:r>
              <a:rPr lang="en-US" sz="1600" dirty="0">
                <a:solidFill>
                  <a:schemeClr val="accent5">
                    <a:lumMod val="25000"/>
                  </a:schemeClr>
                </a:solidFill>
              </a:rPr>
              <a:t>; not expressed in normal tissue</a:t>
            </a:r>
          </a:p>
        </p:txBody>
      </p:sp>
      <p:pic>
        <p:nvPicPr>
          <p:cNvPr id="5" name="Picture 4" descr="A blue ball with text on it&#10;&#10;Description automatically generated">
            <a:extLst>
              <a:ext uri="{FF2B5EF4-FFF2-40B4-BE49-F238E27FC236}">
                <a16:creationId xmlns:a16="http://schemas.microsoft.com/office/drawing/2014/main" id="{6B86526D-F9BD-C544-87FC-2744FA2C6C8C}"/>
              </a:ext>
            </a:extLst>
          </p:cNvPr>
          <p:cNvPicPr>
            <a:picLocks noChangeAspect="1"/>
          </p:cNvPicPr>
          <p:nvPr/>
        </p:nvPicPr>
        <p:blipFill rotWithShape="1">
          <a:blip r:embed="rId3"/>
          <a:srcRect l="20063" t="56610" r="11646"/>
          <a:stretch/>
        </p:blipFill>
        <p:spPr>
          <a:xfrm>
            <a:off x="102301" y="1695148"/>
            <a:ext cx="3332748" cy="1254515"/>
          </a:xfrm>
          <a:prstGeom prst="rect">
            <a:avLst/>
          </a:prstGeom>
        </p:spPr>
      </p:pic>
      <p:sp>
        <p:nvSpPr>
          <p:cNvPr id="10" name="Rounded Rectangle 9">
            <a:extLst>
              <a:ext uri="{FF2B5EF4-FFF2-40B4-BE49-F238E27FC236}">
                <a16:creationId xmlns:a16="http://schemas.microsoft.com/office/drawing/2014/main" id="{AADDE836-37C4-AC4B-A871-DBDB0F208698}"/>
              </a:ext>
            </a:extLst>
          </p:cNvPr>
          <p:cNvSpPr/>
          <p:nvPr/>
        </p:nvSpPr>
        <p:spPr bwMode="auto">
          <a:xfrm>
            <a:off x="104936" y="864665"/>
            <a:ext cx="3332747" cy="323165"/>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ZIRCON </a:t>
            </a:r>
          </a:p>
          <a:p>
            <a:pPr algn="ctr" eaLnBrk="0" hangingPunct="0"/>
            <a:endPar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1" name="TextBox 10">
            <a:extLst>
              <a:ext uri="{FF2B5EF4-FFF2-40B4-BE49-F238E27FC236}">
                <a16:creationId xmlns:a16="http://schemas.microsoft.com/office/drawing/2014/main" id="{7DCACA8B-A6A1-3541-B750-B741FAAC62DA}"/>
              </a:ext>
            </a:extLst>
          </p:cNvPr>
          <p:cNvSpPr txBox="1"/>
          <p:nvPr/>
        </p:nvSpPr>
        <p:spPr>
          <a:xfrm>
            <a:off x="102301" y="2969561"/>
            <a:ext cx="3332747" cy="1092607"/>
          </a:xfrm>
          <a:prstGeom prst="rect">
            <a:avLst/>
          </a:prstGeom>
          <a:noFill/>
        </p:spPr>
        <p:txBody>
          <a:bodyPr wrap="square" rtlCol="0">
            <a:spAutoFit/>
          </a:bodyPr>
          <a:lstStyle/>
          <a:p>
            <a:pPr marL="285750" indent="-285750">
              <a:buFont typeface="Arial" panose="020B0604020202020204" pitchFamily="34" charset="0"/>
              <a:buChar char="•"/>
            </a:pPr>
            <a:r>
              <a:rPr lang="en-US" sz="1300" b="1" dirty="0"/>
              <a:t>Phase III</a:t>
            </a:r>
          </a:p>
          <a:p>
            <a:pPr marL="285750" indent="-285750">
              <a:buFont typeface="Arial" panose="020B0604020202020204" pitchFamily="34" charset="0"/>
              <a:buChar char="•"/>
            </a:pPr>
            <a:r>
              <a:rPr lang="en-US" sz="1300" dirty="0"/>
              <a:t>CAIX-based PET/CT (89Zr-DFO-girentuximab)</a:t>
            </a:r>
          </a:p>
          <a:p>
            <a:pPr marL="285750" indent="-285750">
              <a:buFont typeface="Arial" panose="020B0604020202020204" pitchFamily="34" charset="0"/>
              <a:buChar char="•"/>
            </a:pPr>
            <a:r>
              <a:rPr lang="en-US" sz="1300" dirty="0"/>
              <a:t>Sensitivity: 85.5%, specificity: 87%</a:t>
            </a:r>
          </a:p>
          <a:p>
            <a:pPr marL="285750" indent="-285750">
              <a:buFont typeface="Arial" panose="020B0604020202020204" pitchFamily="34" charset="0"/>
              <a:buChar char="•"/>
            </a:pPr>
            <a:endParaRPr lang="en-US" sz="1300" dirty="0"/>
          </a:p>
        </p:txBody>
      </p:sp>
      <p:sp>
        <p:nvSpPr>
          <p:cNvPr id="12" name="Rounded Rectangle 11">
            <a:extLst>
              <a:ext uri="{FF2B5EF4-FFF2-40B4-BE49-F238E27FC236}">
                <a16:creationId xmlns:a16="http://schemas.microsoft.com/office/drawing/2014/main" id="{3DA7B9B0-71A9-CF43-AC4C-624E3B25821C}"/>
              </a:ext>
            </a:extLst>
          </p:cNvPr>
          <p:cNvSpPr/>
          <p:nvPr/>
        </p:nvSpPr>
        <p:spPr bwMode="auto">
          <a:xfrm>
            <a:off x="3680938" y="868511"/>
            <a:ext cx="5363396" cy="323165"/>
          </a:xfrm>
          <a:prstGeom prst="roundRect">
            <a:avLst/>
          </a:prstGeom>
          <a:solidFill>
            <a:schemeClr val="accent5">
              <a:lumMod val="25000"/>
            </a:schemeClr>
          </a:solid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rPr>
              <a:t>STARLITE </a:t>
            </a:r>
          </a:p>
          <a:p>
            <a:pPr algn="ctr" eaLnBrk="0" hangingPunct="0"/>
            <a:endParaRPr lang="en-US" sz="1500" b="1" dirty="0">
              <a:solidFill>
                <a:schemeClr val="bg1"/>
              </a:solidFill>
              <a:latin typeface="Arial" pitchFamily="-72" charset="0"/>
              <a:ea typeface="ＭＳ Ｐゴシック" pitchFamily="-72" charset="-128"/>
              <a:cs typeface="ＭＳ Ｐゴシック" pitchFamily="-72" charset="-128"/>
              <a:sym typeface="Wingdings" pitchFamily="2" charset="2"/>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3" name="TextBox 12">
            <a:extLst>
              <a:ext uri="{FF2B5EF4-FFF2-40B4-BE49-F238E27FC236}">
                <a16:creationId xmlns:a16="http://schemas.microsoft.com/office/drawing/2014/main" id="{0E89E916-88F5-5C40-82AA-F1B941281B4E}"/>
              </a:ext>
            </a:extLst>
          </p:cNvPr>
          <p:cNvSpPr txBox="1"/>
          <p:nvPr/>
        </p:nvSpPr>
        <p:spPr>
          <a:xfrm>
            <a:off x="3744787" y="3746778"/>
            <a:ext cx="2722497" cy="1292662"/>
          </a:xfrm>
          <a:prstGeom prst="rect">
            <a:avLst/>
          </a:prstGeom>
          <a:noFill/>
        </p:spPr>
        <p:txBody>
          <a:bodyPr wrap="square" rtlCol="0">
            <a:spAutoFit/>
          </a:bodyPr>
          <a:lstStyle/>
          <a:p>
            <a:r>
              <a:rPr lang="en-US" sz="1300" b="1" dirty="0"/>
              <a:t>STARLITE 1 Trial</a:t>
            </a:r>
          </a:p>
          <a:p>
            <a:pPr marL="285750" indent="-285750">
              <a:buFont typeface="Arial" panose="020B0604020202020204" pitchFamily="34" charset="0"/>
              <a:buChar char="•"/>
            </a:pPr>
            <a:r>
              <a:rPr lang="en-US" sz="1300" dirty="0"/>
              <a:t>Phase </a:t>
            </a:r>
            <a:r>
              <a:rPr lang="en-US" sz="1300" dirty="0" err="1"/>
              <a:t>Ib</a:t>
            </a:r>
            <a:r>
              <a:rPr lang="en-US" sz="1300" dirty="0"/>
              <a:t>/II</a:t>
            </a:r>
          </a:p>
          <a:p>
            <a:pPr marL="285750" indent="-285750">
              <a:buFont typeface="Arial" panose="020B0604020202020204" pitchFamily="34" charset="0"/>
              <a:buChar char="•"/>
            </a:pPr>
            <a:r>
              <a:rPr lang="en-US" sz="1300" dirty="0" err="1"/>
              <a:t>ccRCC</a:t>
            </a:r>
            <a:r>
              <a:rPr lang="en-US" sz="1300" dirty="0"/>
              <a:t>, treatment naïve, avid on 89Zr-girentuximab PET</a:t>
            </a:r>
          </a:p>
          <a:p>
            <a:pPr marL="285750" indent="-285750">
              <a:buFont typeface="Arial" panose="020B0604020202020204" pitchFamily="34" charset="0"/>
              <a:buChar char="•"/>
            </a:pPr>
            <a:r>
              <a:rPr lang="en-US" sz="1300" dirty="0"/>
              <a:t>177Lu </a:t>
            </a:r>
            <a:r>
              <a:rPr lang="en-US" sz="1300" dirty="0" err="1"/>
              <a:t>girentuximab</a:t>
            </a:r>
            <a:r>
              <a:rPr lang="en-US" sz="1300" dirty="0"/>
              <a:t> + cabozantinib + nivolumab</a:t>
            </a:r>
          </a:p>
        </p:txBody>
      </p:sp>
      <p:sp>
        <p:nvSpPr>
          <p:cNvPr id="20" name="TextBox 19">
            <a:extLst>
              <a:ext uri="{FF2B5EF4-FFF2-40B4-BE49-F238E27FC236}">
                <a16:creationId xmlns:a16="http://schemas.microsoft.com/office/drawing/2014/main" id="{643C357D-3DA3-7645-B365-2985D75755C0}"/>
              </a:ext>
            </a:extLst>
          </p:cNvPr>
          <p:cNvSpPr txBox="1"/>
          <p:nvPr/>
        </p:nvSpPr>
        <p:spPr>
          <a:xfrm>
            <a:off x="6326501" y="3776241"/>
            <a:ext cx="2951097" cy="1092607"/>
          </a:xfrm>
          <a:prstGeom prst="rect">
            <a:avLst/>
          </a:prstGeom>
          <a:noFill/>
        </p:spPr>
        <p:txBody>
          <a:bodyPr wrap="square" rtlCol="0">
            <a:spAutoFit/>
          </a:bodyPr>
          <a:lstStyle/>
          <a:p>
            <a:r>
              <a:rPr lang="en-US" sz="1300" b="1" dirty="0"/>
              <a:t>STARLITE 2 Trial</a:t>
            </a:r>
          </a:p>
          <a:p>
            <a:pPr marL="285750" indent="-285750">
              <a:buFont typeface="Arial" panose="020B0604020202020204" pitchFamily="34" charset="0"/>
              <a:buChar char="•"/>
            </a:pPr>
            <a:r>
              <a:rPr lang="en-US" sz="1300" dirty="0"/>
              <a:t>Phase II</a:t>
            </a:r>
          </a:p>
          <a:p>
            <a:pPr marL="285750" indent="-285750">
              <a:buFont typeface="Arial" panose="020B0604020202020204" pitchFamily="34" charset="0"/>
              <a:buChar char="•"/>
            </a:pPr>
            <a:r>
              <a:rPr lang="en-US" sz="1300" dirty="0" err="1"/>
              <a:t>ccRCC</a:t>
            </a:r>
            <a:r>
              <a:rPr lang="en-US" sz="1300" dirty="0"/>
              <a:t>, progress on prior IO, avid on 89Zr-girentuximab PET</a:t>
            </a:r>
          </a:p>
          <a:p>
            <a:pPr marL="285750" indent="-285750">
              <a:buFont typeface="Arial" panose="020B0604020202020204" pitchFamily="34" charset="0"/>
              <a:buChar char="•"/>
            </a:pPr>
            <a:r>
              <a:rPr lang="en-US" sz="1300" dirty="0"/>
              <a:t>177Lu </a:t>
            </a:r>
            <a:r>
              <a:rPr lang="en-US" sz="1300" dirty="0" err="1"/>
              <a:t>girentuximab</a:t>
            </a:r>
            <a:r>
              <a:rPr lang="en-US" sz="1300" dirty="0"/>
              <a:t> + nivolumab</a:t>
            </a:r>
          </a:p>
        </p:txBody>
      </p:sp>
      <p:pic>
        <p:nvPicPr>
          <p:cNvPr id="15" name="Picture 14" descr="A diagram of a cell&#10;&#10;Description automatically generated">
            <a:extLst>
              <a:ext uri="{FF2B5EF4-FFF2-40B4-BE49-F238E27FC236}">
                <a16:creationId xmlns:a16="http://schemas.microsoft.com/office/drawing/2014/main" id="{94898B66-5656-4D4F-AC70-C94A7D32FE71}"/>
              </a:ext>
            </a:extLst>
          </p:cNvPr>
          <p:cNvPicPr>
            <a:picLocks noChangeAspect="1"/>
          </p:cNvPicPr>
          <p:nvPr/>
        </p:nvPicPr>
        <p:blipFill>
          <a:blip r:embed="rId4"/>
          <a:stretch>
            <a:fillRect/>
          </a:stretch>
        </p:blipFill>
        <p:spPr>
          <a:xfrm>
            <a:off x="4596375" y="1210071"/>
            <a:ext cx="3656374" cy="2542757"/>
          </a:xfrm>
          <a:prstGeom prst="rect">
            <a:avLst/>
          </a:prstGeom>
        </p:spPr>
      </p:pic>
      <p:sp>
        <p:nvSpPr>
          <p:cNvPr id="19" name="TextBox 18">
            <a:extLst>
              <a:ext uri="{FF2B5EF4-FFF2-40B4-BE49-F238E27FC236}">
                <a16:creationId xmlns:a16="http://schemas.microsoft.com/office/drawing/2014/main" id="{B403740E-F392-FE47-B196-5621BBF90D25}"/>
              </a:ext>
            </a:extLst>
          </p:cNvPr>
          <p:cNvSpPr txBox="1"/>
          <p:nvPr/>
        </p:nvSpPr>
        <p:spPr>
          <a:xfrm>
            <a:off x="102301" y="4621176"/>
            <a:ext cx="2511706" cy="369332"/>
          </a:xfrm>
          <a:prstGeom prst="rect">
            <a:avLst/>
          </a:prstGeom>
          <a:noFill/>
        </p:spPr>
        <p:txBody>
          <a:bodyPr wrap="square" rtlCol="0">
            <a:spAutoFit/>
          </a:bodyPr>
          <a:lstStyle/>
          <a:p>
            <a:r>
              <a:rPr lang="en-US" sz="900" dirty="0"/>
              <a:t>Feldman et al, ASCO 2022; Hasanov et al, ASCO GU 2023; </a:t>
            </a:r>
            <a:r>
              <a:rPr lang="en-US" sz="900" dirty="0" err="1"/>
              <a:t>Shuch</a:t>
            </a:r>
            <a:r>
              <a:rPr lang="en-US" sz="900" dirty="0"/>
              <a:t> et al ASCO 2023; </a:t>
            </a:r>
          </a:p>
        </p:txBody>
      </p:sp>
    </p:spTree>
    <p:extLst>
      <p:ext uri="{BB962C8B-B14F-4D97-AF65-F5344CB8AC3E}">
        <p14:creationId xmlns:p14="http://schemas.microsoft.com/office/powerpoint/2010/main" val="270937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49B22C-B1D2-C249-9CD7-62EE086DAFF8}"/>
              </a:ext>
            </a:extLst>
          </p:cNvPr>
          <p:cNvSpPr>
            <a:spLocks noGrp="1"/>
          </p:cNvSpPr>
          <p:nvPr>
            <p:ph type="title"/>
          </p:nvPr>
        </p:nvSpPr>
        <p:spPr>
          <a:xfrm>
            <a:off x="287975" y="359113"/>
            <a:ext cx="5935025" cy="807256"/>
          </a:xfrm>
        </p:spPr>
        <p:txBody>
          <a:bodyPr/>
          <a:lstStyle/>
          <a:p>
            <a:pPr algn="l"/>
            <a:r>
              <a:rPr lang="en-US" sz="2200" b="1" u="sng" dirty="0">
                <a:solidFill>
                  <a:schemeClr val="accent5">
                    <a:lumMod val="25000"/>
                  </a:schemeClr>
                </a:solidFill>
              </a:rPr>
              <a:t>Additional therapies</a:t>
            </a:r>
          </a:p>
        </p:txBody>
      </p:sp>
      <p:sp>
        <p:nvSpPr>
          <p:cNvPr id="3" name="TextBox 2">
            <a:extLst>
              <a:ext uri="{FF2B5EF4-FFF2-40B4-BE49-F238E27FC236}">
                <a16:creationId xmlns:a16="http://schemas.microsoft.com/office/drawing/2014/main" id="{165F7637-2166-164D-98D5-8D4268899637}"/>
              </a:ext>
            </a:extLst>
          </p:cNvPr>
          <p:cNvSpPr txBox="1"/>
          <p:nvPr/>
        </p:nvSpPr>
        <p:spPr>
          <a:xfrm>
            <a:off x="287975" y="1027473"/>
            <a:ext cx="6322890" cy="19799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latin typeface="+mn-lt"/>
              </a:rPr>
              <a:t>Novel VEGFR-TKIs</a:t>
            </a:r>
          </a:p>
          <a:p>
            <a:pPr marL="742950" lvl="1" indent="-285750">
              <a:lnSpc>
                <a:spcPct val="150000"/>
              </a:lnSpc>
              <a:buFont typeface="Arial" panose="020B0604020202020204" pitchFamily="34" charset="0"/>
              <a:buChar char="•"/>
            </a:pPr>
            <a:r>
              <a:rPr lang="en-US" sz="1500" dirty="0">
                <a:latin typeface="+mn-lt"/>
              </a:rPr>
              <a:t>XL092 (STELLAR-001, STELLAR-002)</a:t>
            </a:r>
          </a:p>
          <a:p>
            <a:pPr marL="285750" indent="-285750">
              <a:lnSpc>
                <a:spcPct val="150000"/>
              </a:lnSpc>
              <a:buFont typeface="Arial" panose="020B0604020202020204" pitchFamily="34" charset="0"/>
              <a:buChar char="•"/>
            </a:pPr>
            <a:r>
              <a:rPr lang="en-US" sz="1800" dirty="0">
                <a:latin typeface="+mn-lt"/>
              </a:rPr>
              <a:t>Antibody drug conjugates</a:t>
            </a:r>
          </a:p>
          <a:p>
            <a:pPr marL="742950" lvl="1" indent="-285750">
              <a:lnSpc>
                <a:spcPct val="150000"/>
              </a:lnSpc>
              <a:buFont typeface="Arial" panose="020B0604020202020204" pitchFamily="34" charset="0"/>
              <a:buChar char="•"/>
            </a:pPr>
            <a:r>
              <a:rPr lang="en-US" sz="1500" dirty="0">
                <a:latin typeface="+mn-lt"/>
              </a:rPr>
              <a:t>DS-6000a, AGS-16C3</a:t>
            </a:r>
          </a:p>
          <a:p>
            <a:pPr marL="285750" indent="-285750">
              <a:lnSpc>
                <a:spcPct val="150000"/>
              </a:lnSpc>
              <a:buFont typeface="Arial" panose="020B0604020202020204" pitchFamily="34" charset="0"/>
              <a:buChar char="•"/>
            </a:pPr>
            <a:r>
              <a:rPr lang="en-US" sz="1800" dirty="0">
                <a:latin typeface="+mn-lt"/>
              </a:rPr>
              <a:t>Others (cell cycle inhibition, </a:t>
            </a:r>
            <a:r>
              <a:rPr lang="en-US" sz="1800" dirty="0" err="1">
                <a:latin typeface="+mn-lt"/>
              </a:rPr>
              <a:t>etc</a:t>
            </a:r>
            <a:r>
              <a:rPr lang="en-US" sz="1800" dirty="0">
                <a:latin typeface="+mn-lt"/>
              </a:rPr>
              <a:t>)</a:t>
            </a:r>
          </a:p>
        </p:txBody>
      </p:sp>
    </p:spTree>
    <p:extLst>
      <p:ext uri="{BB962C8B-B14F-4D97-AF65-F5344CB8AC3E}">
        <p14:creationId xmlns:p14="http://schemas.microsoft.com/office/powerpoint/2010/main" val="29405060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EB4B99D-3284-9A4C-AD00-3BE155883EF7}"/>
              </a:ext>
            </a:extLst>
          </p:cNvPr>
          <p:cNvSpPr>
            <a:spLocks noGrp="1"/>
          </p:cNvSpPr>
          <p:nvPr>
            <p:ph type="title"/>
          </p:nvPr>
        </p:nvSpPr>
        <p:spPr>
          <a:xfrm>
            <a:off x="450287" y="338476"/>
            <a:ext cx="8693713" cy="695496"/>
          </a:xfrm>
        </p:spPr>
        <p:txBody>
          <a:bodyPr/>
          <a:lstStyle/>
          <a:p>
            <a:pPr algn="l"/>
            <a:r>
              <a:rPr lang="en-US" sz="2000" b="1" dirty="0">
                <a:solidFill>
                  <a:srgbClr val="002E51"/>
                </a:solidFill>
              </a:rPr>
              <a:t>Summary – emerging treatment regimens for advanced RCC </a:t>
            </a:r>
          </a:p>
        </p:txBody>
      </p:sp>
      <p:sp>
        <p:nvSpPr>
          <p:cNvPr id="11" name="Content Placeholder 1">
            <a:extLst>
              <a:ext uri="{FF2B5EF4-FFF2-40B4-BE49-F238E27FC236}">
                <a16:creationId xmlns:a16="http://schemas.microsoft.com/office/drawing/2014/main" id="{E3CBF5D8-B327-924F-85AA-974CF930D0F5}"/>
              </a:ext>
            </a:extLst>
          </p:cNvPr>
          <p:cNvSpPr txBox="1">
            <a:spLocks/>
          </p:cNvSpPr>
          <p:nvPr/>
        </p:nvSpPr>
        <p:spPr bwMode="auto">
          <a:xfrm>
            <a:off x="450287" y="1033972"/>
            <a:ext cx="7977276" cy="314189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r>
              <a:rPr lang="en-US" sz="1600" kern="0" dirty="0">
                <a:solidFill>
                  <a:srgbClr val="002E51"/>
                </a:solidFill>
              </a:rPr>
              <a:t>Double IO/IO and IO/TKI therapies now shape the treatment landscape of advanced RCC</a:t>
            </a:r>
          </a:p>
          <a:p>
            <a:r>
              <a:rPr lang="en-US" sz="1600" kern="0" dirty="0">
                <a:solidFill>
                  <a:srgbClr val="002E51"/>
                </a:solidFill>
              </a:rPr>
              <a:t>However, CR remains low, primary PD remains a challenge, and most patients who respond will eventually progress</a:t>
            </a:r>
          </a:p>
          <a:p>
            <a:r>
              <a:rPr lang="en-US" sz="1600" kern="0" dirty="0">
                <a:solidFill>
                  <a:srgbClr val="002E51"/>
                </a:solidFill>
              </a:rPr>
              <a:t>Novel therapies under development</a:t>
            </a:r>
          </a:p>
          <a:p>
            <a:pPr lvl="1"/>
            <a:r>
              <a:rPr lang="en-US" sz="1400" kern="0" dirty="0">
                <a:solidFill>
                  <a:srgbClr val="002E51"/>
                </a:solidFill>
              </a:rPr>
              <a:t>Triple therapy with novel agents</a:t>
            </a:r>
          </a:p>
          <a:p>
            <a:pPr lvl="1"/>
            <a:r>
              <a:rPr lang="en-US" sz="1400" kern="0" dirty="0">
                <a:solidFill>
                  <a:srgbClr val="002E51"/>
                </a:solidFill>
              </a:rPr>
              <a:t>HIF2 pathway inhibition </a:t>
            </a:r>
          </a:p>
          <a:p>
            <a:pPr lvl="1"/>
            <a:r>
              <a:rPr lang="en-US" sz="1400" kern="0" dirty="0">
                <a:solidFill>
                  <a:srgbClr val="002E51"/>
                </a:solidFill>
              </a:rPr>
              <a:t>CAR-T </a:t>
            </a:r>
          </a:p>
          <a:p>
            <a:pPr lvl="1"/>
            <a:r>
              <a:rPr lang="en-US" sz="1400" kern="0" dirty="0">
                <a:solidFill>
                  <a:srgbClr val="002E51"/>
                </a:solidFill>
              </a:rPr>
              <a:t>Radioligand therapy &amp; others </a:t>
            </a:r>
          </a:p>
          <a:p>
            <a:r>
              <a:rPr lang="en-US" sz="1600" kern="0" dirty="0">
                <a:solidFill>
                  <a:srgbClr val="002E51"/>
                </a:solidFill>
              </a:rPr>
              <a:t>Holds promise in expanding the arsenal of available therapies for advanced RCC</a:t>
            </a:r>
          </a:p>
        </p:txBody>
      </p:sp>
    </p:spTree>
    <p:extLst>
      <p:ext uri="{BB962C8B-B14F-4D97-AF65-F5344CB8AC3E}">
        <p14:creationId xmlns:p14="http://schemas.microsoft.com/office/powerpoint/2010/main" val="15865273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C7735B1-4EC7-C94D-819D-6C192253B2D4}"/>
              </a:ext>
            </a:extLst>
          </p:cNvPr>
          <p:cNvSpPr txBox="1">
            <a:spLocks/>
          </p:cNvSpPr>
          <p:nvPr/>
        </p:nvSpPr>
        <p:spPr bwMode="auto">
          <a:xfrm>
            <a:off x="119094" y="202556"/>
            <a:ext cx="6380796" cy="7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None/>
            </a:pPr>
            <a:r>
              <a:rPr lang="en-US" altLang="en-US" sz="2500" dirty="0">
                <a:solidFill>
                  <a:srgbClr val="002060"/>
                </a:solidFill>
                <a:latin typeface="Helvetica" pitchFamily="2" charset="0"/>
                <a:ea typeface="Helvetica" pitchFamily="2" charset="0"/>
                <a:cs typeface="Helvetica" pitchFamily="2" charset="0"/>
              </a:rPr>
              <a:t>Acknowledgements</a:t>
            </a:r>
          </a:p>
        </p:txBody>
      </p:sp>
      <p:sp>
        <p:nvSpPr>
          <p:cNvPr id="7" name="TextBox 6">
            <a:extLst>
              <a:ext uri="{FF2B5EF4-FFF2-40B4-BE49-F238E27FC236}">
                <a16:creationId xmlns:a16="http://schemas.microsoft.com/office/drawing/2014/main" id="{01A5C7DC-5019-5249-ACFD-5146EA49E0F8}"/>
              </a:ext>
            </a:extLst>
          </p:cNvPr>
          <p:cNvSpPr txBox="1"/>
          <p:nvPr/>
        </p:nvSpPr>
        <p:spPr>
          <a:xfrm>
            <a:off x="855724" y="714940"/>
            <a:ext cx="7996175" cy="400110"/>
          </a:xfrm>
          <a:prstGeom prst="rect">
            <a:avLst/>
          </a:prstGeom>
          <a:noFill/>
        </p:spPr>
        <p:txBody>
          <a:bodyPr wrap="square" rtlCol="0">
            <a:spAutoFit/>
          </a:bodyPr>
          <a:lstStyle/>
          <a:p>
            <a:r>
              <a:rPr lang="en-US" sz="2000" b="1" dirty="0">
                <a:solidFill>
                  <a:schemeClr val="tx2"/>
                </a:solidFill>
                <a:latin typeface="Calibri" panose="020F0502020204030204" pitchFamily="34" charset="0"/>
                <a:cs typeface="Calibri" panose="020F0502020204030204" pitchFamily="34" charset="0"/>
              </a:rPr>
              <a:t>UTSW/ Harold C Simmons Comprehensive Cancer Center GU Oncology</a:t>
            </a:r>
          </a:p>
        </p:txBody>
      </p:sp>
      <p:sp>
        <p:nvSpPr>
          <p:cNvPr id="8" name="TextBox 7">
            <a:extLst>
              <a:ext uri="{FF2B5EF4-FFF2-40B4-BE49-F238E27FC236}">
                <a16:creationId xmlns:a16="http://schemas.microsoft.com/office/drawing/2014/main" id="{F0BC98F4-4771-2945-BD5F-1AD7364355ED}"/>
              </a:ext>
            </a:extLst>
          </p:cNvPr>
          <p:cNvSpPr txBox="1"/>
          <p:nvPr/>
        </p:nvSpPr>
        <p:spPr>
          <a:xfrm>
            <a:off x="2118015" y="1190407"/>
            <a:ext cx="4907967" cy="2631490"/>
          </a:xfrm>
          <a:prstGeom prst="rect">
            <a:avLst/>
          </a:prstGeom>
          <a:noFill/>
          <a:ln>
            <a:solidFill>
              <a:schemeClr val="accent1">
                <a:shade val="95000"/>
                <a:satMod val="105000"/>
              </a:schemeClr>
            </a:solidFill>
          </a:ln>
        </p:spPr>
        <p:txBody>
          <a:bodyPr wrap="square">
            <a:spAutoFit/>
          </a:bodyPr>
          <a:lstStyle/>
          <a:p>
            <a:r>
              <a:rPr lang="en-US" sz="1500" dirty="0">
                <a:latin typeface="Calibri" panose="020F0502020204030204" pitchFamily="34" charset="0"/>
                <a:cs typeface="Calibri" panose="020F0502020204030204" pitchFamily="34" charset="0"/>
              </a:rPr>
              <a:t>Kevin Courtney		Hans Hammers</a:t>
            </a:r>
          </a:p>
          <a:p>
            <a:r>
              <a:rPr lang="en-US" sz="1500" dirty="0">
                <a:latin typeface="Calibri" panose="020F0502020204030204" pitchFamily="34" charset="0"/>
                <a:cs typeface="Calibri" panose="020F0502020204030204" pitchFamily="34" charset="0"/>
              </a:rPr>
              <a:t>Jim </a:t>
            </a:r>
            <a:r>
              <a:rPr lang="en-US" sz="1500" dirty="0" err="1">
                <a:latin typeface="Calibri" panose="020F0502020204030204" pitchFamily="34" charset="0"/>
                <a:cs typeface="Calibri" panose="020F0502020204030204" pitchFamily="34" charset="0"/>
              </a:rPr>
              <a:t>Brugarolas</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Waddah</a:t>
            </a:r>
            <a:r>
              <a:rPr lang="en-US" sz="1500" dirty="0">
                <a:latin typeface="Calibri" panose="020F0502020204030204" pitchFamily="34" charset="0"/>
                <a:cs typeface="Calibri" panose="020F0502020204030204" pitchFamily="34" charset="0"/>
              </a:rPr>
              <a:t> Arafat</a:t>
            </a:r>
          </a:p>
          <a:p>
            <a:r>
              <a:rPr lang="en-US" sz="1500" dirty="0">
                <a:latin typeface="Calibri" panose="020F0502020204030204" pitchFamily="34" charset="0"/>
                <a:cs typeface="Calibri" panose="020F0502020204030204" pitchFamily="34" charset="0"/>
              </a:rPr>
              <a:t>Tian Zhang			Suzanne Cole</a:t>
            </a:r>
          </a:p>
          <a:p>
            <a:r>
              <a:rPr lang="en-US" sz="1500" dirty="0">
                <a:latin typeface="Calibri" panose="020F0502020204030204" pitchFamily="34" charset="0"/>
                <a:cs typeface="Calibri" panose="020F0502020204030204" pitchFamily="34" charset="0"/>
              </a:rPr>
              <a:t>Vitaly Margulis		</a:t>
            </a:r>
            <a:r>
              <a:rPr lang="en-US" sz="1500" dirty="0" err="1">
                <a:latin typeface="Calibri" panose="020F0502020204030204" pitchFamily="34" charset="0"/>
                <a:cs typeface="Calibri" panose="020F0502020204030204" pitchFamily="34" charset="0"/>
              </a:rPr>
              <a:t>Jue</a:t>
            </a:r>
            <a:r>
              <a:rPr lang="en-US" sz="1500" dirty="0">
                <a:latin typeface="Calibri" panose="020F0502020204030204" pitchFamily="34" charset="0"/>
                <a:cs typeface="Calibri" panose="020F0502020204030204" pitchFamily="34" charset="0"/>
              </a:rPr>
              <a:t> Wang</a:t>
            </a:r>
          </a:p>
          <a:p>
            <a:r>
              <a:rPr lang="en-US" sz="1500" dirty="0">
                <a:latin typeface="Calibri" panose="020F0502020204030204" pitchFamily="34" charset="0"/>
                <a:cs typeface="Calibri" panose="020F0502020204030204" pitchFamily="34" charset="0"/>
              </a:rPr>
              <a:t>Yair Lotan			Ganesh Raj</a:t>
            </a:r>
          </a:p>
          <a:p>
            <a:r>
              <a:rPr lang="en-US" sz="1500" dirty="0" err="1">
                <a:latin typeface="Calibri" panose="020F0502020204030204" pitchFamily="34" charset="0"/>
                <a:cs typeface="Calibri" panose="020F0502020204030204" pitchFamily="34" charset="0"/>
              </a:rPr>
              <a:t>Xiaosong</a:t>
            </a:r>
            <a:r>
              <a:rPr lang="en-US" sz="1500" dirty="0">
                <a:latin typeface="Calibri" panose="020F0502020204030204" pitchFamily="34" charset="0"/>
                <a:cs typeface="Calibri" panose="020F0502020204030204" pitchFamily="34" charset="0"/>
              </a:rPr>
              <a:t> Meng		Solomon </a:t>
            </a:r>
            <a:r>
              <a:rPr lang="en-US" sz="1500" dirty="0" err="1">
                <a:latin typeface="Calibri" panose="020F0502020204030204" pitchFamily="34" charset="0"/>
                <a:cs typeface="Calibri" panose="020F0502020204030204" pitchFamily="34" charset="0"/>
              </a:rPr>
              <a:t>Woldu</a:t>
            </a:r>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Jeffrey </a:t>
            </a:r>
            <a:r>
              <a:rPr lang="en-US" sz="1500" dirty="0" err="1">
                <a:latin typeface="Calibri" panose="020F0502020204030204" pitchFamily="34" charset="0"/>
                <a:cs typeface="Calibri" panose="020F0502020204030204" pitchFamily="34" charset="0"/>
              </a:rPr>
              <a:t>Cadeddu</a:t>
            </a:r>
            <a:r>
              <a:rPr lang="en-US" sz="1500" dirty="0">
                <a:latin typeface="Calibri" panose="020F0502020204030204" pitchFamily="34" charset="0"/>
                <a:cs typeface="Calibri" panose="020F0502020204030204" pitchFamily="34" charset="0"/>
              </a:rPr>
              <a:t>		Jeffrey Gahan</a:t>
            </a:r>
          </a:p>
          <a:p>
            <a:r>
              <a:rPr lang="en-US" sz="1500" dirty="0">
                <a:latin typeface="Calibri" panose="020F0502020204030204" pitchFamily="34" charset="0"/>
                <a:cs typeface="Calibri" panose="020F0502020204030204" pitchFamily="34" charset="0"/>
              </a:rPr>
              <a:t>Jeffrey Gahan		Claus </a:t>
            </a:r>
            <a:r>
              <a:rPr lang="en-US" sz="1500" dirty="0" err="1">
                <a:latin typeface="Calibri" panose="020F0502020204030204" pitchFamily="34" charset="0"/>
                <a:cs typeface="Calibri" panose="020F0502020204030204" pitchFamily="34" charset="0"/>
              </a:rPr>
              <a:t>Roehrborn</a:t>
            </a:r>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Aurelie </a:t>
            </a:r>
            <a:r>
              <a:rPr lang="en-US" sz="1500" dirty="0" err="1">
                <a:latin typeface="Calibri" panose="020F0502020204030204" pitchFamily="34" charset="0"/>
                <a:cs typeface="Calibri" panose="020F0502020204030204" pitchFamily="34" charset="0"/>
              </a:rPr>
              <a:t>Garant</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Raquib</a:t>
            </a:r>
            <a:r>
              <a:rPr lang="en-US" sz="1500" dirty="0">
                <a:latin typeface="Calibri" panose="020F0502020204030204" pitchFamily="34" charset="0"/>
                <a:cs typeface="Calibri" panose="020F0502020204030204" pitchFamily="34" charset="0"/>
              </a:rPr>
              <a:t> Hannan</a:t>
            </a:r>
          </a:p>
          <a:p>
            <a:r>
              <a:rPr lang="en-US" sz="1500" dirty="0">
                <a:latin typeface="Calibri" panose="020F0502020204030204" pitchFamily="34" charset="0"/>
                <a:cs typeface="Calibri" panose="020F0502020204030204" pitchFamily="34" charset="0"/>
              </a:rPr>
              <a:t>Neil Desai			Kenneth Goldberg</a:t>
            </a:r>
          </a:p>
          <a:p>
            <a:r>
              <a:rPr lang="en-US" sz="1500" dirty="0">
                <a:latin typeface="Calibri" panose="020F0502020204030204" pitchFamily="34" charset="0"/>
                <a:cs typeface="Calibri" panose="020F0502020204030204" pitchFamily="34" charset="0"/>
              </a:rPr>
              <a:t>Daniel Yang			Andrew Wang	</a:t>
            </a:r>
          </a:p>
        </p:txBody>
      </p:sp>
      <p:sp>
        <p:nvSpPr>
          <p:cNvPr id="9" name="Title 1">
            <a:extLst>
              <a:ext uri="{FF2B5EF4-FFF2-40B4-BE49-F238E27FC236}">
                <a16:creationId xmlns:a16="http://schemas.microsoft.com/office/drawing/2014/main" id="{463AC5B6-E6CB-AE4B-8F21-2B1B0A65CDD2}"/>
              </a:ext>
            </a:extLst>
          </p:cNvPr>
          <p:cNvSpPr txBox="1">
            <a:spLocks/>
          </p:cNvSpPr>
          <p:nvPr/>
        </p:nvSpPr>
        <p:spPr bwMode="auto">
          <a:xfrm>
            <a:off x="-1518362" y="3897255"/>
            <a:ext cx="12180723" cy="363570"/>
          </a:xfrm>
          <a:prstGeom prst="rect">
            <a:avLst/>
          </a:prstGeom>
          <a:noFill/>
          <a:ln>
            <a:noFill/>
          </a:ln>
          <a:effec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2500" i="1" dirty="0">
                <a:solidFill>
                  <a:schemeClr val="tx1"/>
                </a:solidFill>
                <a:latin typeface="Calibri" panose="020F0502020204030204" pitchFamily="34" charset="0"/>
                <a:ea typeface="+mn-ea"/>
                <a:cs typeface="Calibri" panose="020F0502020204030204" pitchFamily="34" charset="0"/>
              </a:rPr>
              <a:t>Thanks to our patients who teach us every day</a:t>
            </a:r>
          </a:p>
        </p:txBody>
      </p:sp>
    </p:spTree>
    <p:extLst>
      <p:ext uri="{BB962C8B-B14F-4D97-AF65-F5344CB8AC3E}">
        <p14:creationId xmlns:p14="http://schemas.microsoft.com/office/powerpoint/2010/main" val="2588418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Hans Hammers MD, PhD</a:t>
            </a:r>
          </a:p>
          <a:p>
            <a:r>
              <a:rPr lang="en-US" dirty="0">
                <a:solidFill>
                  <a:srgbClr val="002E51"/>
                </a:solidFill>
              </a:rPr>
              <a:t>Professor of Medicine </a:t>
            </a:r>
          </a:p>
          <a:p>
            <a:r>
              <a:rPr lang="en-US" dirty="0">
                <a:solidFill>
                  <a:srgbClr val="002E51"/>
                </a:solidFill>
              </a:rPr>
              <a:t>UT Southwestern</a:t>
            </a:r>
          </a:p>
          <a:p>
            <a:r>
              <a:rPr lang="en-US" dirty="0">
                <a:solidFill>
                  <a:srgbClr val="002E51"/>
                </a:solidFill>
              </a:rPr>
              <a:t>Dallas, TX</a:t>
            </a:r>
          </a:p>
        </p:txBody>
      </p:sp>
      <p:sp>
        <p:nvSpPr>
          <p:cNvPr id="4" name="Title 3"/>
          <p:cNvSpPr>
            <a:spLocks noGrp="1"/>
          </p:cNvSpPr>
          <p:nvPr>
            <p:ph type="title"/>
          </p:nvPr>
        </p:nvSpPr>
        <p:spPr>
          <a:xfrm>
            <a:off x="0" y="596696"/>
            <a:ext cx="9144000" cy="786936"/>
          </a:xfrm>
        </p:spPr>
        <p:txBody>
          <a:bodyPr/>
          <a:lstStyle/>
          <a:p>
            <a:r>
              <a:rPr lang="en-US" b="1" dirty="0">
                <a:solidFill>
                  <a:srgbClr val="002E51"/>
                </a:solidFill>
              </a:rPr>
              <a:t>How would you treat advanced RCC?</a:t>
            </a:r>
          </a:p>
        </p:txBody>
      </p:sp>
    </p:spTree>
    <p:extLst>
      <p:ext uri="{BB962C8B-B14F-4D97-AF65-F5344CB8AC3E}">
        <p14:creationId xmlns:p14="http://schemas.microsoft.com/office/powerpoint/2010/main" val="318332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E727-7CE2-5060-F7AC-496EDB66A08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8BFAD26-5076-5358-1D98-389AE5FAAF1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3ADD3AA-16E5-2F06-8A85-A03D42B5BA18}"/>
              </a:ext>
            </a:extLst>
          </p:cNvPr>
          <p:cNvPicPr>
            <a:picLocks noChangeAspect="1"/>
          </p:cNvPicPr>
          <p:nvPr/>
        </p:nvPicPr>
        <p:blipFill rotWithShape="1">
          <a:blip r:embed="rId2"/>
          <a:srcRect r="3757" b="9178"/>
          <a:stretch/>
        </p:blipFill>
        <p:spPr>
          <a:xfrm>
            <a:off x="384772" y="1"/>
            <a:ext cx="8187432" cy="4348634"/>
          </a:xfrm>
          <a:prstGeom prst="rect">
            <a:avLst/>
          </a:prstGeom>
        </p:spPr>
      </p:pic>
      <p:sp>
        <p:nvSpPr>
          <p:cNvPr id="6" name="TextBox 5">
            <a:extLst>
              <a:ext uri="{FF2B5EF4-FFF2-40B4-BE49-F238E27FC236}">
                <a16:creationId xmlns:a16="http://schemas.microsoft.com/office/drawing/2014/main" id="{8E820E25-E251-CF89-A432-6C966653D4F7}"/>
              </a:ext>
            </a:extLst>
          </p:cNvPr>
          <p:cNvSpPr txBox="1"/>
          <p:nvPr/>
        </p:nvSpPr>
        <p:spPr>
          <a:xfrm>
            <a:off x="6805649" y="4993829"/>
            <a:ext cx="2289409" cy="215444"/>
          </a:xfrm>
          <a:prstGeom prst="rect">
            <a:avLst/>
          </a:prstGeom>
          <a:noFill/>
        </p:spPr>
        <p:txBody>
          <a:bodyPr wrap="none" rtlCol="0">
            <a:spAutoFit/>
          </a:bodyPr>
          <a:lstStyle/>
          <a:p>
            <a:r>
              <a:rPr lang="en-US" sz="800" dirty="0"/>
              <a:t>Presented by </a:t>
            </a:r>
            <a:r>
              <a:rPr lang="en-US" sz="800" dirty="0" err="1"/>
              <a:t>Srikala</a:t>
            </a:r>
            <a:r>
              <a:rPr lang="en-US" sz="800" dirty="0"/>
              <a:t> Sridhar, GU ASCO 2023</a:t>
            </a:r>
          </a:p>
        </p:txBody>
      </p:sp>
    </p:spTree>
    <p:extLst>
      <p:ext uri="{BB962C8B-B14F-4D97-AF65-F5344CB8AC3E}">
        <p14:creationId xmlns:p14="http://schemas.microsoft.com/office/powerpoint/2010/main" val="308178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itle 1">
            <a:extLst>
              <a:ext uri="{FF2B5EF4-FFF2-40B4-BE49-F238E27FC236}">
                <a16:creationId xmlns:a16="http://schemas.microsoft.com/office/drawing/2014/main" id="{6A91278A-185A-31E0-1A44-2237F8CC7D24}"/>
              </a:ext>
            </a:extLst>
          </p:cNvPr>
          <p:cNvSpPr>
            <a:spLocks noGrp="1"/>
          </p:cNvSpPr>
          <p:nvPr>
            <p:ph type="title"/>
          </p:nvPr>
        </p:nvSpPr>
        <p:spPr>
          <a:xfrm>
            <a:off x="2026615" y="586258"/>
            <a:ext cx="5268317" cy="2272304"/>
          </a:xfrm>
        </p:spPr>
        <p:txBody>
          <a:bodyPr/>
          <a:lstStyle/>
          <a:p>
            <a:r>
              <a:rPr lang="en-US" b="1" dirty="0"/>
              <a:t>PATIENT CASE #1</a:t>
            </a:r>
          </a:p>
        </p:txBody>
      </p:sp>
      <p:pic>
        <p:nvPicPr>
          <p:cNvPr id="4" name="Picture 3">
            <a:extLst>
              <a:ext uri="{FF2B5EF4-FFF2-40B4-BE49-F238E27FC236}">
                <a16:creationId xmlns:a16="http://schemas.microsoft.com/office/drawing/2014/main" id="{1BA01A2F-4F92-BA53-EAE1-1F7DD3D292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4848" y="1299312"/>
            <a:ext cx="5616956" cy="2114429"/>
          </a:xfrm>
          <a:prstGeom prst="rect">
            <a:avLst/>
          </a:prstGeom>
        </p:spPr>
      </p:pic>
      <p:sp>
        <p:nvSpPr>
          <p:cNvPr id="5" name="TextBox 4">
            <a:extLst>
              <a:ext uri="{FF2B5EF4-FFF2-40B4-BE49-F238E27FC236}">
                <a16:creationId xmlns:a16="http://schemas.microsoft.com/office/drawing/2014/main" id="{2CBEF749-E2FD-C504-845E-FC9C5483B8E4}"/>
              </a:ext>
            </a:extLst>
          </p:cNvPr>
          <p:cNvSpPr txBox="1"/>
          <p:nvPr/>
        </p:nvSpPr>
        <p:spPr>
          <a:xfrm>
            <a:off x="1314900" y="3694856"/>
            <a:ext cx="6691746" cy="646331"/>
          </a:xfrm>
          <a:prstGeom prst="rect">
            <a:avLst/>
          </a:prstGeom>
          <a:noFill/>
        </p:spPr>
        <p:txBody>
          <a:bodyPr wrap="square" rtlCol="0">
            <a:spAutoFit/>
          </a:bodyPr>
          <a:lstStyle/>
          <a:p>
            <a:pPr defTabSz="685800" fontAlgn="auto">
              <a:spcBef>
                <a:spcPts val="0"/>
              </a:spcBef>
              <a:spcAft>
                <a:spcPts val="0"/>
              </a:spcAft>
              <a:defRPr/>
            </a:pPr>
            <a:r>
              <a:rPr lang="en-US" sz="1800" dirty="0">
                <a:solidFill>
                  <a:srgbClr val="003767"/>
                </a:solidFill>
                <a:latin typeface="Arial"/>
                <a:ea typeface="+mn-ea"/>
                <a:cs typeface="+mn-cs"/>
              </a:rPr>
              <a:t>48 </a:t>
            </a:r>
            <a:r>
              <a:rPr lang="en-US" sz="1800" dirty="0" err="1">
                <a:solidFill>
                  <a:srgbClr val="003767"/>
                </a:solidFill>
                <a:latin typeface="Arial"/>
                <a:ea typeface="+mn-ea"/>
                <a:cs typeface="+mn-cs"/>
              </a:rPr>
              <a:t>yo</a:t>
            </a:r>
            <a:r>
              <a:rPr lang="en-US" sz="1800" dirty="0">
                <a:solidFill>
                  <a:srgbClr val="003767"/>
                </a:solidFill>
                <a:latin typeface="Arial"/>
                <a:ea typeface="+mn-ea"/>
                <a:cs typeface="+mn-cs"/>
              </a:rPr>
              <a:t> previously healthy Caucasian journalist was diagnosed with a large renal mass after workup for hematuria. </a:t>
            </a:r>
          </a:p>
        </p:txBody>
      </p:sp>
    </p:spTree>
    <p:extLst>
      <p:ext uri="{BB962C8B-B14F-4D97-AF65-F5344CB8AC3E}">
        <p14:creationId xmlns:p14="http://schemas.microsoft.com/office/powerpoint/2010/main" val="24173066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695B0-0D25-A59A-5E30-23FC40A31430}"/>
              </a:ext>
            </a:extLst>
          </p:cNvPr>
          <p:cNvSpPr>
            <a:spLocks noGrp="1"/>
          </p:cNvSpPr>
          <p:nvPr>
            <p:ph idx="1"/>
          </p:nvPr>
        </p:nvSpPr>
        <p:spPr/>
        <p:txBody>
          <a:bodyPr/>
          <a:lstStyle/>
          <a:p>
            <a:endParaRPr lang="en-US" dirty="0"/>
          </a:p>
        </p:txBody>
      </p:sp>
      <p:sp>
        <p:nvSpPr>
          <p:cNvPr id="3" name="Title 1">
            <a:extLst>
              <a:ext uri="{FF2B5EF4-FFF2-40B4-BE49-F238E27FC236}">
                <a16:creationId xmlns:a16="http://schemas.microsoft.com/office/drawing/2014/main" id="{AE23865A-58D9-3BD1-D9D7-A4BF9AF6152D}"/>
              </a:ext>
            </a:extLst>
          </p:cNvPr>
          <p:cNvSpPr txBox="1">
            <a:spLocks/>
          </p:cNvSpPr>
          <p:nvPr/>
        </p:nvSpPr>
        <p:spPr>
          <a:xfrm>
            <a:off x="1937842" y="127662"/>
            <a:ext cx="5268317" cy="86185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3767"/>
                </a:solidFill>
              </a:rPr>
              <a:t>Baseline Scans</a:t>
            </a:r>
          </a:p>
        </p:txBody>
      </p:sp>
      <p:pic>
        <p:nvPicPr>
          <p:cNvPr id="4" name="Picture 3">
            <a:extLst>
              <a:ext uri="{FF2B5EF4-FFF2-40B4-BE49-F238E27FC236}">
                <a16:creationId xmlns:a16="http://schemas.microsoft.com/office/drawing/2014/main" id="{DBB7D972-FF7B-AF31-754C-93C907CA3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790" y="989519"/>
            <a:ext cx="3238363" cy="3238363"/>
          </a:xfrm>
          <a:prstGeom prst="rect">
            <a:avLst/>
          </a:prstGeom>
        </p:spPr>
      </p:pic>
      <p:sp>
        <p:nvSpPr>
          <p:cNvPr id="5" name="TextBox 4">
            <a:extLst>
              <a:ext uri="{FF2B5EF4-FFF2-40B4-BE49-F238E27FC236}">
                <a16:creationId xmlns:a16="http://schemas.microsoft.com/office/drawing/2014/main" id="{25D4864B-D17E-8802-A75B-73390523356E}"/>
              </a:ext>
            </a:extLst>
          </p:cNvPr>
          <p:cNvSpPr txBox="1"/>
          <p:nvPr/>
        </p:nvSpPr>
        <p:spPr>
          <a:xfrm>
            <a:off x="5372100" y="1468322"/>
            <a:ext cx="2847110" cy="2585323"/>
          </a:xfrm>
          <a:prstGeom prst="rect">
            <a:avLst/>
          </a:prstGeom>
          <a:noFill/>
        </p:spPr>
        <p:txBody>
          <a:bodyPr wrap="square" rtlCol="0">
            <a:spAutoFit/>
          </a:bodyPr>
          <a:lstStyle/>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Around 10 cm Left Renal Mass, tumor in renal vein, probably extending into vena cava</a:t>
            </a:r>
          </a:p>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Bx revealed </a:t>
            </a:r>
            <a:r>
              <a:rPr lang="en-US" sz="1800" dirty="0" err="1">
                <a:solidFill>
                  <a:srgbClr val="003767"/>
                </a:solidFill>
                <a:latin typeface="Arial"/>
                <a:ea typeface="+mn-ea"/>
                <a:cs typeface="+mn-cs"/>
              </a:rPr>
              <a:t>ccRCC</a:t>
            </a:r>
            <a:r>
              <a:rPr lang="en-US" sz="1800" dirty="0">
                <a:solidFill>
                  <a:srgbClr val="003767"/>
                </a:solidFill>
                <a:latin typeface="Arial"/>
                <a:ea typeface="+mn-ea"/>
                <a:cs typeface="+mn-cs"/>
              </a:rPr>
              <a:t>, G3</a:t>
            </a:r>
          </a:p>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Good PS</a:t>
            </a:r>
          </a:p>
          <a:p>
            <a:pPr marL="257175" indent="-257175" defTabSz="685800" fontAlgn="auto">
              <a:spcBef>
                <a:spcPts val="0"/>
              </a:spcBef>
              <a:spcAft>
                <a:spcPts val="0"/>
              </a:spcAft>
              <a:buFontTx/>
              <a:buChar char="-"/>
              <a:defRPr/>
            </a:pPr>
            <a:endParaRPr lang="en-US" sz="1800" dirty="0">
              <a:solidFill>
                <a:srgbClr val="003767"/>
              </a:solidFill>
              <a:latin typeface="Arial"/>
              <a:ea typeface="+mn-ea"/>
              <a:cs typeface="+mn-cs"/>
            </a:endParaRPr>
          </a:p>
        </p:txBody>
      </p:sp>
    </p:spTree>
    <p:extLst>
      <p:ext uri="{BB962C8B-B14F-4D97-AF65-F5344CB8AC3E}">
        <p14:creationId xmlns:p14="http://schemas.microsoft.com/office/powerpoint/2010/main" val="18786009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B91513-BA50-9F15-39C6-0A1F09442DAF}"/>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8A2F58C4-4590-5FCB-1C45-BDBCED828B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93" y="818322"/>
            <a:ext cx="3370482" cy="3370482"/>
          </a:xfrm>
          <a:prstGeom prst="rect">
            <a:avLst/>
          </a:prstGeom>
        </p:spPr>
      </p:pic>
      <p:sp>
        <p:nvSpPr>
          <p:cNvPr id="4" name="Title 1">
            <a:extLst>
              <a:ext uri="{FF2B5EF4-FFF2-40B4-BE49-F238E27FC236}">
                <a16:creationId xmlns:a16="http://schemas.microsoft.com/office/drawing/2014/main" id="{F453EC80-4A92-F49F-7AAC-11B7CC89D9CA}"/>
              </a:ext>
            </a:extLst>
          </p:cNvPr>
          <p:cNvSpPr txBox="1">
            <a:spLocks/>
          </p:cNvSpPr>
          <p:nvPr/>
        </p:nvSpPr>
        <p:spPr>
          <a:xfrm>
            <a:off x="1937842" y="108736"/>
            <a:ext cx="5268317" cy="828828"/>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68598" tIns="34299" rIns="68598" bIns="34299" rtlCol="0" anchor="t">
            <a:normAutofit/>
          </a:bodyPr>
          <a:lstStyle>
            <a:lvl1pPr algn="ctr" defTabSz="914400" rtl="0" eaLnBrk="1" latinLnBrk="0" hangingPunct="1">
              <a:spcBef>
                <a:spcPct val="0"/>
              </a:spcBef>
              <a:buNone/>
              <a:defRPr sz="4000" b="1" kern="1200" baseline="0">
                <a:solidFill>
                  <a:schemeClr val="bg1"/>
                </a:solidFill>
                <a:latin typeface="Arial" panose="020B0604020202020204" pitchFamily="34" charset="0"/>
                <a:ea typeface="+mj-ea"/>
                <a:cs typeface="Arial" panose="020B0604020202020204" pitchFamily="34" charset="0"/>
              </a:defRPr>
            </a:lvl1pPr>
            <a:lvl2pPr>
              <a:defRPr/>
            </a:lvl2pPr>
            <a:lvl3pPr>
              <a:defRPr/>
            </a:lvl3pPr>
            <a:lvl4pPr>
              <a:defRPr/>
            </a:lvl4pPr>
            <a:lvl5pPr>
              <a:defRPr/>
            </a:lvl5pPr>
            <a:lvl6pPr>
              <a:defRPr/>
            </a:lvl6pPr>
            <a:lvl7pPr>
              <a:defRPr/>
            </a:lvl7pPr>
            <a:lvl8pPr>
              <a:defRPr/>
            </a:lvl8pPr>
            <a:lvl9pPr>
              <a:defRPr/>
            </a:lvl9pPr>
          </a:lstStyle>
          <a:p>
            <a:pPr defTabSz="617495" fontAlgn="auto">
              <a:spcAft>
                <a:spcPts val="0"/>
              </a:spcAft>
              <a:defRPr/>
            </a:pPr>
            <a:r>
              <a:rPr lang="en-US" sz="3001" b="0" dirty="0">
                <a:solidFill>
                  <a:srgbClr val="003767"/>
                </a:solidFill>
              </a:rPr>
              <a:t>Baseline Scans</a:t>
            </a:r>
          </a:p>
        </p:txBody>
      </p:sp>
      <p:sp>
        <p:nvSpPr>
          <p:cNvPr id="5" name="TextBox 4">
            <a:extLst>
              <a:ext uri="{FF2B5EF4-FFF2-40B4-BE49-F238E27FC236}">
                <a16:creationId xmlns:a16="http://schemas.microsoft.com/office/drawing/2014/main" id="{06EBD412-5348-08C0-EFBE-99743E51608A}"/>
              </a:ext>
            </a:extLst>
          </p:cNvPr>
          <p:cNvSpPr txBox="1"/>
          <p:nvPr/>
        </p:nvSpPr>
        <p:spPr>
          <a:xfrm>
            <a:off x="4826977" y="1002330"/>
            <a:ext cx="3849432" cy="2585323"/>
          </a:xfrm>
          <a:prstGeom prst="rect">
            <a:avLst/>
          </a:prstGeom>
          <a:noFill/>
        </p:spPr>
        <p:txBody>
          <a:bodyPr wrap="square" rtlCol="0">
            <a:spAutoFit/>
          </a:bodyPr>
          <a:lstStyle/>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Multiple large (up to 12 cm) liver metastases, </a:t>
            </a:r>
          </a:p>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Bx revealed </a:t>
            </a:r>
            <a:r>
              <a:rPr lang="en-US" sz="1800" dirty="0" err="1">
                <a:solidFill>
                  <a:srgbClr val="003767"/>
                </a:solidFill>
                <a:latin typeface="Arial"/>
                <a:ea typeface="+mn-ea"/>
                <a:cs typeface="+mn-cs"/>
              </a:rPr>
              <a:t>ccRCC</a:t>
            </a:r>
            <a:r>
              <a:rPr lang="en-US" sz="1800" dirty="0">
                <a:solidFill>
                  <a:srgbClr val="003767"/>
                </a:solidFill>
                <a:latin typeface="Arial"/>
                <a:ea typeface="+mn-ea"/>
                <a:cs typeface="+mn-cs"/>
              </a:rPr>
              <a:t>, G3</a:t>
            </a:r>
          </a:p>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No metastatic disease in the chest</a:t>
            </a:r>
          </a:p>
          <a:p>
            <a:pPr marL="257175" indent="-257175" defTabSz="685800" fontAlgn="auto">
              <a:spcBef>
                <a:spcPts val="0"/>
              </a:spcBef>
              <a:spcAft>
                <a:spcPts val="0"/>
              </a:spcAft>
              <a:buFontTx/>
              <a:buChar char="-"/>
              <a:defRPr/>
            </a:pPr>
            <a:r>
              <a:rPr lang="en-US" sz="1800" dirty="0">
                <a:solidFill>
                  <a:srgbClr val="003767"/>
                </a:solidFill>
                <a:latin typeface="Arial"/>
                <a:ea typeface="+mn-ea"/>
                <a:cs typeface="+mn-cs"/>
              </a:rPr>
              <a:t>No significant lab abnormalities, LFTs normal</a:t>
            </a:r>
          </a:p>
          <a:p>
            <a:pPr marL="257175" indent="-257175" defTabSz="685800" fontAlgn="auto">
              <a:spcBef>
                <a:spcPts val="0"/>
              </a:spcBef>
              <a:spcAft>
                <a:spcPts val="0"/>
              </a:spcAft>
              <a:buFontTx/>
              <a:buChar char="-"/>
              <a:defRPr/>
            </a:pPr>
            <a:endParaRPr lang="en-US" sz="1800" dirty="0">
              <a:solidFill>
                <a:srgbClr val="003767"/>
              </a:solidFill>
              <a:latin typeface="Arial"/>
              <a:ea typeface="+mn-ea"/>
              <a:cs typeface="+mn-cs"/>
            </a:endParaRPr>
          </a:p>
          <a:p>
            <a:pPr marL="257175" indent="-257175" defTabSz="685800" fontAlgn="auto">
              <a:spcBef>
                <a:spcPts val="0"/>
              </a:spcBef>
              <a:spcAft>
                <a:spcPts val="0"/>
              </a:spcAft>
              <a:buFontTx/>
              <a:buChar char="-"/>
              <a:defRPr/>
            </a:pPr>
            <a:endParaRPr lang="en-US" sz="1800" dirty="0">
              <a:solidFill>
                <a:srgbClr val="003767"/>
              </a:solidFill>
              <a:latin typeface="Arial"/>
              <a:ea typeface="+mn-ea"/>
              <a:cs typeface="+mn-cs"/>
            </a:endParaRPr>
          </a:p>
        </p:txBody>
      </p:sp>
    </p:spTree>
    <p:extLst>
      <p:ext uri="{BB962C8B-B14F-4D97-AF65-F5344CB8AC3E}">
        <p14:creationId xmlns:p14="http://schemas.microsoft.com/office/powerpoint/2010/main" val="42344386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DAEDDF-1DE3-5F24-16F2-86953E61E1FB}"/>
              </a:ext>
            </a:extLst>
          </p:cNvPr>
          <p:cNvSpPr>
            <a:spLocks noGrp="1"/>
          </p:cNvSpPr>
          <p:nvPr>
            <p:ph idx="1"/>
          </p:nvPr>
        </p:nvSpPr>
        <p:spPr/>
        <p:txBody>
          <a:bodyPr/>
          <a:lstStyle/>
          <a:p>
            <a:endParaRPr lang="en-US"/>
          </a:p>
        </p:txBody>
      </p:sp>
      <p:sp>
        <p:nvSpPr>
          <p:cNvPr id="3" name="Content Placeholder 3">
            <a:extLst>
              <a:ext uri="{FF2B5EF4-FFF2-40B4-BE49-F238E27FC236}">
                <a16:creationId xmlns:a16="http://schemas.microsoft.com/office/drawing/2014/main" id="{2894084F-6122-10F5-EA97-AD72C854CEE4}"/>
              </a:ext>
            </a:extLst>
          </p:cNvPr>
          <p:cNvSpPr txBox="1">
            <a:spLocks/>
          </p:cNvSpPr>
          <p:nvPr/>
        </p:nvSpPr>
        <p:spPr bwMode="auto">
          <a:xfrm>
            <a:off x="283847" y="1048720"/>
            <a:ext cx="8576308" cy="34703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a:t>Would you perform cytoreductive nephrectomy?</a:t>
            </a:r>
          </a:p>
          <a:p>
            <a:pPr marL="685886" lvl="1" indent="-342900">
              <a:buFont typeface="+mj-lt"/>
              <a:buAutoNum type="alphaUcPeriod"/>
            </a:pPr>
            <a:r>
              <a:rPr lang="en-US" kern="0" dirty="0"/>
              <a:t>Yes</a:t>
            </a:r>
          </a:p>
          <a:p>
            <a:pPr marL="685886" lvl="1" indent="-342900">
              <a:buFont typeface="+mj-lt"/>
              <a:buAutoNum type="alphaUcPeriod"/>
            </a:pPr>
            <a:r>
              <a:rPr lang="en-US" kern="0" dirty="0"/>
              <a:t>No</a:t>
            </a:r>
          </a:p>
        </p:txBody>
      </p:sp>
    </p:spTree>
    <p:extLst>
      <p:ext uri="{BB962C8B-B14F-4D97-AF65-F5344CB8AC3E}">
        <p14:creationId xmlns:p14="http://schemas.microsoft.com/office/powerpoint/2010/main" val="37527396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A73CECFB-E75E-3A6A-A08A-60DED5764956}"/>
              </a:ext>
            </a:extLst>
          </p:cNvPr>
          <p:cNvSpPr>
            <a:spLocks noGrp="1"/>
          </p:cNvSpPr>
          <p:nvPr>
            <p:ph idx="1"/>
          </p:nvPr>
        </p:nvSpPr>
        <p:spPr>
          <a:xfrm>
            <a:off x="283847" y="1048720"/>
            <a:ext cx="8576308" cy="3470311"/>
          </a:xfrm>
        </p:spPr>
        <p:txBody>
          <a:bodyPr>
            <a:normAutofit/>
          </a:bodyPr>
          <a:lstStyle/>
          <a:p>
            <a:r>
              <a:rPr lang="en-US" dirty="0"/>
              <a:t>What frontline therapy would you choose?</a:t>
            </a:r>
          </a:p>
          <a:p>
            <a:pPr marL="685886" lvl="1" indent="-342900">
              <a:buFont typeface="+mj-lt"/>
              <a:buAutoNum type="alphaUcPeriod"/>
            </a:pPr>
            <a:r>
              <a:rPr lang="en-US" dirty="0"/>
              <a:t>VEGF/TKI inhibitor</a:t>
            </a:r>
          </a:p>
          <a:p>
            <a:pPr marL="685886" lvl="1" indent="-342900">
              <a:buFont typeface="+mj-lt"/>
              <a:buAutoNum type="alphaUcPeriod"/>
            </a:pPr>
            <a:r>
              <a:rPr lang="en-US" dirty="0"/>
              <a:t>Immunotherapy plus VEGF/TKI inhibitor (IO-TKI)</a:t>
            </a:r>
          </a:p>
          <a:p>
            <a:pPr marL="685886" lvl="1" indent="-342900">
              <a:buFont typeface="+mj-lt"/>
              <a:buAutoNum type="alphaUcPeriod"/>
            </a:pPr>
            <a:r>
              <a:rPr lang="en-US" dirty="0"/>
              <a:t>Immunotherapy plus Immunotherapy (IO-IO)</a:t>
            </a:r>
          </a:p>
          <a:p>
            <a:pPr marL="342900" indent="-342900">
              <a:buFont typeface="+mj-lt"/>
              <a:buAutoNum type="alphaUcPeriod"/>
            </a:pPr>
            <a:endParaRPr lang="en-US" dirty="0"/>
          </a:p>
        </p:txBody>
      </p:sp>
    </p:spTree>
    <p:extLst>
      <p:ext uri="{BB962C8B-B14F-4D97-AF65-F5344CB8AC3E}">
        <p14:creationId xmlns:p14="http://schemas.microsoft.com/office/powerpoint/2010/main" val="2081820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04FBB772-E956-FD92-277B-8E9C69D23C53}"/>
              </a:ext>
            </a:extLst>
          </p:cNvPr>
          <p:cNvSpPr>
            <a:spLocks noGrp="1"/>
          </p:cNvSpPr>
          <p:nvPr>
            <p:ph idx="1"/>
          </p:nvPr>
        </p:nvSpPr>
        <p:spPr>
          <a:xfrm>
            <a:off x="283846" y="615583"/>
            <a:ext cx="8576308" cy="3470311"/>
          </a:xfrm>
        </p:spPr>
        <p:txBody>
          <a:bodyPr>
            <a:normAutofit fontScale="85000" lnSpcReduction="20000"/>
          </a:bodyPr>
          <a:lstStyle/>
          <a:p>
            <a:r>
              <a:rPr lang="en-CA" b="1" dirty="0"/>
              <a:t>What would be your primary rationale for your choice of first-line therapy?</a:t>
            </a:r>
          </a:p>
          <a:p>
            <a:pPr marL="342892" indent="-342892">
              <a:buFont typeface="+mj-lt"/>
              <a:buAutoNum type="alphaUcPeriod"/>
            </a:pPr>
            <a:r>
              <a:rPr lang="en-US" b="0" dirty="0"/>
              <a:t>Survival data</a:t>
            </a:r>
          </a:p>
          <a:p>
            <a:pPr marL="342892" indent="-342892">
              <a:buFont typeface="+mj-lt"/>
              <a:buAutoNum type="alphaUcPeriod"/>
            </a:pPr>
            <a:r>
              <a:rPr lang="en-US" b="0" dirty="0"/>
              <a:t>Overall response rate</a:t>
            </a:r>
          </a:p>
          <a:p>
            <a:pPr marL="342892" indent="-342892">
              <a:buFont typeface="+mj-lt"/>
              <a:buAutoNum type="alphaUcPeriod"/>
            </a:pPr>
            <a:r>
              <a:rPr lang="en-US" b="0" dirty="0"/>
              <a:t>Complete response rate</a:t>
            </a:r>
          </a:p>
          <a:p>
            <a:pPr marL="342892" indent="-342892">
              <a:buFont typeface="+mj-lt"/>
              <a:buAutoNum type="alphaUcPeriod"/>
            </a:pPr>
            <a:r>
              <a:rPr lang="en-US" b="0" dirty="0"/>
              <a:t>Durability of response </a:t>
            </a:r>
          </a:p>
          <a:p>
            <a:pPr marL="342892" indent="-342892">
              <a:buFont typeface="+mj-lt"/>
              <a:buAutoNum type="alphaUcPeriod"/>
            </a:pPr>
            <a:r>
              <a:rPr lang="en-US" b="0" dirty="0"/>
              <a:t>Quality of life</a:t>
            </a:r>
          </a:p>
          <a:p>
            <a:pPr marL="342892" indent="-342892">
              <a:buFont typeface="+mj-lt"/>
              <a:buAutoNum type="alphaUcPeriod"/>
            </a:pPr>
            <a:r>
              <a:rPr lang="en-US" b="0" dirty="0"/>
              <a:t>Simplicity of management of </a:t>
            </a:r>
            <a:r>
              <a:rPr lang="en-US" b="0" dirty="0" err="1"/>
              <a:t>irAEs</a:t>
            </a:r>
            <a:endParaRPr lang="en-US" b="0" dirty="0"/>
          </a:p>
          <a:p>
            <a:pPr marL="342892" indent="-342892">
              <a:buFont typeface="+mj-lt"/>
              <a:buAutoNum type="alphaUcPeriod"/>
            </a:pPr>
            <a:r>
              <a:rPr lang="en-US" b="0" dirty="0"/>
              <a:t>Comfort with management of AEs </a:t>
            </a:r>
          </a:p>
          <a:p>
            <a:pPr marL="342892" indent="-342892">
              <a:buFont typeface="+mj-lt"/>
              <a:buAutoNum type="alphaUcPeriod"/>
            </a:pPr>
            <a:r>
              <a:rPr lang="en-US" b="0" dirty="0"/>
              <a:t>Real-world data</a:t>
            </a:r>
          </a:p>
          <a:p>
            <a:pPr marL="342892" indent="-342892">
              <a:buFont typeface="+mj-lt"/>
              <a:buAutoNum type="alphaUcPeriod"/>
            </a:pPr>
            <a:r>
              <a:rPr lang="en-US" b="0" dirty="0"/>
              <a:t>Other</a:t>
            </a:r>
          </a:p>
          <a:p>
            <a:endParaRPr lang="en-CA" dirty="0"/>
          </a:p>
        </p:txBody>
      </p:sp>
    </p:spTree>
    <p:extLst>
      <p:ext uri="{BB962C8B-B14F-4D97-AF65-F5344CB8AC3E}">
        <p14:creationId xmlns:p14="http://schemas.microsoft.com/office/powerpoint/2010/main" val="18864829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A18D9-6E32-D83D-2EEF-90386B7E444B}"/>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BFD157ED-CCD8-9BE5-1DC0-71E428FAC7E4}"/>
              </a:ext>
            </a:extLst>
          </p:cNvPr>
          <p:cNvPicPr>
            <a:picLocks noChangeAspect="1"/>
          </p:cNvPicPr>
          <p:nvPr/>
        </p:nvPicPr>
        <p:blipFill>
          <a:blip r:embed="rId2"/>
          <a:stretch>
            <a:fillRect/>
          </a:stretch>
        </p:blipFill>
        <p:spPr>
          <a:xfrm>
            <a:off x="860957" y="686895"/>
            <a:ext cx="3304933" cy="3304933"/>
          </a:xfrm>
          <a:prstGeom prst="rect">
            <a:avLst/>
          </a:prstGeom>
        </p:spPr>
      </p:pic>
      <p:pic>
        <p:nvPicPr>
          <p:cNvPr id="4" name="Picture 3">
            <a:extLst>
              <a:ext uri="{FF2B5EF4-FFF2-40B4-BE49-F238E27FC236}">
                <a16:creationId xmlns:a16="http://schemas.microsoft.com/office/drawing/2014/main" id="{D2C55930-4E1D-DA43-C9C4-796DAD508750}"/>
              </a:ext>
            </a:extLst>
          </p:cNvPr>
          <p:cNvPicPr>
            <a:picLocks noChangeAspect="1"/>
          </p:cNvPicPr>
          <p:nvPr/>
        </p:nvPicPr>
        <p:blipFill>
          <a:blip r:embed="rId3"/>
          <a:stretch>
            <a:fillRect/>
          </a:stretch>
        </p:blipFill>
        <p:spPr>
          <a:xfrm>
            <a:off x="4555852" y="686895"/>
            <a:ext cx="3304933" cy="3304933"/>
          </a:xfrm>
          <a:prstGeom prst="rect">
            <a:avLst/>
          </a:prstGeom>
        </p:spPr>
      </p:pic>
      <p:sp>
        <p:nvSpPr>
          <p:cNvPr id="5" name="Title 1">
            <a:extLst>
              <a:ext uri="{FF2B5EF4-FFF2-40B4-BE49-F238E27FC236}">
                <a16:creationId xmlns:a16="http://schemas.microsoft.com/office/drawing/2014/main" id="{2BF76A9E-BC3B-7D35-A1D2-DC1AFB4183B6}"/>
              </a:ext>
            </a:extLst>
          </p:cNvPr>
          <p:cNvSpPr txBox="1">
            <a:spLocks/>
          </p:cNvSpPr>
          <p:nvPr/>
        </p:nvSpPr>
        <p:spPr>
          <a:xfrm>
            <a:off x="1937841" y="67057"/>
            <a:ext cx="5268317" cy="2272304"/>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68598" tIns="34299" rIns="68598" bIns="34299" rtlCol="0" anchor="t">
            <a:normAutofit/>
          </a:bodyPr>
          <a:lstStyle>
            <a:lvl1pPr algn="ctr" defTabSz="914400" rtl="0" eaLnBrk="1" latinLnBrk="0" hangingPunct="1">
              <a:spcBef>
                <a:spcPct val="0"/>
              </a:spcBef>
              <a:buNone/>
              <a:defRPr sz="4000" b="1" kern="1200" baseline="0">
                <a:solidFill>
                  <a:schemeClr val="bg1"/>
                </a:solidFill>
                <a:latin typeface="Arial" panose="020B0604020202020204" pitchFamily="34" charset="0"/>
                <a:ea typeface="+mj-ea"/>
                <a:cs typeface="Arial" panose="020B0604020202020204" pitchFamily="34" charset="0"/>
              </a:defRPr>
            </a:lvl1pPr>
            <a:lvl2pPr>
              <a:defRPr/>
            </a:lvl2pPr>
            <a:lvl3pPr>
              <a:defRPr/>
            </a:lvl3pPr>
            <a:lvl4pPr>
              <a:defRPr/>
            </a:lvl4pPr>
            <a:lvl5pPr>
              <a:defRPr/>
            </a:lvl5pPr>
            <a:lvl6pPr>
              <a:defRPr/>
            </a:lvl6pPr>
            <a:lvl7pPr>
              <a:defRPr/>
            </a:lvl7pPr>
            <a:lvl8pPr>
              <a:defRPr/>
            </a:lvl8pPr>
            <a:lvl9pPr>
              <a:defRPr/>
            </a:lvl9pPr>
          </a:lstStyle>
          <a:p>
            <a:pPr defTabSz="617495" fontAlgn="auto">
              <a:spcAft>
                <a:spcPts val="0"/>
              </a:spcAft>
              <a:defRPr/>
            </a:pPr>
            <a:r>
              <a:rPr lang="en-US" sz="3001" b="0" dirty="0">
                <a:solidFill>
                  <a:srgbClr val="003767"/>
                </a:solidFill>
              </a:rPr>
              <a:t>6 Week Scans</a:t>
            </a:r>
          </a:p>
        </p:txBody>
      </p:sp>
    </p:spTree>
    <p:extLst>
      <p:ext uri="{BB962C8B-B14F-4D97-AF65-F5344CB8AC3E}">
        <p14:creationId xmlns:p14="http://schemas.microsoft.com/office/powerpoint/2010/main" val="30914287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D84D15-6FCC-3ECD-4E89-DF58FE6F1D24}"/>
              </a:ext>
            </a:extLst>
          </p:cNvPr>
          <p:cNvSpPr txBox="1">
            <a:spLocks/>
          </p:cNvSpPr>
          <p:nvPr/>
        </p:nvSpPr>
        <p:spPr>
          <a:xfrm>
            <a:off x="2635121" y="567155"/>
            <a:ext cx="3951237" cy="1704228"/>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a:solidFill>
                  <a:srgbClr val="003767"/>
                </a:solidFill>
              </a:rPr>
              <a:t>irAE: Nephritis</a:t>
            </a:r>
            <a:endParaRPr lang="en-US" kern="0" dirty="0">
              <a:solidFill>
                <a:srgbClr val="003767"/>
              </a:solidFill>
            </a:endParaRPr>
          </a:p>
        </p:txBody>
      </p:sp>
      <p:pic>
        <p:nvPicPr>
          <p:cNvPr id="4" name="Picture 3">
            <a:extLst>
              <a:ext uri="{FF2B5EF4-FFF2-40B4-BE49-F238E27FC236}">
                <a16:creationId xmlns:a16="http://schemas.microsoft.com/office/drawing/2014/main" id="{A4F7EDF2-0B3F-7520-618B-4DDE5993C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6383" y="1624820"/>
            <a:ext cx="4028713" cy="2298824"/>
          </a:xfrm>
          <a:prstGeom prst="rect">
            <a:avLst/>
          </a:prstGeom>
        </p:spPr>
      </p:pic>
      <p:sp>
        <p:nvSpPr>
          <p:cNvPr id="5" name="TextBox 4">
            <a:extLst>
              <a:ext uri="{FF2B5EF4-FFF2-40B4-BE49-F238E27FC236}">
                <a16:creationId xmlns:a16="http://schemas.microsoft.com/office/drawing/2014/main" id="{AEF3AF6E-C9A1-379C-0F4C-893D6933F64B}"/>
              </a:ext>
            </a:extLst>
          </p:cNvPr>
          <p:cNvSpPr txBox="1"/>
          <p:nvPr/>
        </p:nvSpPr>
        <p:spPr>
          <a:xfrm rot="16200000">
            <a:off x="1805760" y="2571708"/>
            <a:ext cx="1133644" cy="248209"/>
          </a:xfrm>
          <a:prstGeom prst="rect">
            <a:avLst/>
          </a:prstGeom>
          <a:noFill/>
        </p:spPr>
        <p:txBody>
          <a:bodyPr wrap="none" rtlCol="0">
            <a:spAutoFit/>
          </a:bodyPr>
          <a:lstStyle/>
          <a:p>
            <a:pPr defTabSz="514468" fontAlgn="auto">
              <a:spcBef>
                <a:spcPts val="0"/>
              </a:spcBef>
              <a:spcAft>
                <a:spcPts val="0"/>
              </a:spcAft>
              <a:defRPr/>
            </a:pPr>
            <a:r>
              <a:rPr lang="en-US" sz="1013">
                <a:solidFill>
                  <a:srgbClr val="003767"/>
                </a:solidFill>
                <a:latin typeface="Arial"/>
                <a:ea typeface="+mn-ea"/>
                <a:cs typeface="+mn-cs"/>
              </a:rPr>
              <a:t>Creatinine </a:t>
            </a:r>
            <a:r>
              <a:rPr lang="en-US" sz="1013" dirty="0">
                <a:solidFill>
                  <a:srgbClr val="003767"/>
                </a:solidFill>
                <a:latin typeface="Arial"/>
                <a:ea typeface="+mn-ea"/>
                <a:cs typeface="+mn-cs"/>
              </a:rPr>
              <a:t>mg/dl</a:t>
            </a:r>
          </a:p>
        </p:txBody>
      </p:sp>
      <p:sp>
        <p:nvSpPr>
          <p:cNvPr id="6" name="Rectangle 5">
            <a:extLst>
              <a:ext uri="{FF2B5EF4-FFF2-40B4-BE49-F238E27FC236}">
                <a16:creationId xmlns:a16="http://schemas.microsoft.com/office/drawing/2014/main" id="{17E440F4-AAC3-5AC5-450F-A02AB7480E89}"/>
              </a:ext>
            </a:extLst>
          </p:cNvPr>
          <p:cNvSpPr/>
          <p:nvPr/>
        </p:nvSpPr>
        <p:spPr>
          <a:xfrm>
            <a:off x="4360239" y="1624820"/>
            <a:ext cx="2264855" cy="2298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49" tIns="25724" rIns="51449" bIns="25724" numCol="1" spcCol="0" rtlCol="0" fromWordArt="0" anchor="ctr" anchorCtr="0" forceAA="0" compatLnSpc="1">
            <a:prstTxWarp prst="textNoShape">
              <a:avLst/>
            </a:prstTxWarp>
            <a:noAutofit/>
          </a:bodyPr>
          <a:lstStyle/>
          <a:p>
            <a:pPr defTabSz="514468" fontAlgn="auto">
              <a:spcBef>
                <a:spcPts val="0"/>
              </a:spcBef>
              <a:spcAft>
                <a:spcPts val="0"/>
              </a:spcAft>
              <a:defRPr/>
            </a:pPr>
            <a:endParaRPr lang="en-US" sz="1013">
              <a:solidFill>
                <a:srgbClr val="003767"/>
              </a:solidFill>
              <a:latin typeface="Arial"/>
            </a:endParaRPr>
          </a:p>
        </p:txBody>
      </p:sp>
      <p:cxnSp>
        <p:nvCxnSpPr>
          <p:cNvPr id="7" name="Straight Arrow Connector 6">
            <a:extLst>
              <a:ext uri="{FF2B5EF4-FFF2-40B4-BE49-F238E27FC236}">
                <a16:creationId xmlns:a16="http://schemas.microsoft.com/office/drawing/2014/main" id="{3CD968C7-7164-2F2F-0B5E-6AF664ED4FEE}"/>
              </a:ext>
            </a:extLst>
          </p:cNvPr>
          <p:cNvCxnSpPr/>
          <p:nvPr/>
        </p:nvCxnSpPr>
        <p:spPr>
          <a:xfrm flipV="1">
            <a:off x="3464347" y="3279277"/>
            <a:ext cx="0" cy="2861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2FDAB5-CAB8-DE52-5296-70966A6301D5}"/>
              </a:ext>
            </a:extLst>
          </p:cNvPr>
          <p:cNvSpPr txBox="1"/>
          <p:nvPr/>
        </p:nvSpPr>
        <p:spPr>
          <a:xfrm>
            <a:off x="3253192" y="3640609"/>
            <a:ext cx="534121" cy="248209"/>
          </a:xfrm>
          <a:prstGeom prst="rect">
            <a:avLst/>
          </a:prstGeom>
          <a:noFill/>
        </p:spPr>
        <p:txBody>
          <a:bodyPr wrap="none" rtlCol="0">
            <a:spAutoFit/>
          </a:bodyPr>
          <a:lstStyle/>
          <a:p>
            <a:pPr defTabSz="514468" fontAlgn="auto">
              <a:spcBef>
                <a:spcPts val="0"/>
              </a:spcBef>
              <a:spcAft>
                <a:spcPts val="0"/>
              </a:spcAft>
              <a:defRPr/>
            </a:pPr>
            <a:r>
              <a:rPr lang="en-US" sz="1013">
                <a:solidFill>
                  <a:srgbClr val="003767"/>
                </a:solidFill>
                <a:latin typeface="Arial"/>
                <a:ea typeface="+mn-ea"/>
                <a:cs typeface="+mn-cs"/>
              </a:rPr>
              <a:t>N/I #1</a:t>
            </a:r>
          </a:p>
        </p:txBody>
      </p:sp>
      <p:cxnSp>
        <p:nvCxnSpPr>
          <p:cNvPr id="9" name="Straight Arrow Connector 8">
            <a:extLst>
              <a:ext uri="{FF2B5EF4-FFF2-40B4-BE49-F238E27FC236}">
                <a16:creationId xmlns:a16="http://schemas.microsoft.com/office/drawing/2014/main" id="{B1FC7F57-3696-CC4D-DAA0-FB7F551BC486}"/>
              </a:ext>
            </a:extLst>
          </p:cNvPr>
          <p:cNvCxnSpPr/>
          <p:nvPr/>
        </p:nvCxnSpPr>
        <p:spPr>
          <a:xfrm flipV="1">
            <a:off x="3895838" y="3279277"/>
            <a:ext cx="0" cy="2861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03B796-CFE2-07B0-4687-246A8C8663AE}"/>
              </a:ext>
            </a:extLst>
          </p:cNvPr>
          <p:cNvSpPr txBox="1"/>
          <p:nvPr/>
        </p:nvSpPr>
        <p:spPr>
          <a:xfrm>
            <a:off x="3684684" y="3640609"/>
            <a:ext cx="534121" cy="248209"/>
          </a:xfrm>
          <a:prstGeom prst="rect">
            <a:avLst/>
          </a:prstGeom>
          <a:noFill/>
        </p:spPr>
        <p:txBody>
          <a:bodyPr wrap="none" rtlCol="0">
            <a:spAutoFit/>
          </a:bodyPr>
          <a:lstStyle/>
          <a:p>
            <a:pPr defTabSz="514468" fontAlgn="auto">
              <a:spcBef>
                <a:spcPts val="0"/>
              </a:spcBef>
              <a:spcAft>
                <a:spcPts val="0"/>
              </a:spcAft>
              <a:defRPr/>
            </a:pPr>
            <a:r>
              <a:rPr lang="en-US" sz="1013" dirty="0">
                <a:solidFill>
                  <a:srgbClr val="003767"/>
                </a:solidFill>
                <a:latin typeface="Arial"/>
                <a:ea typeface="+mn-ea"/>
                <a:cs typeface="+mn-cs"/>
              </a:rPr>
              <a:t>N/I #2</a:t>
            </a:r>
          </a:p>
        </p:txBody>
      </p:sp>
      <p:sp>
        <p:nvSpPr>
          <p:cNvPr id="11" name="TextBox 10">
            <a:extLst>
              <a:ext uri="{FF2B5EF4-FFF2-40B4-BE49-F238E27FC236}">
                <a16:creationId xmlns:a16="http://schemas.microsoft.com/office/drawing/2014/main" id="{058156CA-5B04-68F8-8668-B581F44EFC03}"/>
              </a:ext>
            </a:extLst>
          </p:cNvPr>
          <p:cNvSpPr txBox="1"/>
          <p:nvPr/>
        </p:nvSpPr>
        <p:spPr>
          <a:xfrm>
            <a:off x="4070181" y="1673241"/>
            <a:ext cx="663964" cy="248209"/>
          </a:xfrm>
          <a:prstGeom prst="rect">
            <a:avLst/>
          </a:prstGeom>
          <a:noFill/>
        </p:spPr>
        <p:txBody>
          <a:bodyPr wrap="none" rtlCol="0">
            <a:spAutoFit/>
          </a:bodyPr>
          <a:lstStyle/>
          <a:p>
            <a:pPr defTabSz="514468" fontAlgn="auto">
              <a:spcBef>
                <a:spcPts val="0"/>
              </a:spcBef>
              <a:spcAft>
                <a:spcPts val="0"/>
              </a:spcAft>
              <a:defRPr/>
            </a:pPr>
            <a:r>
              <a:rPr lang="en-US" sz="1013">
                <a:solidFill>
                  <a:srgbClr val="003767"/>
                </a:solidFill>
                <a:latin typeface="Arial"/>
                <a:ea typeface="+mn-ea"/>
                <a:cs typeface="+mn-cs"/>
              </a:rPr>
              <a:t>6 weeks</a:t>
            </a:r>
            <a:endParaRPr lang="en-US" sz="1013" dirty="0">
              <a:solidFill>
                <a:srgbClr val="003767"/>
              </a:solidFill>
              <a:latin typeface="Arial"/>
              <a:ea typeface="+mn-ea"/>
              <a:cs typeface="+mn-cs"/>
            </a:endParaRPr>
          </a:p>
        </p:txBody>
      </p:sp>
      <p:pic>
        <p:nvPicPr>
          <p:cNvPr id="12" name="Picture 11">
            <a:extLst>
              <a:ext uri="{FF2B5EF4-FFF2-40B4-BE49-F238E27FC236}">
                <a16:creationId xmlns:a16="http://schemas.microsoft.com/office/drawing/2014/main" id="{42C726BF-D97F-D42E-CD9A-DE670E83501B}"/>
              </a:ext>
            </a:extLst>
          </p:cNvPr>
          <p:cNvPicPr>
            <a:picLocks noChangeAspect="1"/>
          </p:cNvPicPr>
          <p:nvPr/>
        </p:nvPicPr>
        <p:blipFill>
          <a:blip r:embed="rId3"/>
          <a:stretch>
            <a:fillRect/>
          </a:stretch>
        </p:blipFill>
        <p:spPr>
          <a:xfrm>
            <a:off x="1220189" y="1224619"/>
            <a:ext cx="6078683" cy="3197916"/>
          </a:xfrm>
          <a:prstGeom prst="rect">
            <a:avLst/>
          </a:prstGeom>
        </p:spPr>
      </p:pic>
    </p:spTree>
    <p:extLst>
      <p:ext uri="{BB962C8B-B14F-4D97-AF65-F5344CB8AC3E}">
        <p14:creationId xmlns:p14="http://schemas.microsoft.com/office/powerpoint/2010/main" val="35044846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9455010-E849-A2CC-89DC-E71504FDE84C}"/>
              </a:ext>
            </a:extLst>
          </p:cNvPr>
          <p:cNvSpPr txBox="1">
            <a:spLocks/>
          </p:cNvSpPr>
          <p:nvPr/>
        </p:nvSpPr>
        <p:spPr bwMode="auto">
          <a:xfrm>
            <a:off x="283847" y="1048720"/>
            <a:ext cx="8576308" cy="34703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a:t>What would your management strategy be given the nephritis the patient experienced once therapy was resumed?</a:t>
            </a:r>
          </a:p>
          <a:p>
            <a:pPr marL="685886" lvl="1" indent="-342900">
              <a:buFont typeface="+mj-lt"/>
              <a:buAutoNum type="alphaUcPeriod"/>
            </a:pPr>
            <a:r>
              <a:rPr lang="en-US" kern="0"/>
              <a:t>Continue therapy as planned</a:t>
            </a:r>
          </a:p>
          <a:p>
            <a:pPr marL="685886" lvl="1" indent="-342900">
              <a:buFont typeface="+mj-lt"/>
              <a:buAutoNum type="alphaUcPeriod"/>
            </a:pPr>
            <a:r>
              <a:rPr lang="en-US" kern="0"/>
              <a:t>Discontinue therapy</a:t>
            </a:r>
          </a:p>
          <a:p>
            <a:pPr marL="685886" lvl="1" indent="-342900">
              <a:buFont typeface="+mj-lt"/>
              <a:buAutoNum type="alphaUcPeriod"/>
            </a:pPr>
            <a:r>
              <a:rPr lang="en-US" kern="0"/>
              <a:t>Hold therapy and restart at same dose once nephritis was resolved</a:t>
            </a:r>
          </a:p>
          <a:p>
            <a:pPr marL="685886" lvl="1" indent="-342900">
              <a:buFont typeface="+mj-lt"/>
              <a:buAutoNum type="alphaUcPeriod"/>
            </a:pPr>
            <a:r>
              <a:rPr lang="en-US" kern="0"/>
              <a:t>Hold therapy and restart at a lower dose once nephritis was resolved</a:t>
            </a:r>
          </a:p>
          <a:p>
            <a:pPr marL="685886" lvl="1" indent="-342900">
              <a:buFont typeface="+mj-lt"/>
              <a:buAutoNum type="alphaUcPeriod"/>
            </a:pPr>
            <a:endParaRPr lang="en-US" kern="0" dirty="0"/>
          </a:p>
        </p:txBody>
      </p:sp>
    </p:spTree>
    <p:extLst>
      <p:ext uri="{BB962C8B-B14F-4D97-AF65-F5344CB8AC3E}">
        <p14:creationId xmlns:p14="http://schemas.microsoft.com/office/powerpoint/2010/main" val="33278355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794FC-76A2-34DE-317B-F356F03978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7842" y="1308382"/>
            <a:ext cx="5371617" cy="3065098"/>
          </a:xfrm>
          <a:prstGeom prst="rect">
            <a:avLst/>
          </a:prstGeom>
        </p:spPr>
      </p:pic>
      <p:sp>
        <p:nvSpPr>
          <p:cNvPr id="4" name="TextBox 3">
            <a:extLst>
              <a:ext uri="{FF2B5EF4-FFF2-40B4-BE49-F238E27FC236}">
                <a16:creationId xmlns:a16="http://schemas.microsoft.com/office/drawing/2014/main" id="{6BD51A3F-EF6D-ADCA-6E1F-B2F92FB751F9}"/>
              </a:ext>
            </a:extLst>
          </p:cNvPr>
          <p:cNvSpPr txBox="1"/>
          <p:nvPr/>
        </p:nvSpPr>
        <p:spPr>
          <a:xfrm rot="16200000">
            <a:off x="917128" y="2586269"/>
            <a:ext cx="1444626" cy="300210"/>
          </a:xfrm>
          <a:prstGeom prst="rect">
            <a:avLst/>
          </a:prstGeom>
          <a:noFill/>
        </p:spPr>
        <p:txBody>
          <a:bodyPr wrap="none" rtlCol="0">
            <a:spAutoFit/>
          </a:bodyPr>
          <a:lstStyle/>
          <a:p>
            <a:pPr defTabSz="685975" fontAlgn="auto">
              <a:spcBef>
                <a:spcPts val="0"/>
              </a:spcBef>
              <a:spcAft>
                <a:spcPts val="0"/>
              </a:spcAft>
              <a:defRPr/>
            </a:pPr>
            <a:r>
              <a:rPr lang="en-US" sz="1351">
                <a:solidFill>
                  <a:srgbClr val="003767"/>
                </a:solidFill>
                <a:latin typeface="Arial"/>
                <a:ea typeface="+mn-ea"/>
                <a:cs typeface="+mn-cs"/>
              </a:rPr>
              <a:t>Creatinine </a:t>
            </a:r>
            <a:r>
              <a:rPr lang="en-US" sz="1351" dirty="0">
                <a:solidFill>
                  <a:srgbClr val="003767"/>
                </a:solidFill>
                <a:latin typeface="Arial"/>
                <a:ea typeface="+mn-ea"/>
                <a:cs typeface="+mn-cs"/>
              </a:rPr>
              <a:t>mg/dl</a:t>
            </a:r>
          </a:p>
        </p:txBody>
      </p:sp>
      <p:sp>
        <p:nvSpPr>
          <p:cNvPr id="5" name="Rectangle 4">
            <a:extLst>
              <a:ext uri="{FF2B5EF4-FFF2-40B4-BE49-F238E27FC236}">
                <a16:creationId xmlns:a16="http://schemas.microsoft.com/office/drawing/2014/main" id="{795C4058-3B21-C81A-23B9-37AE706F0B6A}"/>
              </a:ext>
            </a:extLst>
          </p:cNvPr>
          <p:cNvSpPr/>
          <p:nvPr/>
        </p:nvSpPr>
        <p:spPr>
          <a:xfrm>
            <a:off x="7268707" y="1308382"/>
            <a:ext cx="40751" cy="3065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defTabSz="685975" fontAlgn="auto">
              <a:spcBef>
                <a:spcPts val="0"/>
              </a:spcBef>
              <a:spcAft>
                <a:spcPts val="0"/>
              </a:spcAft>
              <a:defRPr/>
            </a:pPr>
            <a:endParaRPr lang="en-US" sz="1351">
              <a:solidFill>
                <a:srgbClr val="003767"/>
              </a:solidFill>
              <a:latin typeface="Arial"/>
            </a:endParaRPr>
          </a:p>
        </p:txBody>
      </p:sp>
      <p:cxnSp>
        <p:nvCxnSpPr>
          <p:cNvPr id="6" name="Straight Arrow Connector 5">
            <a:extLst>
              <a:ext uri="{FF2B5EF4-FFF2-40B4-BE49-F238E27FC236}">
                <a16:creationId xmlns:a16="http://schemas.microsoft.com/office/drawing/2014/main" id="{EEF9139F-6979-14A6-2074-36F1E0F3C442}"/>
              </a:ext>
            </a:extLst>
          </p:cNvPr>
          <p:cNvCxnSpPr/>
          <p:nvPr/>
        </p:nvCxnSpPr>
        <p:spPr>
          <a:xfrm flipV="1">
            <a:off x="3095129" y="3514326"/>
            <a:ext cx="0" cy="3814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BFE05A-98E6-020B-7E60-3B5EBE19B912}"/>
              </a:ext>
            </a:extLst>
          </p:cNvPr>
          <p:cNvSpPr txBox="1"/>
          <p:nvPr/>
        </p:nvSpPr>
        <p:spPr>
          <a:xfrm>
            <a:off x="2813588" y="3996101"/>
            <a:ext cx="646331" cy="300210"/>
          </a:xfrm>
          <a:prstGeom prst="rect">
            <a:avLst/>
          </a:prstGeom>
          <a:noFill/>
        </p:spPr>
        <p:txBody>
          <a:bodyPr wrap="none" rtlCol="0">
            <a:spAutoFit/>
          </a:bodyPr>
          <a:lstStyle/>
          <a:p>
            <a:pPr defTabSz="685975" fontAlgn="auto">
              <a:spcBef>
                <a:spcPts val="0"/>
              </a:spcBef>
              <a:spcAft>
                <a:spcPts val="0"/>
              </a:spcAft>
              <a:defRPr/>
            </a:pPr>
            <a:r>
              <a:rPr lang="en-US" sz="1351">
                <a:solidFill>
                  <a:srgbClr val="003767"/>
                </a:solidFill>
                <a:latin typeface="Arial"/>
                <a:ea typeface="+mn-ea"/>
                <a:cs typeface="+mn-cs"/>
              </a:rPr>
              <a:t>N/I #1</a:t>
            </a:r>
          </a:p>
        </p:txBody>
      </p:sp>
      <p:cxnSp>
        <p:nvCxnSpPr>
          <p:cNvPr id="8" name="Straight Arrow Connector 7">
            <a:extLst>
              <a:ext uri="{FF2B5EF4-FFF2-40B4-BE49-F238E27FC236}">
                <a16:creationId xmlns:a16="http://schemas.microsoft.com/office/drawing/2014/main" id="{F1E702E7-9ABD-31DE-F261-DCA87C9F53D3}"/>
              </a:ext>
            </a:extLst>
          </p:cNvPr>
          <p:cNvCxnSpPr/>
          <p:nvPr/>
        </p:nvCxnSpPr>
        <p:spPr>
          <a:xfrm flipV="1">
            <a:off x="3670451" y="3514326"/>
            <a:ext cx="0" cy="3814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C5FC50-4DBE-19EC-05A5-95ADD43909F6}"/>
              </a:ext>
            </a:extLst>
          </p:cNvPr>
          <p:cNvSpPr txBox="1"/>
          <p:nvPr/>
        </p:nvSpPr>
        <p:spPr>
          <a:xfrm>
            <a:off x="3388910" y="3996101"/>
            <a:ext cx="646331" cy="300210"/>
          </a:xfrm>
          <a:prstGeom prst="rect">
            <a:avLst/>
          </a:prstGeom>
          <a:noFill/>
        </p:spPr>
        <p:txBody>
          <a:bodyPr wrap="none" rtlCol="0">
            <a:spAutoFit/>
          </a:bodyPr>
          <a:lstStyle/>
          <a:p>
            <a:pPr defTabSz="685975" fontAlgn="auto">
              <a:spcBef>
                <a:spcPts val="0"/>
              </a:spcBef>
              <a:spcAft>
                <a:spcPts val="0"/>
              </a:spcAft>
              <a:defRPr/>
            </a:pPr>
            <a:r>
              <a:rPr lang="en-US" sz="1351" dirty="0">
                <a:solidFill>
                  <a:srgbClr val="003767"/>
                </a:solidFill>
                <a:latin typeface="Arial"/>
                <a:ea typeface="+mn-ea"/>
                <a:cs typeface="+mn-cs"/>
              </a:rPr>
              <a:t>N/I #2</a:t>
            </a:r>
          </a:p>
        </p:txBody>
      </p:sp>
      <p:sp>
        <p:nvSpPr>
          <p:cNvPr id="10" name="TextBox 9">
            <a:extLst>
              <a:ext uri="{FF2B5EF4-FFF2-40B4-BE49-F238E27FC236}">
                <a16:creationId xmlns:a16="http://schemas.microsoft.com/office/drawing/2014/main" id="{C68F5A6E-CB1C-DBF8-6E61-7BC9898030C2}"/>
              </a:ext>
            </a:extLst>
          </p:cNvPr>
          <p:cNvSpPr txBox="1"/>
          <p:nvPr/>
        </p:nvSpPr>
        <p:spPr>
          <a:xfrm>
            <a:off x="3902906" y="1372944"/>
            <a:ext cx="819455" cy="300210"/>
          </a:xfrm>
          <a:prstGeom prst="rect">
            <a:avLst/>
          </a:prstGeom>
          <a:noFill/>
        </p:spPr>
        <p:txBody>
          <a:bodyPr wrap="none" rtlCol="0">
            <a:spAutoFit/>
          </a:bodyPr>
          <a:lstStyle/>
          <a:p>
            <a:pPr defTabSz="685975" fontAlgn="auto">
              <a:spcBef>
                <a:spcPts val="0"/>
              </a:spcBef>
              <a:spcAft>
                <a:spcPts val="0"/>
              </a:spcAft>
              <a:defRPr/>
            </a:pPr>
            <a:r>
              <a:rPr lang="en-US" sz="1351">
                <a:solidFill>
                  <a:srgbClr val="003767"/>
                </a:solidFill>
                <a:latin typeface="Arial"/>
                <a:ea typeface="+mn-ea"/>
                <a:cs typeface="+mn-cs"/>
              </a:rPr>
              <a:t>6 weeks</a:t>
            </a:r>
            <a:endParaRPr lang="en-US" sz="1351" dirty="0">
              <a:solidFill>
                <a:srgbClr val="003767"/>
              </a:solidFill>
              <a:latin typeface="Arial"/>
              <a:ea typeface="+mn-ea"/>
              <a:cs typeface="+mn-cs"/>
            </a:endParaRPr>
          </a:p>
        </p:txBody>
      </p:sp>
      <p:sp>
        <p:nvSpPr>
          <p:cNvPr id="11" name="TextBox 10">
            <a:extLst>
              <a:ext uri="{FF2B5EF4-FFF2-40B4-BE49-F238E27FC236}">
                <a16:creationId xmlns:a16="http://schemas.microsoft.com/office/drawing/2014/main" id="{51BDD076-4D14-EC2A-1587-8150916D96B2}"/>
              </a:ext>
            </a:extLst>
          </p:cNvPr>
          <p:cNvSpPr txBox="1"/>
          <p:nvPr/>
        </p:nvSpPr>
        <p:spPr>
          <a:xfrm>
            <a:off x="3902905" y="1759890"/>
            <a:ext cx="896399" cy="300210"/>
          </a:xfrm>
          <a:prstGeom prst="rect">
            <a:avLst/>
          </a:prstGeom>
          <a:noFill/>
        </p:spPr>
        <p:txBody>
          <a:bodyPr wrap="none" rtlCol="0">
            <a:spAutoFit/>
          </a:bodyPr>
          <a:lstStyle/>
          <a:p>
            <a:pPr defTabSz="685975" fontAlgn="auto">
              <a:spcBef>
                <a:spcPts val="0"/>
              </a:spcBef>
              <a:spcAft>
                <a:spcPts val="0"/>
              </a:spcAft>
              <a:defRPr/>
            </a:pPr>
            <a:r>
              <a:rPr lang="en-US" sz="1351" b="1" dirty="0">
                <a:solidFill>
                  <a:srgbClr val="003767"/>
                </a:solidFill>
                <a:latin typeface="Arial"/>
                <a:ea typeface="+mn-ea"/>
                <a:cs typeface="+mn-cs"/>
              </a:rPr>
              <a:t>P100 bid</a:t>
            </a:r>
          </a:p>
        </p:txBody>
      </p:sp>
      <p:cxnSp>
        <p:nvCxnSpPr>
          <p:cNvPr id="12" name="Straight Arrow Connector 11">
            <a:extLst>
              <a:ext uri="{FF2B5EF4-FFF2-40B4-BE49-F238E27FC236}">
                <a16:creationId xmlns:a16="http://schemas.microsoft.com/office/drawing/2014/main" id="{7A22C769-13EA-3EB9-B9E7-C6092768BB7D}"/>
              </a:ext>
            </a:extLst>
          </p:cNvPr>
          <p:cNvCxnSpPr/>
          <p:nvPr/>
        </p:nvCxnSpPr>
        <p:spPr>
          <a:xfrm>
            <a:off x="4289651" y="2036961"/>
            <a:ext cx="3674" cy="4013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1CAE12-43F0-61AD-D2C1-86684E26E938}"/>
              </a:ext>
            </a:extLst>
          </p:cNvPr>
          <p:cNvSpPr txBox="1"/>
          <p:nvPr/>
        </p:nvSpPr>
        <p:spPr>
          <a:xfrm>
            <a:off x="4289651" y="2664963"/>
            <a:ext cx="732893" cy="300210"/>
          </a:xfrm>
          <a:prstGeom prst="rect">
            <a:avLst/>
          </a:prstGeom>
          <a:noFill/>
        </p:spPr>
        <p:txBody>
          <a:bodyPr wrap="none" rtlCol="0">
            <a:spAutoFit/>
          </a:bodyPr>
          <a:lstStyle/>
          <a:p>
            <a:pPr defTabSz="685975" fontAlgn="auto">
              <a:spcBef>
                <a:spcPts val="0"/>
              </a:spcBef>
              <a:spcAft>
                <a:spcPts val="0"/>
              </a:spcAft>
              <a:defRPr/>
            </a:pPr>
            <a:r>
              <a:rPr lang="en-US" sz="1351" b="1" dirty="0">
                <a:solidFill>
                  <a:srgbClr val="003767"/>
                </a:solidFill>
                <a:latin typeface="Arial"/>
                <a:ea typeface="+mn-ea"/>
                <a:cs typeface="+mn-cs"/>
              </a:rPr>
              <a:t>100 </a:t>
            </a:r>
            <a:r>
              <a:rPr lang="en-US" sz="1351" b="1" dirty="0" err="1">
                <a:solidFill>
                  <a:srgbClr val="003767"/>
                </a:solidFill>
                <a:latin typeface="Arial"/>
                <a:ea typeface="+mn-ea"/>
                <a:cs typeface="+mn-cs"/>
              </a:rPr>
              <a:t>qd</a:t>
            </a:r>
            <a:endParaRPr lang="en-US" sz="1351" b="1" dirty="0">
              <a:solidFill>
                <a:srgbClr val="003767"/>
              </a:solidFill>
              <a:latin typeface="Arial"/>
              <a:ea typeface="+mn-ea"/>
              <a:cs typeface="+mn-cs"/>
            </a:endParaRPr>
          </a:p>
        </p:txBody>
      </p:sp>
      <p:cxnSp>
        <p:nvCxnSpPr>
          <p:cNvPr id="14" name="Straight Arrow Connector 13">
            <a:extLst>
              <a:ext uri="{FF2B5EF4-FFF2-40B4-BE49-F238E27FC236}">
                <a16:creationId xmlns:a16="http://schemas.microsoft.com/office/drawing/2014/main" id="{04B394DB-6328-BF1A-3FFF-3CBD9A7C7099}"/>
              </a:ext>
            </a:extLst>
          </p:cNvPr>
          <p:cNvCxnSpPr/>
          <p:nvPr/>
        </p:nvCxnSpPr>
        <p:spPr>
          <a:xfrm>
            <a:off x="4453190" y="2964663"/>
            <a:ext cx="3674" cy="4013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AE7567A-1157-F5ED-0601-571B0D76EE08}"/>
              </a:ext>
            </a:extLst>
          </p:cNvPr>
          <p:cNvSpPr txBox="1"/>
          <p:nvPr/>
        </p:nvSpPr>
        <p:spPr>
          <a:xfrm>
            <a:off x="4471544" y="2058912"/>
            <a:ext cx="1127883" cy="646331"/>
          </a:xfrm>
          <a:prstGeom prst="rect">
            <a:avLst/>
          </a:prstGeom>
          <a:noFill/>
        </p:spPr>
        <p:txBody>
          <a:bodyPr wrap="square" rtlCol="0">
            <a:spAutoFit/>
          </a:bodyPr>
          <a:lstStyle/>
          <a:p>
            <a:pPr algn="ctr" defTabSz="685975" fontAlgn="auto">
              <a:spcBef>
                <a:spcPts val="0"/>
              </a:spcBef>
              <a:spcAft>
                <a:spcPts val="0"/>
              </a:spcAft>
              <a:defRPr/>
            </a:pPr>
            <a:r>
              <a:rPr lang="en-US" sz="1200" b="1" dirty="0">
                <a:solidFill>
                  <a:srgbClr val="003767"/>
                </a:solidFill>
                <a:latin typeface="Arial"/>
                <a:ea typeface="+mn-ea"/>
                <a:cs typeface="+mn-cs"/>
              </a:rPr>
              <a:t>P60 </a:t>
            </a:r>
            <a:r>
              <a:rPr lang="en-US" sz="1200" b="1" dirty="0" err="1">
                <a:solidFill>
                  <a:srgbClr val="003767"/>
                </a:solidFill>
                <a:latin typeface="Arial"/>
                <a:ea typeface="+mn-ea"/>
                <a:cs typeface="+mn-cs"/>
              </a:rPr>
              <a:t>qd</a:t>
            </a:r>
            <a:endParaRPr lang="en-US" sz="1200" b="1" dirty="0">
              <a:solidFill>
                <a:srgbClr val="003767"/>
              </a:solidFill>
              <a:latin typeface="Arial"/>
              <a:ea typeface="+mn-ea"/>
              <a:cs typeface="+mn-cs"/>
            </a:endParaRPr>
          </a:p>
          <a:p>
            <a:pPr defTabSz="685975" fontAlgn="auto">
              <a:spcBef>
                <a:spcPts val="0"/>
              </a:spcBef>
              <a:spcAft>
                <a:spcPts val="0"/>
              </a:spcAft>
              <a:defRPr/>
            </a:pPr>
            <a:r>
              <a:rPr lang="en-US" sz="1200" b="1" dirty="0">
                <a:solidFill>
                  <a:srgbClr val="003767"/>
                </a:solidFill>
                <a:latin typeface="Arial"/>
                <a:ea typeface="+mn-ea"/>
                <a:cs typeface="+mn-cs"/>
              </a:rPr>
              <a:t>MP1000 bid</a:t>
            </a:r>
          </a:p>
          <a:p>
            <a:pPr defTabSz="685975" fontAlgn="auto">
              <a:spcBef>
                <a:spcPts val="0"/>
              </a:spcBef>
              <a:spcAft>
                <a:spcPts val="0"/>
              </a:spcAft>
              <a:defRPr/>
            </a:pPr>
            <a:endParaRPr lang="en-US" sz="1200" b="1" dirty="0">
              <a:solidFill>
                <a:srgbClr val="003767"/>
              </a:solidFill>
              <a:latin typeface="Arial"/>
              <a:ea typeface="+mn-ea"/>
              <a:cs typeface="+mn-cs"/>
            </a:endParaRPr>
          </a:p>
        </p:txBody>
      </p:sp>
      <p:cxnSp>
        <p:nvCxnSpPr>
          <p:cNvPr id="16" name="Straight Arrow Connector 15">
            <a:extLst>
              <a:ext uri="{FF2B5EF4-FFF2-40B4-BE49-F238E27FC236}">
                <a16:creationId xmlns:a16="http://schemas.microsoft.com/office/drawing/2014/main" id="{711FD7E5-E12C-4E5C-81D0-2F90CBE5B565}"/>
              </a:ext>
            </a:extLst>
          </p:cNvPr>
          <p:cNvCxnSpPr/>
          <p:nvPr/>
        </p:nvCxnSpPr>
        <p:spPr>
          <a:xfrm flipH="1">
            <a:off x="4976553" y="2525206"/>
            <a:ext cx="2" cy="5372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699DC72-FFD3-0653-01A7-D7EB513D335B}"/>
              </a:ext>
            </a:extLst>
          </p:cNvPr>
          <p:cNvSpPr txBox="1"/>
          <p:nvPr/>
        </p:nvSpPr>
        <p:spPr>
          <a:xfrm>
            <a:off x="5079735" y="2398468"/>
            <a:ext cx="1127883" cy="646331"/>
          </a:xfrm>
          <a:prstGeom prst="rect">
            <a:avLst/>
          </a:prstGeom>
          <a:noFill/>
        </p:spPr>
        <p:txBody>
          <a:bodyPr wrap="square" rtlCol="0">
            <a:spAutoFit/>
          </a:bodyPr>
          <a:lstStyle/>
          <a:p>
            <a:pPr algn="ctr" defTabSz="685975" fontAlgn="auto">
              <a:spcBef>
                <a:spcPts val="0"/>
              </a:spcBef>
              <a:spcAft>
                <a:spcPts val="0"/>
              </a:spcAft>
              <a:defRPr/>
            </a:pPr>
            <a:r>
              <a:rPr lang="en-US" sz="1200" b="1" dirty="0">
                <a:solidFill>
                  <a:srgbClr val="003767"/>
                </a:solidFill>
                <a:latin typeface="Arial"/>
                <a:ea typeface="+mn-ea"/>
                <a:cs typeface="+mn-cs"/>
              </a:rPr>
              <a:t>P30 </a:t>
            </a:r>
            <a:r>
              <a:rPr lang="en-US" sz="1200" b="1" dirty="0" err="1">
                <a:solidFill>
                  <a:srgbClr val="003767"/>
                </a:solidFill>
                <a:latin typeface="Arial"/>
                <a:ea typeface="+mn-ea"/>
                <a:cs typeface="+mn-cs"/>
              </a:rPr>
              <a:t>qd</a:t>
            </a:r>
            <a:endParaRPr lang="en-US" sz="1200" b="1" dirty="0">
              <a:solidFill>
                <a:srgbClr val="003767"/>
              </a:solidFill>
              <a:latin typeface="Arial"/>
              <a:ea typeface="+mn-ea"/>
              <a:cs typeface="+mn-cs"/>
            </a:endParaRPr>
          </a:p>
          <a:p>
            <a:pPr defTabSz="685975" fontAlgn="auto">
              <a:spcBef>
                <a:spcPts val="0"/>
              </a:spcBef>
              <a:spcAft>
                <a:spcPts val="0"/>
              </a:spcAft>
              <a:defRPr/>
            </a:pPr>
            <a:r>
              <a:rPr lang="en-US" sz="1200" b="1" dirty="0">
                <a:solidFill>
                  <a:srgbClr val="003767"/>
                </a:solidFill>
                <a:latin typeface="Arial"/>
                <a:ea typeface="+mn-ea"/>
                <a:cs typeface="+mn-cs"/>
              </a:rPr>
              <a:t>MP1500 bid</a:t>
            </a:r>
          </a:p>
          <a:p>
            <a:pPr defTabSz="685975" fontAlgn="auto">
              <a:spcBef>
                <a:spcPts val="0"/>
              </a:spcBef>
              <a:spcAft>
                <a:spcPts val="0"/>
              </a:spcAft>
              <a:defRPr/>
            </a:pPr>
            <a:endParaRPr lang="en-US" sz="1200" b="1" dirty="0">
              <a:solidFill>
                <a:srgbClr val="003767"/>
              </a:solidFill>
              <a:latin typeface="Arial"/>
              <a:ea typeface="+mn-ea"/>
              <a:cs typeface="+mn-cs"/>
            </a:endParaRPr>
          </a:p>
        </p:txBody>
      </p:sp>
      <p:cxnSp>
        <p:nvCxnSpPr>
          <p:cNvPr id="18" name="Straight Arrow Connector 17">
            <a:extLst>
              <a:ext uri="{FF2B5EF4-FFF2-40B4-BE49-F238E27FC236}">
                <a16:creationId xmlns:a16="http://schemas.microsoft.com/office/drawing/2014/main" id="{3BD25A53-518B-91CC-AFA9-AF605E6CE321}"/>
              </a:ext>
            </a:extLst>
          </p:cNvPr>
          <p:cNvCxnSpPr/>
          <p:nvPr/>
        </p:nvCxnSpPr>
        <p:spPr>
          <a:xfrm flipH="1">
            <a:off x="5592144" y="2856911"/>
            <a:ext cx="7282" cy="3600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DEF1015-9214-0B1D-CAF2-19177AA4D055}"/>
              </a:ext>
            </a:extLst>
          </p:cNvPr>
          <p:cNvSpPr txBox="1"/>
          <p:nvPr/>
        </p:nvSpPr>
        <p:spPr>
          <a:xfrm>
            <a:off x="6341441" y="2492533"/>
            <a:ext cx="1127883" cy="461665"/>
          </a:xfrm>
          <a:prstGeom prst="rect">
            <a:avLst/>
          </a:prstGeom>
          <a:noFill/>
        </p:spPr>
        <p:txBody>
          <a:bodyPr wrap="square" rtlCol="0">
            <a:spAutoFit/>
          </a:bodyPr>
          <a:lstStyle/>
          <a:p>
            <a:pPr defTabSz="685975" fontAlgn="auto">
              <a:spcBef>
                <a:spcPts val="0"/>
              </a:spcBef>
              <a:spcAft>
                <a:spcPts val="0"/>
              </a:spcAft>
              <a:defRPr/>
            </a:pPr>
            <a:r>
              <a:rPr lang="en-US" sz="1200" b="1" dirty="0">
                <a:solidFill>
                  <a:srgbClr val="003767"/>
                </a:solidFill>
                <a:latin typeface="Arial"/>
                <a:ea typeface="+mn-ea"/>
                <a:cs typeface="+mn-cs"/>
              </a:rPr>
              <a:t>MP1500 bid</a:t>
            </a:r>
          </a:p>
          <a:p>
            <a:pPr defTabSz="685975" fontAlgn="auto">
              <a:spcBef>
                <a:spcPts val="0"/>
              </a:spcBef>
              <a:spcAft>
                <a:spcPts val="0"/>
              </a:spcAft>
              <a:defRPr/>
            </a:pPr>
            <a:endParaRPr lang="en-US" sz="1200" b="1" dirty="0">
              <a:solidFill>
                <a:srgbClr val="003767"/>
              </a:solidFill>
              <a:latin typeface="Arial"/>
              <a:ea typeface="+mn-ea"/>
              <a:cs typeface="+mn-cs"/>
            </a:endParaRPr>
          </a:p>
        </p:txBody>
      </p:sp>
      <p:cxnSp>
        <p:nvCxnSpPr>
          <p:cNvPr id="20" name="Straight Arrow Connector 19">
            <a:extLst>
              <a:ext uri="{FF2B5EF4-FFF2-40B4-BE49-F238E27FC236}">
                <a16:creationId xmlns:a16="http://schemas.microsoft.com/office/drawing/2014/main" id="{EB7FED49-119B-FC5F-E360-8DB863811582}"/>
              </a:ext>
            </a:extLst>
          </p:cNvPr>
          <p:cNvCxnSpPr/>
          <p:nvPr/>
        </p:nvCxnSpPr>
        <p:spPr>
          <a:xfrm flipH="1">
            <a:off x="6853851" y="2950976"/>
            <a:ext cx="7282" cy="3600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171CDE4-1564-A5A4-9B7E-34037CA3A3A1}"/>
              </a:ext>
            </a:extLst>
          </p:cNvPr>
          <p:cNvSpPr txBox="1">
            <a:spLocks/>
          </p:cNvSpPr>
          <p:nvPr/>
        </p:nvSpPr>
        <p:spPr>
          <a:xfrm>
            <a:off x="1937842" y="464070"/>
            <a:ext cx="5268317" cy="2272304"/>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61748" tIns="30874" rIns="61748" bIns="30874" rtlCol="0" anchor="t">
            <a:normAutofit/>
          </a:bodyPr>
          <a:lstStyle>
            <a:lvl1pPr algn="ctr" defTabSz="1015807" rtl="0" eaLnBrk="1" latinLnBrk="0" hangingPunct="1">
              <a:spcBef>
                <a:spcPct val="0"/>
              </a:spcBef>
              <a:buNone/>
              <a:defRPr sz="4444" b="1" kern="1200" baseline="0">
                <a:solidFill>
                  <a:schemeClr val="bg1"/>
                </a:solidFill>
                <a:latin typeface="Arial" panose="020B0604020202020204" pitchFamily="34" charset="0"/>
                <a:ea typeface="+mj-ea"/>
                <a:cs typeface="Arial" panose="020B0604020202020204" pitchFamily="34" charset="0"/>
              </a:defRPr>
            </a:lvl1pPr>
            <a:lvl2pPr>
              <a:defRPr/>
            </a:lvl2pPr>
            <a:lvl3pPr>
              <a:defRPr/>
            </a:lvl3pPr>
            <a:lvl4pPr>
              <a:defRPr/>
            </a:lvl4pPr>
            <a:lvl5pPr>
              <a:defRPr/>
            </a:lvl5pPr>
            <a:lvl6pPr>
              <a:defRPr/>
            </a:lvl6pPr>
            <a:lvl7pPr>
              <a:defRPr/>
            </a:lvl7pPr>
            <a:lvl8pPr>
              <a:defRPr/>
            </a:lvl8pPr>
            <a:lvl9pPr>
              <a:defRPr/>
            </a:lvl9pPr>
          </a:lstStyle>
          <a:p>
            <a:pPr defTabSz="685975" fontAlgn="auto">
              <a:spcAft>
                <a:spcPts val="0"/>
              </a:spcAft>
              <a:defRPr/>
            </a:pPr>
            <a:r>
              <a:rPr lang="en-US" sz="3001" b="0" dirty="0" err="1">
                <a:solidFill>
                  <a:srgbClr val="003767"/>
                </a:solidFill>
              </a:rPr>
              <a:t>irAE</a:t>
            </a:r>
            <a:r>
              <a:rPr lang="en-US" sz="3001" b="0" dirty="0">
                <a:solidFill>
                  <a:srgbClr val="003767"/>
                </a:solidFill>
              </a:rPr>
              <a:t>: Nephritis</a:t>
            </a:r>
          </a:p>
        </p:txBody>
      </p:sp>
    </p:spTree>
    <p:extLst>
      <p:ext uri="{BB962C8B-B14F-4D97-AF65-F5344CB8AC3E}">
        <p14:creationId xmlns:p14="http://schemas.microsoft.com/office/powerpoint/2010/main" val="271148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23D6-60E2-96E7-3B38-DDF04F0ACF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9F6214-3A72-E215-32AC-500FEA395DC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460C9EC-994C-A2E3-0ED2-6CF1F54954FD}"/>
              </a:ext>
            </a:extLst>
          </p:cNvPr>
          <p:cNvPicPr>
            <a:picLocks noChangeAspect="1"/>
          </p:cNvPicPr>
          <p:nvPr/>
        </p:nvPicPr>
        <p:blipFill rotWithShape="1">
          <a:blip r:embed="rId2"/>
          <a:srcRect r="7851" b="9310"/>
          <a:stretch/>
        </p:blipFill>
        <p:spPr>
          <a:xfrm>
            <a:off x="384771" y="-1"/>
            <a:ext cx="7893690" cy="4368732"/>
          </a:xfrm>
          <a:prstGeom prst="rect">
            <a:avLst/>
          </a:prstGeom>
        </p:spPr>
      </p:pic>
      <p:sp>
        <p:nvSpPr>
          <p:cNvPr id="6" name="TextBox 5">
            <a:extLst>
              <a:ext uri="{FF2B5EF4-FFF2-40B4-BE49-F238E27FC236}">
                <a16:creationId xmlns:a16="http://schemas.microsoft.com/office/drawing/2014/main" id="{F9247801-9B30-4394-D3B5-AD5EBFE1802E}"/>
              </a:ext>
            </a:extLst>
          </p:cNvPr>
          <p:cNvSpPr txBox="1"/>
          <p:nvPr/>
        </p:nvSpPr>
        <p:spPr>
          <a:xfrm>
            <a:off x="6805649" y="4993829"/>
            <a:ext cx="2289409" cy="215444"/>
          </a:xfrm>
          <a:prstGeom prst="rect">
            <a:avLst/>
          </a:prstGeom>
          <a:noFill/>
        </p:spPr>
        <p:txBody>
          <a:bodyPr wrap="none" rtlCol="0">
            <a:spAutoFit/>
          </a:bodyPr>
          <a:lstStyle/>
          <a:p>
            <a:r>
              <a:rPr lang="en-US" sz="800" dirty="0"/>
              <a:t>Presented by </a:t>
            </a:r>
            <a:r>
              <a:rPr lang="en-US" sz="800" dirty="0" err="1"/>
              <a:t>Srikala</a:t>
            </a:r>
            <a:r>
              <a:rPr lang="en-US" sz="800" dirty="0"/>
              <a:t> Sridhar, GU ASCO 2023</a:t>
            </a:r>
          </a:p>
        </p:txBody>
      </p:sp>
    </p:spTree>
    <p:extLst>
      <p:ext uri="{BB962C8B-B14F-4D97-AF65-F5344CB8AC3E}">
        <p14:creationId xmlns:p14="http://schemas.microsoft.com/office/powerpoint/2010/main" val="366106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FF6EF6-25E9-E90D-3977-8ADA596806E1}"/>
              </a:ext>
            </a:extLst>
          </p:cNvPr>
          <p:cNvSpPr txBox="1">
            <a:spLocks/>
          </p:cNvSpPr>
          <p:nvPr/>
        </p:nvSpPr>
        <p:spPr>
          <a:xfrm>
            <a:off x="2034686" y="0"/>
            <a:ext cx="5268317" cy="2272304"/>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68598" tIns="34299" rIns="68598" bIns="34299" rtlCol="0" anchor="t">
            <a:normAutofit/>
          </a:bodyPr>
          <a:lstStyle>
            <a:lvl1pPr algn="ctr" defTabSz="914400" rtl="0" eaLnBrk="1" latinLnBrk="0" hangingPunct="1">
              <a:spcBef>
                <a:spcPct val="0"/>
              </a:spcBef>
              <a:buNone/>
              <a:defRPr sz="4000" b="1" kern="1200" baseline="0">
                <a:solidFill>
                  <a:schemeClr val="bg1"/>
                </a:solidFill>
                <a:latin typeface="Arial" panose="020B0604020202020204" pitchFamily="34" charset="0"/>
                <a:ea typeface="+mj-ea"/>
                <a:cs typeface="Arial" panose="020B0604020202020204" pitchFamily="34" charset="0"/>
              </a:defRPr>
            </a:lvl1pPr>
            <a:lvl2pPr>
              <a:defRPr/>
            </a:lvl2pPr>
            <a:lvl3pPr>
              <a:defRPr/>
            </a:lvl3pPr>
            <a:lvl4pPr>
              <a:defRPr/>
            </a:lvl4pPr>
            <a:lvl5pPr>
              <a:defRPr/>
            </a:lvl5pPr>
            <a:lvl6pPr>
              <a:defRPr/>
            </a:lvl6pPr>
            <a:lvl7pPr>
              <a:defRPr/>
            </a:lvl7pPr>
            <a:lvl8pPr>
              <a:defRPr/>
            </a:lvl8pPr>
            <a:lvl9pPr>
              <a:defRPr/>
            </a:lvl9pPr>
          </a:lstStyle>
          <a:p>
            <a:pPr defTabSz="617495" fontAlgn="auto">
              <a:spcAft>
                <a:spcPts val="0"/>
              </a:spcAft>
              <a:defRPr/>
            </a:pPr>
            <a:r>
              <a:rPr lang="en-US" sz="3001" b="0" dirty="0">
                <a:solidFill>
                  <a:srgbClr val="003767"/>
                </a:solidFill>
              </a:rPr>
              <a:t>12 Week Scans</a:t>
            </a:r>
          </a:p>
        </p:txBody>
      </p:sp>
      <p:pic>
        <p:nvPicPr>
          <p:cNvPr id="4" name="Picture 3">
            <a:extLst>
              <a:ext uri="{FF2B5EF4-FFF2-40B4-BE49-F238E27FC236}">
                <a16:creationId xmlns:a16="http://schemas.microsoft.com/office/drawing/2014/main" id="{D5A7D8A4-6021-ABB2-451E-7E21384EC2D7}"/>
              </a:ext>
            </a:extLst>
          </p:cNvPr>
          <p:cNvPicPr>
            <a:picLocks noChangeAspect="1"/>
          </p:cNvPicPr>
          <p:nvPr/>
        </p:nvPicPr>
        <p:blipFill>
          <a:blip r:embed="rId2"/>
          <a:stretch>
            <a:fillRect/>
          </a:stretch>
        </p:blipFill>
        <p:spPr>
          <a:xfrm>
            <a:off x="725723" y="539815"/>
            <a:ext cx="3464978" cy="3464978"/>
          </a:xfrm>
          <a:prstGeom prst="rect">
            <a:avLst/>
          </a:prstGeom>
        </p:spPr>
      </p:pic>
      <p:pic>
        <p:nvPicPr>
          <p:cNvPr id="5" name="Picture 4">
            <a:extLst>
              <a:ext uri="{FF2B5EF4-FFF2-40B4-BE49-F238E27FC236}">
                <a16:creationId xmlns:a16="http://schemas.microsoft.com/office/drawing/2014/main" id="{C1B02689-6672-6EEB-ED49-1030DA623C71}"/>
              </a:ext>
            </a:extLst>
          </p:cNvPr>
          <p:cNvPicPr>
            <a:picLocks noChangeAspect="1"/>
          </p:cNvPicPr>
          <p:nvPr/>
        </p:nvPicPr>
        <p:blipFill>
          <a:blip r:embed="rId3"/>
          <a:stretch>
            <a:fillRect/>
          </a:stretch>
        </p:blipFill>
        <p:spPr>
          <a:xfrm>
            <a:off x="4432605" y="539815"/>
            <a:ext cx="3464978" cy="3464978"/>
          </a:xfrm>
          <a:prstGeom prst="rect">
            <a:avLst/>
          </a:prstGeom>
        </p:spPr>
      </p:pic>
      <p:sp>
        <p:nvSpPr>
          <p:cNvPr id="6" name="TextBox 5">
            <a:extLst>
              <a:ext uri="{FF2B5EF4-FFF2-40B4-BE49-F238E27FC236}">
                <a16:creationId xmlns:a16="http://schemas.microsoft.com/office/drawing/2014/main" id="{BB868757-111E-79DE-AED1-E9D3F4174C35}"/>
              </a:ext>
            </a:extLst>
          </p:cNvPr>
          <p:cNvSpPr txBox="1"/>
          <p:nvPr/>
        </p:nvSpPr>
        <p:spPr>
          <a:xfrm>
            <a:off x="99324" y="3919140"/>
            <a:ext cx="9139040" cy="461665"/>
          </a:xfrm>
          <a:prstGeom prst="rect">
            <a:avLst/>
          </a:prstGeom>
          <a:noFill/>
        </p:spPr>
        <p:txBody>
          <a:bodyPr wrap="none" rtlCol="0">
            <a:spAutoFit/>
          </a:bodyPr>
          <a:lstStyle/>
          <a:p>
            <a:pPr defTabSz="685800" fontAlgn="auto">
              <a:spcBef>
                <a:spcPts val="0"/>
              </a:spcBef>
              <a:spcAft>
                <a:spcPts val="0"/>
              </a:spcAft>
              <a:defRPr/>
            </a:pPr>
            <a:r>
              <a:rPr lang="en-US" dirty="0">
                <a:solidFill>
                  <a:srgbClr val="003767"/>
                </a:solidFill>
                <a:latin typeface="Arial"/>
                <a:ea typeface="+mn-ea"/>
                <a:cs typeface="+mn-cs"/>
              </a:rPr>
              <a:t>Surgical Consolidation 1 year later : No residual tumor in the liver </a:t>
            </a:r>
          </a:p>
        </p:txBody>
      </p:sp>
    </p:spTree>
    <p:extLst>
      <p:ext uri="{BB962C8B-B14F-4D97-AF65-F5344CB8AC3E}">
        <p14:creationId xmlns:p14="http://schemas.microsoft.com/office/powerpoint/2010/main" val="28396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76B8-A127-9173-9604-EDD530589427}"/>
              </a:ext>
            </a:extLst>
          </p:cNvPr>
          <p:cNvSpPr txBox="1">
            <a:spLocks/>
          </p:cNvSpPr>
          <p:nvPr/>
        </p:nvSpPr>
        <p:spPr>
          <a:xfrm>
            <a:off x="613966" y="279526"/>
            <a:ext cx="7729934" cy="897029"/>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68598" tIns="34299" rIns="68598" bIns="34299" rtlCol="0" anchor="t">
            <a:normAutofit/>
          </a:bodyPr>
          <a:lstStyle>
            <a:lvl1pPr algn="ctr" defTabSz="914400" rtl="0" eaLnBrk="1" latinLnBrk="0" hangingPunct="1">
              <a:spcBef>
                <a:spcPct val="0"/>
              </a:spcBef>
              <a:buNone/>
              <a:defRPr sz="4000" b="1" kern="1200" baseline="0">
                <a:solidFill>
                  <a:schemeClr val="bg1"/>
                </a:solidFill>
                <a:latin typeface="Arial" panose="020B0604020202020204" pitchFamily="34" charset="0"/>
                <a:ea typeface="+mj-ea"/>
                <a:cs typeface="Arial" panose="020B0604020202020204" pitchFamily="34" charset="0"/>
              </a:defRPr>
            </a:lvl1pPr>
            <a:lvl2pPr>
              <a:defRPr/>
            </a:lvl2pPr>
            <a:lvl3pPr>
              <a:defRPr/>
            </a:lvl3pPr>
            <a:lvl4pPr>
              <a:defRPr/>
            </a:lvl4pPr>
            <a:lvl5pPr>
              <a:defRPr/>
            </a:lvl5pPr>
            <a:lvl6pPr>
              <a:defRPr/>
            </a:lvl6pPr>
            <a:lvl7pPr>
              <a:defRPr/>
            </a:lvl7pPr>
            <a:lvl8pPr>
              <a:defRPr/>
            </a:lvl8pPr>
            <a:lvl9pPr>
              <a:defRPr/>
            </a:lvl9pPr>
          </a:lstStyle>
          <a:p>
            <a:pPr defTabSz="617495" fontAlgn="auto">
              <a:spcAft>
                <a:spcPts val="0"/>
              </a:spcAft>
              <a:defRPr/>
            </a:pPr>
            <a:r>
              <a:rPr lang="en-US" sz="3001" b="0" dirty="0">
                <a:solidFill>
                  <a:srgbClr val="003767"/>
                </a:solidFill>
              </a:rPr>
              <a:t>5 years later  … no further therapy</a:t>
            </a:r>
          </a:p>
        </p:txBody>
      </p:sp>
      <p:pic>
        <p:nvPicPr>
          <p:cNvPr id="4" name="Picture 3">
            <a:extLst>
              <a:ext uri="{FF2B5EF4-FFF2-40B4-BE49-F238E27FC236}">
                <a16:creationId xmlns:a16="http://schemas.microsoft.com/office/drawing/2014/main" id="{8AEEC94F-F098-B348-8C4E-0F5A95059140}"/>
              </a:ext>
            </a:extLst>
          </p:cNvPr>
          <p:cNvPicPr>
            <a:picLocks noChangeAspect="1"/>
          </p:cNvPicPr>
          <p:nvPr/>
        </p:nvPicPr>
        <p:blipFill>
          <a:blip r:embed="rId2"/>
          <a:stretch>
            <a:fillRect/>
          </a:stretch>
        </p:blipFill>
        <p:spPr>
          <a:xfrm>
            <a:off x="2695347" y="984604"/>
            <a:ext cx="3753306" cy="3179054"/>
          </a:xfrm>
          <a:prstGeom prst="rect">
            <a:avLst/>
          </a:prstGeom>
        </p:spPr>
      </p:pic>
    </p:spTree>
    <p:extLst>
      <p:ext uri="{BB962C8B-B14F-4D97-AF65-F5344CB8AC3E}">
        <p14:creationId xmlns:p14="http://schemas.microsoft.com/office/powerpoint/2010/main" val="4226104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itle 1">
            <a:extLst>
              <a:ext uri="{FF2B5EF4-FFF2-40B4-BE49-F238E27FC236}">
                <a16:creationId xmlns:a16="http://schemas.microsoft.com/office/drawing/2014/main" id="{6A91278A-185A-31E0-1A44-2237F8CC7D24}"/>
              </a:ext>
            </a:extLst>
          </p:cNvPr>
          <p:cNvSpPr>
            <a:spLocks noGrp="1"/>
          </p:cNvSpPr>
          <p:nvPr>
            <p:ph type="title"/>
          </p:nvPr>
        </p:nvSpPr>
        <p:spPr>
          <a:xfrm>
            <a:off x="2195056" y="899079"/>
            <a:ext cx="5268317" cy="2272304"/>
          </a:xfrm>
        </p:spPr>
        <p:txBody>
          <a:bodyPr/>
          <a:lstStyle/>
          <a:p>
            <a:r>
              <a:rPr lang="en-US" b="1" dirty="0"/>
              <a:t>PATIENT CASE #2</a:t>
            </a:r>
          </a:p>
        </p:txBody>
      </p:sp>
      <p:sp>
        <p:nvSpPr>
          <p:cNvPr id="5" name="TextBox 4">
            <a:extLst>
              <a:ext uri="{FF2B5EF4-FFF2-40B4-BE49-F238E27FC236}">
                <a16:creationId xmlns:a16="http://schemas.microsoft.com/office/drawing/2014/main" id="{2CBEF749-E2FD-C504-845E-FC9C5483B8E4}"/>
              </a:ext>
            </a:extLst>
          </p:cNvPr>
          <p:cNvSpPr txBox="1"/>
          <p:nvPr/>
        </p:nvSpPr>
        <p:spPr>
          <a:xfrm>
            <a:off x="1483341" y="1911441"/>
            <a:ext cx="6691746" cy="769441"/>
          </a:xfrm>
          <a:prstGeom prst="rect">
            <a:avLst/>
          </a:prstGeom>
          <a:noFill/>
        </p:spPr>
        <p:txBody>
          <a:bodyPr wrap="square" rtlCol="0">
            <a:spAutoFit/>
          </a:bodyPr>
          <a:lstStyle/>
          <a:p>
            <a:pPr algn="ctr" defTabSz="685800" fontAlgn="auto">
              <a:spcBef>
                <a:spcPts val="0"/>
              </a:spcBef>
              <a:spcAft>
                <a:spcPts val="0"/>
              </a:spcAft>
              <a:defRPr/>
            </a:pPr>
            <a:r>
              <a:rPr lang="en-US" sz="4400" dirty="0">
                <a:solidFill>
                  <a:srgbClr val="003767"/>
                </a:solidFill>
                <a:latin typeface="Arial"/>
                <a:ea typeface="+mn-ea"/>
                <a:cs typeface="+mn-cs"/>
              </a:rPr>
              <a:t>Grandma in Distress</a:t>
            </a:r>
          </a:p>
        </p:txBody>
      </p:sp>
    </p:spTree>
    <p:extLst>
      <p:ext uri="{BB962C8B-B14F-4D97-AF65-F5344CB8AC3E}">
        <p14:creationId xmlns:p14="http://schemas.microsoft.com/office/powerpoint/2010/main" val="21310730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8631A-E4B4-915B-7A42-2BBBA1725956}"/>
              </a:ext>
            </a:extLst>
          </p:cNvPr>
          <p:cNvSpPr>
            <a:spLocks noGrp="1"/>
          </p:cNvSpPr>
          <p:nvPr>
            <p:ph idx="1"/>
          </p:nvPr>
        </p:nvSpPr>
        <p:spPr/>
        <p:txBody>
          <a:bodyPr/>
          <a:lstStyle/>
          <a:p>
            <a:r>
              <a:rPr lang="en-US" sz="1800" dirty="0">
                <a:latin typeface="Arial" panose="020B0604020202020204" pitchFamily="34" charset="0"/>
              </a:rPr>
              <a:t>66 </a:t>
            </a:r>
            <a:r>
              <a:rPr lang="en-US" sz="1800" dirty="0" err="1">
                <a:latin typeface="Arial" panose="020B0604020202020204" pitchFamily="34" charset="0"/>
              </a:rPr>
              <a:t>yo</a:t>
            </a:r>
            <a:r>
              <a:rPr lang="en-US" sz="1800" dirty="0">
                <a:latin typeface="Arial" panose="020B0604020202020204" pitchFamily="34" charset="0"/>
              </a:rPr>
              <a:t> Female presents to OSH in January of 2022 with worsening fatigue, respiratory symptoms self-transported by granddaughter to UTSW</a:t>
            </a:r>
          </a:p>
          <a:p>
            <a:r>
              <a:rPr lang="en-US" sz="1800" dirty="0">
                <a:effectLst/>
                <a:latin typeface="Arial" panose="020B0604020202020204" pitchFamily="34" charset="0"/>
              </a:rPr>
              <a:t>1/15/2022 CTA chest</a:t>
            </a:r>
            <a:r>
              <a:rPr lang="en-US" sz="1800" b="1" dirty="0">
                <a:effectLst/>
                <a:latin typeface="Arial" panose="020B0604020202020204" pitchFamily="34" charset="0"/>
              </a:rPr>
              <a:t>:</a:t>
            </a:r>
            <a:r>
              <a:rPr lang="en-US" sz="1800" dirty="0">
                <a:effectLst/>
                <a:latin typeface="Arial" panose="020B0604020202020204" pitchFamily="34" charset="0"/>
              </a:rPr>
              <a:t> Widespread metastatic disease throughout the lungs, mediastinum, lymphadenopathy, and pericardial implants.  </a:t>
            </a:r>
          </a:p>
          <a:p>
            <a:r>
              <a:rPr lang="en-US" sz="1800" dirty="0">
                <a:effectLst/>
                <a:latin typeface="Arial" panose="020B0604020202020204" pitchFamily="34" charset="0"/>
              </a:rPr>
              <a:t>1/15/2022 CT abdomen and pelvis with: Large left renal mass (14.7 x 11.9 x 16.9 cm</a:t>
            </a:r>
          </a:p>
          <a:p>
            <a:endParaRPr lang="en-US" sz="1800" dirty="0"/>
          </a:p>
        </p:txBody>
      </p:sp>
    </p:spTree>
    <p:extLst>
      <p:ext uri="{BB962C8B-B14F-4D97-AF65-F5344CB8AC3E}">
        <p14:creationId xmlns:p14="http://schemas.microsoft.com/office/powerpoint/2010/main" val="11119750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01A285-78A5-6EF8-66FB-7D778FBA87AE}"/>
              </a:ext>
            </a:extLst>
          </p:cNvPr>
          <p:cNvSpPr txBox="1">
            <a:spLocks/>
          </p:cNvSpPr>
          <p:nvPr/>
        </p:nvSpPr>
        <p:spPr>
          <a:xfrm>
            <a:off x="1937842" y="127662"/>
            <a:ext cx="5268317" cy="86185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3767"/>
                </a:solidFill>
              </a:rPr>
              <a:t>Baseline Scans</a:t>
            </a:r>
          </a:p>
        </p:txBody>
      </p:sp>
      <p:pic>
        <p:nvPicPr>
          <p:cNvPr id="4" name="Picture 3">
            <a:extLst>
              <a:ext uri="{FF2B5EF4-FFF2-40B4-BE49-F238E27FC236}">
                <a16:creationId xmlns:a16="http://schemas.microsoft.com/office/drawing/2014/main" id="{5C7FE708-3EEE-8DF4-A25C-1F5E0A5DC3D1}"/>
              </a:ext>
            </a:extLst>
          </p:cNvPr>
          <p:cNvPicPr>
            <a:picLocks noChangeAspect="1"/>
          </p:cNvPicPr>
          <p:nvPr/>
        </p:nvPicPr>
        <p:blipFill rotWithShape="1">
          <a:blip r:embed="rId2"/>
          <a:srcRect t="28555"/>
          <a:stretch/>
        </p:blipFill>
        <p:spPr>
          <a:xfrm>
            <a:off x="552116" y="854243"/>
            <a:ext cx="4362668" cy="3116888"/>
          </a:xfrm>
          <a:prstGeom prst="rect">
            <a:avLst/>
          </a:prstGeom>
        </p:spPr>
      </p:pic>
      <p:pic>
        <p:nvPicPr>
          <p:cNvPr id="5" name="Picture 4">
            <a:extLst>
              <a:ext uri="{FF2B5EF4-FFF2-40B4-BE49-F238E27FC236}">
                <a16:creationId xmlns:a16="http://schemas.microsoft.com/office/drawing/2014/main" id="{2B9E1CF5-B86A-8155-9D87-31FCF0AC23F6}"/>
              </a:ext>
            </a:extLst>
          </p:cNvPr>
          <p:cNvPicPr>
            <a:picLocks noChangeAspect="1"/>
          </p:cNvPicPr>
          <p:nvPr/>
        </p:nvPicPr>
        <p:blipFill>
          <a:blip r:embed="rId3"/>
          <a:stretch>
            <a:fillRect/>
          </a:stretch>
        </p:blipFill>
        <p:spPr>
          <a:xfrm>
            <a:off x="5277432" y="845003"/>
            <a:ext cx="3096547" cy="3373762"/>
          </a:xfrm>
          <a:prstGeom prst="rect">
            <a:avLst/>
          </a:prstGeom>
        </p:spPr>
      </p:pic>
    </p:spTree>
    <p:extLst>
      <p:ext uri="{BB962C8B-B14F-4D97-AF65-F5344CB8AC3E}">
        <p14:creationId xmlns:p14="http://schemas.microsoft.com/office/powerpoint/2010/main" val="31192328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A53CC9-26BA-34BD-23F6-96CD2FEC9917}"/>
              </a:ext>
            </a:extLst>
          </p:cNvPr>
          <p:cNvSpPr txBox="1"/>
          <p:nvPr/>
        </p:nvSpPr>
        <p:spPr>
          <a:xfrm>
            <a:off x="559469" y="508020"/>
            <a:ext cx="6912142" cy="2677656"/>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Arial" panose="020B0604020202020204" pitchFamily="34" charset="0"/>
              </a:rPr>
              <a:t>1/19/2022 US guided biopsy of left kidney mass: </a:t>
            </a:r>
            <a:r>
              <a:rPr lang="en-US" sz="2400" dirty="0">
                <a:solidFill>
                  <a:srgbClr val="0000FF"/>
                </a:solidFill>
                <a:effectLst/>
                <a:latin typeface="Arial" panose="020B0604020202020204" pitchFamily="34" charset="0"/>
              </a:rPr>
              <a:t>Clear-cell renal cell carcinoma</a:t>
            </a:r>
            <a:r>
              <a:rPr lang="en-US" sz="2400" dirty="0">
                <a:effectLst/>
                <a:latin typeface="Arial" panose="020B0604020202020204" pitchFamily="34" charset="0"/>
              </a:rPr>
              <a:t>, grade 2, no </a:t>
            </a:r>
            <a:r>
              <a:rPr lang="en-US" sz="2400" dirty="0" err="1">
                <a:effectLst/>
                <a:latin typeface="Arial" panose="020B0604020202020204" pitchFamily="34" charset="0"/>
              </a:rPr>
              <a:t>sarcomatoid</a:t>
            </a:r>
            <a:r>
              <a:rPr lang="en-US" sz="2400" dirty="0">
                <a:effectLst/>
                <a:latin typeface="Arial" panose="020B0604020202020204" pitchFamily="34" charset="0"/>
              </a:rPr>
              <a:t> or rhabdoid features identified, no necrosis or </a:t>
            </a:r>
            <a:r>
              <a:rPr lang="en-US" sz="2400" dirty="0" err="1">
                <a:effectLst/>
                <a:latin typeface="Arial" panose="020B0604020202020204" pitchFamily="34" charset="0"/>
              </a:rPr>
              <a:t>lymphovascular</a:t>
            </a:r>
            <a:r>
              <a:rPr lang="en-US" sz="2400" dirty="0">
                <a:effectLst/>
                <a:latin typeface="Arial" panose="020B0604020202020204" pitchFamily="34" charset="0"/>
              </a:rPr>
              <a:t> invasion.</a:t>
            </a:r>
          </a:p>
          <a:p>
            <a:pPr marL="342900" indent="-342900">
              <a:buFont typeface="Arial" panose="020B0604020202020204" pitchFamily="34" charset="0"/>
              <a:buChar char="•"/>
            </a:pPr>
            <a:r>
              <a:rPr lang="en-US" dirty="0">
                <a:latin typeface="Arial" panose="020B0604020202020204" pitchFamily="34" charset="0"/>
              </a:rPr>
              <a:t>Oxygen requirements</a:t>
            </a:r>
          </a:p>
          <a:p>
            <a:pPr marL="342900" indent="-342900">
              <a:buFont typeface="Arial" panose="020B0604020202020204" pitchFamily="34" charset="0"/>
              <a:buChar char="•"/>
            </a:pPr>
            <a:r>
              <a:rPr lang="en-US" dirty="0">
                <a:latin typeface="Arial" panose="020B0604020202020204" pitchFamily="34" charset="0"/>
              </a:rPr>
              <a:t>Poor PS / delta MS. No brain </a:t>
            </a:r>
            <a:r>
              <a:rPr lang="en-US" dirty="0" err="1">
                <a:latin typeface="Arial" panose="020B0604020202020204" pitchFamily="34" charset="0"/>
              </a:rPr>
              <a:t>mets</a:t>
            </a:r>
            <a:endParaRPr lang="en-US" dirty="0">
              <a:latin typeface="Arial" panose="020B0604020202020204" pitchFamily="34" charset="0"/>
            </a:endParaRPr>
          </a:p>
          <a:p>
            <a:pPr marL="342900" indent="-342900">
              <a:buFont typeface="Arial" panose="020B0604020202020204" pitchFamily="34" charset="0"/>
              <a:buChar char="•"/>
            </a:pPr>
            <a:r>
              <a:rPr lang="en-US" sz="2400" dirty="0">
                <a:effectLst/>
                <a:latin typeface="Arial" panose="020B0604020202020204" pitchFamily="34" charset="0"/>
              </a:rPr>
              <a:t>Anemia </a:t>
            </a:r>
          </a:p>
        </p:txBody>
      </p:sp>
    </p:spTree>
    <p:extLst>
      <p:ext uri="{BB962C8B-B14F-4D97-AF65-F5344CB8AC3E}">
        <p14:creationId xmlns:p14="http://schemas.microsoft.com/office/powerpoint/2010/main" val="11102811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D1E35-F29E-C691-51F3-5BD82B96240D}"/>
              </a:ext>
            </a:extLst>
          </p:cNvPr>
          <p:cNvSpPr>
            <a:spLocks noGrp="1"/>
          </p:cNvSpPr>
          <p:nvPr>
            <p:ph idx="1"/>
          </p:nvPr>
        </p:nvSpPr>
        <p:spPr/>
        <p:txBody>
          <a:bodyPr/>
          <a:lstStyle/>
          <a:p>
            <a:endParaRPr lang="en-US"/>
          </a:p>
        </p:txBody>
      </p:sp>
      <p:sp>
        <p:nvSpPr>
          <p:cNvPr id="3" name="Content Placeholder 3">
            <a:extLst>
              <a:ext uri="{FF2B5EF4-FFF2-40B4-BE49-F238E27FC236}">
                <a16:creationId xmlns:a16="http://schemas.microsoft.com/office/drawing/2014/main" id="{7C312F70-C36C-B0D0-1C1E-D413AFBC4DFB}"/>
              </a:ext>
            </a:extLst>
          </p:cNvPr>
          <p:cNvSpPr txBox="1">
            <a:spLocks/>
          </p:cNvSpPr>
          <p:nvPr/>
        </p:nvSpPr>
        <p:spPr bwMode="auto">
          <a:xfrm>
            <a:off x="283847" y="1048720"/>
            <a:ext cx="8576308" cy="34703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a:t>Would you perform cytoreductive nephrectomy or radiation ?</a:t>
            </a:r>
          </a:p>
          <a:p>
            <a:pPr marL="685886" lvl="1" indent="-342900">
              <a:buFont typeface="+mj-lt"/>
              <a:buAutoNum type="alphaUcPeriod"/>
            </a:pPr>
            <a:r>
              <a:rPr lang="en-US" kern="0" dirty="0"/>
              <a:t>Yes</a:t>
            </a:r>
          </a:p>
          <a:p>
            <a:pPr marL="685886" lvl="1" indent="-342900">
              <a:buFont typeface="+mj-lt"/>
              <a:buAutoNum type="alphaUcPeriod"/>
            </a:pPr>
            <a:r>
              <a:rPr lang="en-US" kern="0" dirty="0"/>
              <a:t>No</a:t>
            </a:r>
          </a:p>
        </p:txBody>
      </p:sp>
    </p:spTree>
    <p:extLst>
      <p:ext uri="{BB962C8B-B14F-4D97-AF65-F5344CB8AC3E}">
        <p14:creationId xmlns:p14="http://schemas.microsoft.com/office/powerpoint/2010/main" val="20433610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4FC85E-E58F-B9C4-DA03-5AEB1DD2209E}"/>
              </a:ext>
            </a:extLst>
          </p:cNvPr>
          <p:cNvSpPr txBox="1">
            <a:spLocks/>
          </p:cNvSpPr>
          <p:nvPr/>
        </p:nvSpPr>
        <p:spPr bwMode="auto">
          <a:xfrm>
            <a:off x="283846" y="838975"/>
            <a:ext cx="8576308" cy="34703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a:t>What frontline therapy would you choose? And Why ?</a:t>
            </a:r>
          </a:p>
          <a:p>
            <a:pPr marL="685886" lvl="1" indent="-342900">
              <a:buFont typeface="+mj-lt"/>
              <a:buAutoNum type="alphaUcPeriod"/>
            </a:pPr>
            <a:endParaRPr lang="en-US" kern="0" dirty="0"/>
          </a:p>
          <a:p>
            <a:pPr marL="685886" lvl="1" indent="-342900">
              <a:buFont typeface="+mj-lt"/>
              <a:buAutoNum type="alphaUcPeriod"/>
            </a:pPr>
            <a:r>
              <a:rPr lang="en-US" kern="0" dirty="0"/>
              <a:t>Nivolumab / Ipilimumab</a:t>
            </a:r>
          </a:p>
          <a:p>
            <a:pPr marL="685886" lvl="1" indent="-342900">
              <a:buFont typeface="+mj-lt"/>
              <a:buAutoNum type="alphaUcPeriod"/>
            </a:pPr>
            <a:r>
              <a:rPr lang="en-US" kern="0" dirty="0" err="1"/>
              <a:t>Axitinib</a:t>
            </a:r>
            <a:r>
              <a:rPr lang="en-US" kern="0" dirty="0"/>
              <a:t> / Pembrolizumab</a:t>
            </a:r>
          </a:p>
          <a:p>
            <a:pPr marL="685886" lvl="1" indent="-342900">
              <a:buFont typeface="+mj-lt"/>
              <a:buAutoNum type="alphaUcPeriod"/>
            </a:pPr>
            <a:r>
              <a:rPr lang="en-US" kern="0" dirty="0" err="1"/>
              <a:t>Cabozantinib</a:t>
            </a:r>
            <a:r>
              <a:rPr lang="en-US" kern="0" dirty="0"/>
              <a:t> / Nivolumab</a:t>
            </a:r>
          </a:p>
          <a:p>
            <a:pPr marL="685886" lvl="1" indent="-342900">
              <a:buFont typeface="+mj-lt"/>
              <a:buAutoNum type="alphaUcPeriod"/>
            </a:pPr>
            <a:r>
              <a:rPr lang="en-US" kern="0" dirty="0"/>
              <a:t>Lenvatinib Pembrolizumab</a:t>
            </a:r>
          </a:p>
          <a:p>
            <a:pPr>
              <a:buFont typeface="+mj-lt"/>
              <a:buAutoNum type="alphaUcPeriod"/>
            </a:pPr>
            <a:endParaRPr lang="en-US" kern="0" dirty="0"/>
          </a:p>
        </p:txBody>
      </p:sp>
    </p:spTree>
    <p:extLst>
      <p:ext uri="{BB962C8B-B14F-4D97-AF65-F5344CB8AC3E}">
        <p14:creationId xmlns:p14="http://schemas.microsoft.com/office/powerpoint/2010/main" val="8917827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A53CC9-26BA-34BD-23F6-96CD2FEC9917}"/>
              </a:ext>
            </a:extLst>
          </p:cNvPr>
          <p:cNvSpPr txBox="1"/>
          <p:nvPr/>
        </p:nvSpPr>
        <p:spPr>
          <a:xfrm>
            <a:off x="776038" y="893031"/>
            <a:ext cx="6912142" cy="1200329"/>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Arial" panose="020B0604020202020204" pitchFamily="34" charset="0"/>
              </a:rPr>
              <a:t>Started in-house on Lenvatinib with significant improvement in oxygen requirements</a:t>
            </a:r>
          </a:p>
          <a:p>
            <a:pPr marL="342900" indent="-342900">
              <a:buFont typeface="Arial" panose="020B0604020202020204" pitchFamily="34" charset="0"/>
              <a:buChar char="•"/>
            </a:pPr>
            <a:r>
              <a:rPr lang="en-US" dirty="0">
                <a:latin typeface="Arial" panose="020B0604020202020204" pitchFamily="34" charset="0"/>
              </a:rPr>
              <a:t>Started on pembrolizumab as outpatient</a:t>
            </a:r>
            <a:endParaRPr lang="en-US" sz="2400" dirty="0">
              <a:effectLst/>
              <a:latin typeface="Arial" panose="020B0604020202020204" pitchFamily="34" charset="0"/>
            </a:endParaRPr>
          </a:p>
        </p:txBody>
      </p:sp>
    </p:spTree>
    <p:extLst>
      <p:ext uri="{BB962C8B-B14F-4D97-AF65-F5344CB8AC3E}">
        <p14:creationId xmlns:p14="http://schemas.microsoft.com/office/powerpoint/2010/main" val="21549648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4B81-99C6-5EEC-4B90-ABD55C7F06AC}"/>
              </a:ext>
            </a:extLst>
          </p:cNvPr>
          <p:cNvSpPr txBox="1">
            <a:spLocks/>
          </p:cNvSpPr>
          <p:nvPr/>
        </p:nvSpPr>
        <p:spPr>
          <a:xfrm>
            <a:off x="1937842" y="127662"/>
            <a:ext cx="5268317" cy="86185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3767"/>
                </a:solidFill>
              </a:rPr>
              <a:t>2 months F/U Scans</a:t>
            </a:r>
          </a:p>
        </p:txBody>
      </p:sp>
      <p:pic>
        <p:nvPicPr>
          <p:cNvPr id="3" name="Picture 2">
            <a:extLst>
              <a:ext uri="{FF2B5EF4-FFF2-40B4-BE49-F238E27FC236}">
                <a16:creationId xmlns:a16="http://schemas.microsoft.com/office/drawing/2014/main" id="{C1CB2FB9-2712-7431-D4F3-AB8FCF1124E5}"/>
              </a:ext>
            </a:extLst>
          </p:cNvPr>
          <p:cNvPicPr>
            <a:picLocks noChangeAspect="1"/>
          </p:cNvPicPr>
          <p:nvPr/>
        </p:nvPicPr>
        <p:blipFill>
          <a:blip r:embed="rId2"/>
          <a:stretch>
            <a:fillRect/>
          </a:stretch>
        </p:blipFill>
        <p:spPr>
          <a:xfrm>
            <a:off x="528053" y="948531"/>
            <a:ext cx="3251200" cy="3251200"/>
          </a:xfrm>
          <a:prstGeom prst="rect">
            <a:avLst/>
          </a:prstGeom>
        </p:spPr>
      </p:pic>
      <p:pic>
        <p:nvPicPr>
          <p:cNvPr id="5" name="Picture 4">
            <a:extLst>
              <a:ext uri="{FF2B5EF4-FFF2-40B4-BE49-F238E27FC236}">
                <a16:creationId xmlns:a16="http://schemas.microsoft.com/office/drawing/2014/main" id="{743344AA-6ECB-BD74-4533-2796F095F929}"/>
              </a:ext>
            </a:extLst>
          </p:cNvPr>
          <p:cNvPicPr>
            <a:picLocks noChangeAspect="1"/>
          </p:cNvPicPr>
          <p:nvPr/>
        </p:nvPicPr>
        <p:blipFill>
          <a:blip r:embed="rId3"/>
          <a:stretch>
            <a:fillRect/>
          </a:stretch>
        </p:blipFill>
        <p:spPr>
          <a:xfrm>
            <a:off x="4763168" y="948531"/>
            <a:ext cx="3251200" cy="3251200"/>
          </a:xfrm>
          <a:prstGeom prst="rect">
            <a:avLst/>
          </a:prstGeom>
        </p:spPr>
      </p:pic>
    </p:spTree>
    <p:extLst>
      <p:ext uri="{BB962C8B-B14F-4D97-AF65-F5344CB8AC3E}">
        <p14:creationId xmlns:p14="http://schemas.microsoft.com/office/powerpoint/2010/main" val="346101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B3E5-670B-B63F-4C4F-74811D3159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2E39F3-2276-00FB-C2BE-60A20F9F1E2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D81833-73FD-7245-9A30-B466DC0AB6DD}"/>
              </a:ext>
            </a:extLst>
          </p:cNvPr>
          <p:cNvPicPr>
            <a:picLocks noChangeAspect="1"/>
          </p:cNvPicPr>
          <p:nvPr/>
        </p:nvPicPr>
        <p:blipFill rotWithShape="1">
          <a:blip r:embed="rId2"/>
          <a:srcRect r="4317" b="8943"/>
          <a:stretch/>
        </p:blipFill>
        <p:spPr>
          <a:xfrm>
            <a:off x="384772" y="0"/>
            <a:ext cx="8150261" cy="4355615"/>
          </a:xfrm>
          <a:prstGeom prst="rect">
            <a:avLst/>
          </a:prstGeom>
        </p:spPr>
      </p:pic>
      <p:sp>
        <p:nvSpPr>
          <p:cNvPr id="6" name="TextBox 5">
            <a:extLst>
              <a:ext uri="{FF2B5EF4-FFF2-40B4-BE49-F238E27FC236}">
                <a16:creationId xmlns:a16="http://schemas.microsoft.com/office/drawing/2014/main" id="{C428B651-1753-EF03-F660-D4F8245D3C97}"/>
              </a:ext>
            </a:extLst>
          </p:cNvPr>
          <p:cNvSpPr txBox="1"/>
          <p:nvPr/>
        </p:nvSpPr>
        <p:spPr>
          <a:xfrm>
            <a:off x="6805649" y="4993829"/>
            <a:ext cx="2289409" cy="215444"/>
          </a:xfrm>
          <a:prstGeom prst="rect">
            <a:avLst/>
          </a:prstGeom>
          <a:noFill/>
        </p:spPr>
        <p:txBody>
          <a:bodyPr wrap="none" rtlCol="0">
            <a:spAutoFit/>
          </a:bodyPr>
          <a:lstStyle/>
          <a:p>
            <a:r>
              <a:rPr lang="en-US" sz="800" dirty="0"/>
              <a:t>Presented by </a:t>
            </a:r>
            <a:r>
              <a:rPr lang="en-US" sz="800" dirty="0" err="1"/>
              <a:t>Srikala</a:t>
            </a:r>
            <a:r>
              <a:rPr lang="en-US" sz="800" dirty="0"/>
              <a:t> Sridhar, GU ASCO 2023</a:t>
            </a:r>
          </a:p>
        </p:txBody>
      </p:sp>
    </p:spTree>
    <p:extLst>
      <p:ext uri="{BB962C8B-B14F-4D97-AF65-F5344CB8AC3E}">
        <p14:creationId xmlns:p14="http://schemas.microsoft.com/office/powerpoint/2010/main" val="144588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4B81-99C6-5EEC-4B90-ABD55C7F06AC}"/>
              </a:ext>
            </a:extLst>
          </p:cNvPr>
          <p:cNvSpPr txBox="1">
            <a:spLocks/>
          </p:cNvSpPr>
          <p:nvPr/>
        </p:nvSpPr>
        <p:spPr>
          <a:xfrm>
            <a:off x="1937842" y="127662"/>
            <a:ext cx="5268317" cy="86185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3767"/>
                </a:solidFill>
              </a:rPr>
              <a:t>1 year F/U Scans</a:t>
            </a:r>
          </a:p>
        </p:txBody>
      </p:sp>
      <p:pic>
        <p:nvPicPr>
          <p:cNvPr id="4" name="Picture 3">
            <a:extLst>
              <a:ext uri="{FF2B5EF4-FFF2-40B4-BE49-F238E27FC236}">
                <a16:creationId xmlns:a16="http://schemas.microsoft.com/office/drawing/2014/main" id="{9A3BD8F4-1FE8-9B81-F6B4-3EDA98283560}"/>
              </a:ext>
            </a:extLst>
          </p:cNvPr>
          <p:cNvPicPr>
            <a:picLocks noChangeAspect="1"/>
          </p:cNvPicPr>
          <p:nvPr/>
        </p:nvPicPr>
        <p:blipFill>
          <a:blip r:embed="rId2"/>
          <a:stretch>
            <a:fillRect/>
          </a:stretch>
        </p:blipFill>
        <p:spPr>
          <a:xfrm>
            <a:off x="5232400" y="840247"/>
            <a:ext cx="3251200" cy="3251200"/>
          </a:xfrm>
          <a:prstGeom prst="rect">
            <a:avLst/>
          </a:prstGeom>
        </p:spPr>
      </p:pic>
      <p:pic>
        <p:nvPicPr>
          <p:cNvPr id="6" name="Picture 5">
            <a:extLst>
              <a:ext uri="{FF2B5EF4-FFF2-40B4-BE49-F238E27FC236}">
                <a16:creationId xmlns:a16="http://schemas.microsoft.com/office/drawing/2014/main" id="{3F4A9056-E9C2-AA4F-52BD-1590E58F23D0}"/>
              </a:ext>
            </a:extLst>
          </p:cNvPr>
          <p:cNvPicPr>
            <a:picLocks noChangeAspect="1"/>
          </p:cNvPicPr>
          <p:nvPr/>
        </p:nvPicPr>
        <p:blipFill>
          <a:blip r:embed="rId3"/>
          <a:stretch>
            <a:fillRect/>
          </a:stretch>
        </p:blipFill>
        <p:spPr>
          <a:xfrm>
            <a:off x="1153694" y="840247"/>
            <a:ext cx="3251200" cy="3251200"/>
          </a:xfrm>
          <a:prstGeom prst="rect">
            <a:avLst/>
          </a:prstGeom>
        </p:spPr>
      </p:pic>
    </p:spTree>
    <p:extLst>
      <p:ext uri="{BB962C8B-B14F-4D97-AF65-F5344CB8AC3E}">
        <p14:creationId xmlns:p14="http://schemas.microsoft.com/office/powerpoint/2010/main" val="38704269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A53CC9-26BA-34BD-23F6-96CD2FEC9917}"/>
              </a:ext>
            </a:extLst>
          </p:cNvPr>
          <p:cNvSpPr txBox="1"/>
          <p:nvPr/>
        </p:nvSpPr>
        <p:spPr>
          <a:xfrm>
            <a:off x="776038" y="893031"/>
            <a:ext cx="6912142" cy="2677656"/>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Arial" panose="020B0604020202020204" pitchFamily="34" charset="0"/>
              </a:rPr>
              <a:t>Spring 2023 developing significant bilateral joint and muscle aches</a:t>
            </a:r>
          </a:p>
          <a:p>
            <a:pPr marL="342900" indent="-342900">
              <a:buFont typeface="Arial" panose="020B0604020202020204" pitchFamily="34" charset="0"/>
              <a:buChar char="•"/>
            </a:pPr>
            <a:r>
              <a:rPr lang="en-US" dirty="0">
                <a:latin typeface="Arial" panose="020B0604020202020204" pitchFamily="34" charset="0"/>
              </a:rPr>
              <a:t>Stopped pembrolizumab</a:t>
            </a:r>
          </a:p>
          <a:p>
            <a:pPr marL="342900" indent="-342900">
              <a:buFont typeface="Arial" panose="020B0604020202020204" pitchFamily="34" charset="0"/>
              <a:buChar char="•"/>
            </a:pPr>
            <a:r>
              <a:rPr lang="en-US" sz="2400" dirty="0">
                <a:effectLst/>
                <a:latin typeface="Arial" panose="020B0604020202020204" pitchFamily="34" charset="0"/>
              </a:rPr>
              <a:t>Started on Prednisone with prompt improvement</a:t>
            </a:r>
          </a:p>
          <a:p>
            <a:pPr marL="342900" indent="-342900">
              <a:buFont typeface="Arial" panose="020B0604020202020204" pitchFamily="34" charset="0"/>
              <a:buChar char="•"/>
            </a:pPr>
            <a:r>
              <a:rPr lang="en-US" dirty="0">
                <a:latin typeface="Arial" panose="020B0604020202020204" pitchFamily="34" charset="0"/>
              </a:rPr>
              <a:t>Diagnosed with </a:t>
            </a:r>
            <a:r>
              <a:rPr lang="en-US" dirty="0" err="1">
                <a:latin typeface="Arial" panose="020B0604020202020204" pitchFamily="34" charset="0"/>
              </a:rPr>
              <a:t>irAR</a:t>
            </a:r>
            <a:r>
              <a:rPr lang="en-US" dirty="0">
                <a:latin typeface="Arial" panose="020B0604020202020204" pitchFamily="34" charset="0"/>
              </a:rPr>
              <a:t> Polymyalgia Rheumatica</a:t>
            </a:r>
          </a:p>
          <a:p>
            <a:pPr marL="342900" indent="-342900">
              <a:buFont typeface="Arial" panose="020B0604020202020204" pitchFamily="34" charset="0"/>
              <a:buChar char="•"/>
            </a:pPr>
            <a:r>
              <a:rPr lang="en-US" sz="2400" dirty="0">
                <a:effectLst/>
                <a:latin typeface="Arial" panose="020B0604020202020204" pitchFamily="34" charset="0"/>
              </a:rPr>
              <a:t>Held P</a:t>
            </a:r>
            <a:r>
              <a:rPr lang="en-US" dirty="0">
                <a:latin typeface="Arial" panose="020B0604020202020204" pitchFamily="34" charset="0"/>
              </a:rPr>
              <a:t>embrolizumab</a:t>
            </a:r>
            <a:endParaRPr lang="en-US" sz="2400" dirty="0">
              <a:effectLst/>
              <a:latin typeface="Arial" panose="020B0604020202020204" pitchFamily="34" charset="0"/>
            </a:endParaRPr>
          </a:p>
        </p:txBody>
      </p:sp>
    </p:spTree>
    <p:extLst>
      <p:ext uri="{BB962C8B-B14F-4D97-AF65-F5344CB8AC3E}">
        <p14:creationId xmlns:p14="http://schemas.microsoft.com/office/powerpoint/2010/main" val="15879964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A53CC9-26BA-34BD-23F6-96CD2FEC9917}"/>
              </a:ext>
            </a:extLst>
          </p:cNvPr>
          <p:cNvSpPr txBox="1"/>
          <p:nvPr/>
        </p:nvSpPr>
        <p:spPr>
          <a:xfrm>
            <a:off x="776038" y="893031"/>
            <a:ext cx="6912142" cy="2677656"/>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Arial" panose="020B0604020202020204" pitchFamily="34" charset="0"/>
              </a:rPr>
              <a:t>Spring 2023 developing significant bilateral joint and muscle aches</a:t>
            </a:r>
          </a:p>
          <a:p>
            <a:pPr marL="342900" indent="-342900">
              <a:buFont typeface="Arial" panose="020B0604020202020204" pitchFamily="34" charset="0"/>
              <a:buChar char="•"/>
            </a:pPr>
            <a:r>
              <a:rPr lang="en-US" dirty="0">
                <a:latin typeface="Arial" panose="020B0604020202020204" pitchFamily="34" charset="0"/>
              </a:rPr>
              <a:t>Stopped pembrolizumab</a:t>
            </a:r>
          </a:p>
          <a:p>
            <a:pPr marL="342900" indent="-342900">
              <a:buFont typeface="Arial" panose="020B0604020202020204" pitchFamily="34" charset="0"/>
              <a:buChar char="•"/>
            </a:pPr>
            <a:r>
              <a:rPr lang="en-US" sz="2400" dirty="0">
                <a:effectLst/>
                <a:latin typeface="Arial" panose="020B0604020202020204" pitchFamily="34" charset="0"/>
              </a:rPr>
              <a:t>Started on Prednisone with prompt improvement</a:t>
            </a:r>
          </a:p>
          <a:p>
            <a:pPr marL="342900" indent="-342900">
              <a:buFont typeface="Arial" panose="020B0604020202020204" pitchFamily="34" charset="0"/>
              <a:buChar char="•"/>
            </a:pPr>
            <a:r>
              <a:rPr lang="en-US" dirty="0">
                <a:latin typeface="Arial" panose="020B0604020202020204" pitchFamily="34" charset="0"/>
              </a:rPr>
              <a:t>Diagnosed with </a:t>
            </a:r>
            <a:r>
              <a:rPr lang="en-US" dirty="0" err="1">
                <a:latin typeface="Arial" panose="020B0604020202020204" pitchFamily="34" charset="0"/>
              </a:rPr>
              <a:t>irAR</a:t>
            </a:r>
            <a:r>
              <a:rPr lang="en-US" dirty="0">
                <a:latin typeface="Arial" panose="020B0604020202020204" pitchFamily="34" charset="0"/>
              </a:rPr>
              <a:t> Polymyalgia Rheumatica</a:t>
            </a:r>
          </a:p>
          <a:p>
            <a:pPr marL="342900" indent="-342900">
              <a:buFont typeface="Arial" panose="020B0604020202020204" pitchFamily="34" charset="0"/>
              <a:buChar char="•"/>
            </a:pPr>
            <a:r>
              <a:rPr lang="en-US" sz="2400" dirty="0">
                <a:effectLst/>
                <a:latin typeface="Arial" panose="020B0604020202020204" pitchFamily="34" charset="0"/>
              </a:rPr>
              <a:t>Held P</a:t>
            </a:r>
            <a:r>
              <a:rPr lang="en-US" dirty="0">
                <a:latin typeface="Arial" panose="020B0604020202020204" pitchFamily="34" charset="0"/>
              </a:rPr>
              <a:t>embrolizumab</a:t>
            </a:r>
            <a:endParaRPr lang="en-US" sz="2400" dirty="0">
              <a:effectLst/>
              <a:latin typeface="Arial" panose="020B0604020202020204" pitchFamily="34" charset="0"/>
            </a:endParaRPr>
          </a:p>
        </p:txBody>
      </p:sp>
    </p:spTree>
    <p:extLst>
      <p:ext uri="{BB962C8B-B14F-4D97-AF65-F5344CB8AC3E}">
        <p14:creationId xmlns:p14="http://schemas.microsoft.com/office/powerpoint/2010/main" val="33678404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EEE06B6-6C1E-6E7D-49EC-6E79B3D0F368}"/>
              </a:ext>
            </a:extLst>
          </p:cNvPr>
          <p:cNvSpPr txBox="1">
            <a:spLocks/>
          </p:cNvSpPr>
          <p:nvPr/>
        </p:nvSpPr>
        <p:spPr bwMode="auto">
          <a:xfrm>
            <a:off x="283846" y="838975"/>
            <a:ext cx="8576308" cy="34703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a:t>What would you do next?</a:t>
            </a:r>
          </a:p>
          <a:p>
            <a:pPr marL="685886" lvl="1" indent="-342900">
              <a:buFont typeface="+mj-lt"/>
              <a:buAutoNum type="alphaUcPeriod"/>
            </a:pPr>
            <a:endParaRPr lang="en-US" kern="0" dirty="0"/>
          </a:p>
          <a:p>
            <a:pPr marL="685886" lvl="1" indent="-342900">
              <a:buFont typeface="+mj-lt"/>
              <a:buAutoNum type="alphaUcPeriod"/>
            </a:pPr>
            <a:r>
              <a:rPr lang="en-US" kern="0" dirty="0"/>
              <a:t>Stop pembrolizumab, continue Lenvatinib and </a:t>
            </a:r>
            <a:r>
              <a:rPr lang="en-US" kern="0" dirty="0" err="1"/>
              <a:t>prednsione</a:t>
            </a:r>
            <a:endParaRPr lang="en-US" kern="0" dirty="0"/>
          </a:p>
          <a:p>
            <a:pPr marL="685886" lvl="1" indent="-342900">
              <a:buFont typeface="+mj-lt"/>
              <a:buAutoNum type="alphaUcPeriod"/>
            </a:pPr>
            <a:r>
              <a:rPr lang="en-US" kern="0" dirty="0"/>
              <a:t>Continue pembrolizumab and Lenvatinib and prednisone</a:t>
            </a:r>
          </a:p>
          <a:p>
            <a:pPr marL="685886" lvl="1" indent="-342900">
              <a:buFont typeface="+mj-lt"/>
              <a:buAutoNum type="alphaUcPeriod"/>
            </a:pPr>
            <a:r>
              <a:rPr lang="en-US" kern="0" dirty="0"/>
              <a:t>Stop both drugs, continue prednisone</a:t>
            </a:r>
          </a:p>
          <a:p>
            <a:pPr marL="685886" lvl="1" indent="-342900">
              <a:buFont typeface="+mj-lt"/>
              <a:buAutoNum type="alphaUcPeriod"/>
            </a:pPr>
            <a:r>
              <a:rPr lang="en-US" kern="0" dirty="0"/>
              <a:t>Stop Lenvatinib, if no progression then continue pembrolizumab with low dose prednisone </a:t>
            </a:r>
          </a:p>
          <a:p>
            <a:pPr>
              <a:buFont typeface="+mj-lt"/>
              <a:buAutoNum type="alphaUcPeriod"/>
            </a:pPr>
            <a:endParaRPr lang="en-US" kern="0" dirty="0"/>
          </a:p>
        </p:txBody>
      </p:sp>
    </p:spTree>
    <p:extLst>
      <p:ext uri="{BB962C8B-B14F-4D97-AF65-F5344CB8AC3E}">
        <p14:creationId xmlns:p14="http://schemas.microsoft.com/office/powerpoint/2010/main" val="31151292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itle 1">
            <a:extLst>
              <a:ext uri="{FF2B5EF4-FFF2-40B4-BE49-F238E27FC236}">
                <a16:creationId xmlns:a16="http://schemas.microsoft.com/office/drawing/2014/main" id="{6A91278A-185A-31E0-1A44-2237F8CC7D24}"/>
              </a:ext>
            </a:extLst>
          </p:cNvPr>
          <p:cNvSpPr>
            <a:spLocks noGrp="1"/>
          </p:cNvSpPr>
          <p:nvPr>
            <p:ph type="title"/>
          </p:nvPr>
        </p:nvSpPr>
        <p:spPr>
          <a:xfrm>
            <a:off x="1937841" y="899079"/>
            <a:ext cx="5268317" cy="2272304"/>
          </a:xfrm>
        </p:spPr>
        <p:txBody>
          <a:bodyPr/>
          <a:lstStyle/>
          <a:p>
            <a:r>
              <a:rPr lang="en-US" b="1" dirty="0"/>
              <a:t>PATIENT CASE #3</a:t>
            </a:r>
          </a:p>
        </p:txBody>
      </p:sp>
      <p:sp>
        <p:nvSpPr>
          <p:cNvPr id="5" name="TextBox 4">
            <a:extLst>
              <a:ext uri="{FF2B5EF4-FFF2-40B4-BE49-F238E27FC236}">
                <a16:creationId xmlns:a16="http://schemas.microsoft.com/office/drawing/2014/main" id="{2CBEF749-E2FD-C504-845E-FC9C5483B8E4}"/>
              </a:ext>
            </a:extLst>
          </p:cNvPr>
          <p:cNvSpPr txBox="1"/>
          <p:nvPr/>
        </p:nvSpPr>
        <p:spPr>
          <a:xfrm>
            <a:off x="1483341" y="1911441"/>
            <a:ext cx="6691746" cy="1446550"/>
          </a:xfrm>
          <a:prstGeom prst="rect">
            <a:avLst/>
          </a:prstGeom>
          <a:noFill/>
        </p:spPr>
        <p:txBody>
          <a:bodyPr wrap="square" rtlCol="0">
            <a:spAutoFit/>
          </a:bodyPr>
          <a:lstStyle/>
          <a:p>
            <a:pPr algn="ctr" defTabSz="685800" fontAlgn="auto">
              <a:spcBef>
                <a:spcPts val="0"/>
              </a:spcBef>
              <a:spcAft>
                <a:spcPts val="0"/>
              </a:spcAft>
              <a:defRPr/>
            </a:pPr>
            <a:r>
              <a:rPr lang="en-US" sz="4400" dirty="0">
                <a:solidFill>
                  <a:srgbClr val="003767"/>
                </a:solidFill>
                <a:latin typeface="Arial"/>
                <a:ea typeface="+mn-ea"/>
                <a:cs typeface="+mn-cs"/>
              </a:rPr>
              <a:t>Progression after adjuvant Rx</a:t>
            </a:r>
          </a:p>
        </p:txBody>
      </p:sp>
    </p:spTree>
    <p:extLst>
      <p:ext uri="{BB962C8B-B14F-4D97-AF65-F5344CB8AC3E}">
        <p14:creationId xmlns:p14="http://schemas.microsoft.com/office/powerpoint/2010/main" val="32352107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8631A-E4B4-915B-7A42-2BBBA1725956}"/>
              </a:ext>
            </a:extLst>
          </p:cNvPr>
          <p:cNvSpPr>
            <a:spLocks noGrp="1"/>
          </p:cNvSpPr>
          <p:nvPr>
            <p:ph idx="1"/>
          </p:nvPr>
        </p:nvSpPr>
        <p:spPr>
          <a:xfrm>
            <a:off x="685800" y="591887"/>
            <a:ext cx="7772400" cy="3147278"/>
          </a:xfrm>
        </p:spPr>
        <p:txBody>
          <a:bodyPr/>
          <a:lstStyle/>
          <a:p>
            <a:r>
              <a:rPr lang="en-US" sz="1800" dirty="0"/>
              <a:t>64 </a:t>
            </a:r>
            <a:r>
              <a:rPr lang="en-US" sz="1800" dirty="0" err="1"/>
              <a:t>yo</a:t>
            </a:r>
            <a:r>
              <a:rPr lang="en-US" sz="1800" dirty="0"/>
              <a:t> Male was diagnosed in March 2018 </a:t>
            </a:r>
            <a:r>
              <a:rPr lang="en-US" sz="1800" dirty="0">
                <a:effectLst/>
              </a:rPr>
              <a:t>with 8.5 cm </a:t>
            </a:r>
            <a:r>
              <a:rPr lang="en-US" sz="1800" dirty="0" err="1">
                <a:effectLst/>
              </a:rPr>
              <a:t>ccRCC</a:t>
            </a:r>
            <a:r>
              <a:rPr lang="en-US" sz="1800" dirty="0">
                <a:effectLst/>
              </a:rPr>
              <a:t>, nucleolar grade 3 (pT3a, N0 MX), margins negative, no LVI identified, 20% necrosis identified, BAP 1 positive. </a:t>
            </a:r>
          </a:p>
          <a:p>
            <a:r>
              <a:rPr lang="en-US" sz="1800" dirty="0">
                <a:effectLst/>
              </a:rPr>
              <a:t>May 2018 C1D1 of atezolizumab versus placebo trial (</a:t>
            </a:r>
            <a:r>
              <a:rPr lang="en-US" sz="1800" dirty="0" err="1">
                <a:effectLst/>
              </a:rPr>
              <a:t>atezo</a:t>
            </a:r>
            <a:r>
              <a:rPr lang="en-US" sz="1800" dirty="0">
                <a:effectLst/>
              </a:rPr>
              <a:t> arm).  </a:t>
            </a:r>
          </a:p>
          <a:p>
            <a:r>
              <a:rPr lang="en-US" sz="1800" dirty="0"/>
              <a:t>Flu-like symptoms with infusions</a:t>
            </a:r>
            <a:endParaRPr lang="en-US" sz="1800" dirty="0">
              <a:effectLst/>
            </a:endParaRPr>
          </a:p>
          <a:p>
            <a:r>
              <a:rPr lang="en-US" sz="1800" dirty="0">
                <a:effectLst/>
              </a:rPr>
              <a:t>Oct 2018 final infusion of study drug</a:t>
            </a:r>
          </a:p>
          <a:p>
            <a:endParaRPr lang="en-US" sz="1800" dirty="0"/>
          </a:p>
          <a:p>
            <a:r>
              <a:rPr lang="en-US" sz="1800" dirty="0">
                <a:effectLst/>
                <a:latin typeface="Arial" panose="020B0604020202020204" pitchFamily="34" charset="0"/>
              </a:rPr>
              <a:t>April 2019 MRI abdomen/pelvis: new and enlarging metastatic lesions including a 1.3 cm lymph node inferior to the surgical bed. Multiple serosal implants throughout the colon measuring up to 2.4 cm and a 2 cm implant in the right paracolic gutter. </a:t>
            </a:r>
          </a:p>
          <a:p>
            <a:endParaRPr lang="en-US" sz="1800" dirty="0">
              <a:effectLst/>
            </a:endParaRPr>
          </a:p>
          <a:p>
            <a:endParaRPr lang="en-US" sz="1800" dirty="0"/>
          </a:p>
        </p:txBody>
      </p:sp>
    </p:spTree>
    <p:extLst>
      <p:ext uri="{BB962C8B-B14F-4D97-AF65-F5344CB8AC3E}">
        <p14:creationId xmlns:p14="http://schemas.microsoft.com/office/powerpoint/2010/main" val="16091193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08214-550A-06A0-C8B6-B087EFCC897F}"/>
              </a:ext>
            </a:extLst>
          </p:cNvPr>
          <p:cNvPicPr>
            <a:picLocks noChangeAspect="1"/>
          </p:cNvPicPr>
          <p:nvPr/>
        </p:nvPicPr>
        <p:blipFill>
          <a:blip r:embed="rId2"/>
          <a:stretch>
            <a:fillRect/>
          </a:stretch>
        </p:blipFill>
        <p:spPr>
          <a:xfrm>
            <a:off x="2598821" y="918865"/>
            <a:ext cx="3946357" cy="3206415"/>
          </a:xfrm>
          <a:prstGeom prst="rect">
            <a:avLst/>
          </a:prstGeom>
        </p:spPr>
      </p:pic>
      <p:sp>
        <p:nvSpPr>
          <p:cNvPr id="5" name="Title 1">
            <a:extLst>
              <a:ext uri="{FF2B5EF4-FFF2-40B4-BE49-F238E27FC236}">
                <a16:creationId xmlns:a16="http://schemas.microsoft.com/office/drawing/2014/main" id="{2CB4A689-1FA1-7D4E-227C-9320038A5956}"/>
              </a:ext>
            </a:extLst>
          </p:cNvPr>
          <p:cNvSpPr txBox="1">
            <a:spLocks/>
          </p:cNvSpPr>
          <p:nvPr/>
        </p:nvSpPr>
        <p:spPr>
          <a:xfrm>
            <a:off x="1937842" y="127662"/>
            <a:ext cx="5268317" cy="86185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3767"/>
                </a:solidFill>
              </a:rPr>
              <a:t>Baseline Scans</a:t>
            </a:r>
          </a:p>
        </p:txBody>
      </p:sp>
      <p:cxnSp>
        <p:nvCxnSpPr>
          <p:cNvPr id="7" name="Straight Arrow Connector 6">
            <a:extLst>
              <a:ext uri="{FF2B5EF4-FFF2-40B4-BE49-F238E27FC236}">
                <a16:creationId xmlns:a16="http://schemas.microsoft.com/office/drawing/2014/main" id="{BC1D4703-5F89-423E-2A18-FF0629A97C3D}"/>
              </a:ext>
            </a:extLst>
          </p:cNvPr>
          <p:cNvCxnSpPr>
            <a:cxnSpLocks/>
          </p:cNvCxnSpPr>
          <p:nvPr/>
        </p:nvCxnSpPr>
        <p:spPr bwMode="auto">
          <a:xfrm flipV="1">
            <a:off x="3056021" y="3092116"/>
            <a:ext cx="577516" cy="348916"/>
          </a:xfrm>
          <a:prstGeom prst="straightConnector1">
            <a:avLst/>
          </a:prstGeom>
          <a:solidFill>
            <a:schemeClr val="accent1"/>
          </a:solidFill>
          <a:ln w="603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1195531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93C0D459-F851-A88F-4E1F-23701B627677}"/>
              </a:ext>
            </a:extLst>
          </p:cNvPr>
          <p:cNvSpPr txBox="1">
            <a:spLocks/>
          </p:cNvSpPr>
          <p:nvPr/>
        </p:nvSpPr>
        <p:spPr bwMode="auto">
          <a:xfrm>
            <a:off x="283846" y="838975"/>
            <a:ext cx="8576308" cy="34703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a:t>What would you do next ?</a:t>
            </a:r>
          </a:p>
          <a:p>
            <a:pPr marL="685886" lvl="1" indent="-342900">
              <a:buFont typeface="+mj-lt"/>
              <a:buAutoNum type="alphaUcPeriod"/>
            </a:pPr>
            <a:endParaRPr lang="en-US" kern="0" dirty="0"/>
          </a:p>
          <a:p>
            <a:pPr marL="685886" lvl="1" indent="-342900">
              <a:buFont typeface="+mj-lt"/>
              <a:buAutoNum type="alphaUcPeriod"/>
            </a:pPr>
            <a:r>
              <a:rPr lang="en-US" kern="0" dirty="0"/>
              <a:t>Nivolumab / Ipilimumab</a:t>
            </a:r>
          </a:p>
          <a:p>
            <a:pPr marL="685886" lvl="1" indent="-342900">
              <a:buFont typeface="+mj-lt"/>
              <a:buAutoNum type="alphaUcPeriod"/>
            </a:pPr>
            <a:r>
              <a:rPr lang="en-US" kern="0" dirty="0" err="1"/>
              <a:t>Axitinib</a:t>
            </a:r>
            <a:r>
              <a:rPr lang="en-US" kern="0" dirty="0"/>
              <a:t> / Pembrolizumab</a:t>
            </a:r>
          </a:p>
          <a:p>
            <a:pPr marL="685886" lvl="1" indent="-342900">
              <a:buFont typeface="+mj-lt"/>
              <a:buAutoNum type="alphaUcPeriod"/>
            </a:pPr>
            <a:r>
              <a:rPr lang="en-US" kern="0" dirty="0"/>
              <a:t>Surgery / Resection</a:t>
            </a:r>
          </a:p>
          <a:p>
            <a:pPr marL="685886" lvl="1" indent="-342900">
              <a:buFont typeface="+mj-lt"/>
              <a:buAutoNum type="alphaUcPeriod"/>
            </a:pPr>
            <a:r>
              <a:rPr lang="en-US" kern="0" dirty="0"/>
              <a:t>Radiation</a:t>
            </a:r>
          </a:p>
          <a:p>
            <a:pPr marL="685886" lvl="1" indent="-342900">
              <a:buFont typeface="+mj-lt"/>
              <a:buAutoNum type="alphaUcPeriod"/>
            </a:pPr>
            <a:endParaRPr lang="en-US" kern="0" dirty="0"/>
          </a:p>
          <a:p>
            <a:pPr>
              <a:buFont typeface="+mj-lt"/>
              <a:buAutoNum type="alphaUcPeriod"/>
            </a:pPr>
            <a:endParaRPr lang="en-US" kern="0" dirty="0"/>
          </a:p>
        </p:txBody>
      </p:sp>
    </p:spTree>
    <p:extLst>
      <p:ext uri="{BB962C8B-B14F-4D97-AF65-F5344CB8AC3E}">
        <p14:creationId xmlns:p14="http://schemas.microsoft.com/office/powerpoint/2010/main" val="41152332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9E9C5-A9FF-4291-9937-F28EDC6386EA}"/>
              </a:ext>
            </a:extLst>
          </p:cNvPr>
          <p:cNvSpPr>
            <a:spLocks noGrp="1"/>
          </p:cNvSpPr>
          <p:nvPr>
            <p:ph idx="1"/>
          </p:nvPr>
        </p:nvSpPr>
        <p:spPr/>
        <p:txBody>
          <a:bodyPr/>
          <a:lstStyle/>
          <a:p>
            <a:r>
              <a:rPr lang="en-US" dirty="0"/>
              <a:t>Started on Nivolumab/Ipilimumab in May 2019</a:t>
            </a:r>
          </a:p>
          <a:p>
            <a:r>
              <a:rPr lang="en-US" dirty="0"/>
              <a:t>Completed induction therapy w/o significant </a:t>
            </a:r>
            <a:r>
              <a:rPr lang="en-US" dirty="0" err="1"/>
              <a:t>irAE</a:t>
            </a:r>
            <a:endParaRPr lang="en-US" dirty="0"/>
          </a:p>
          <a:p>
            <a:endParaRPr lang="en-US" dirty="0"/>
          </a:p>
        </p:txBody>
      </p:sp>
    </p:spTree>
    <p:extLst>
      <p:ext uri="{BB962C8B-B14F-4D97-AF65-F5344CB8AC3E}">
        <p14:creationId xmlns:p14="http://schemas.microsoft.com/office/powerpoint/2010/main" val="31906884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5999A-3718-7BF4-DA85-B8AA669108A8}"/>
              </a:ext>
            </a:extLst>
          </p:cNvPr>
          <p:cNvSpPr>
            <a:spLocks noGrp="1"/>
          </p:cNvSpPr>
          <p:nvPr>
            <p:ph idx="1"/>
          </p:nvPr>
        </p:nvSpPr>
        <p:spPr/>
        <p:txBody>
          <a:bodyPr/>
          <a:lstStyle/>
          <a:p>
            <a:endParaRPr lang="en-US" dirty="0"/>
          </a:p>
        </p:txBody>
      </p:sp>
      <p:pic>
        <p:nvPicPr>
          <p:cNvPr id="3" name="Picture 2">
            <a:extLst>
              <a:ext uri="{FF2B5EF4-FFF2-40B4-BE49-F238E27FC236}">
                <a16:creationId xmlns:a16="http://schemas.microsoft.com/office/drawing/2014/main" id="{CE0D7EA0-541B-8311-B084-BE01221002EB}"/>
              </a:ext>
            </a:extLst>
          </p:cNvPr>
          <p:cNvPicPr>
            <a:picLocks noChangeAspect="1"/>
          </p:cNvPicPr>
          <p:nvPr/>
        </p:nvPicPr>
        <p:blipFill rotWithShape="1">
          <a:blip r:embed="rId2"/>
          <a:srcRect t="16520" b="7734"/>
          <a:stretch/>
        </p:blipFill>
        <p:spPr>
          <a:xfrm>
            <a:off x="2574758" y="1186668"/>
            <a:ext cx="3994484" cy="3025674"/>
          </a:xfrm>
          <a:prstGeom prst="rect">
            <a:avLst/>
          </a:prstGeom>
        </p:spPr>
      </p:pic>
      <p:cxnSp>
        <p:nvCxnSpPr>
          <p:cNvPr id="4" name="Straight Arrow Connector 3">
            <a:extLst>
              <a:ext uri="{FF2B5EF4-FFF2-40B4-BE49-F238E27FC236}">
                <a16:creationId xmlns:a16="http://schemas.microsoft.com/office/drawing/2014/main" id="{F005A126-FC22-3610-E1E5-11E8DEB3712D}"/>
              </a:ext>
            </a:extLst>
          </p:cNvPr>
          <p:cNvCxnSpPr>
            <a:cxnSpLocks/>
          </p:cNvCxnSpPr>
          <p:nvPr/>
        </p:nvCxnSpPr>
        <p:spPr bwMode="auto">
          <a:xfrm flipV="1">
            <a:off x="3056021" y="3092116"/>
            <a:ext cx="577516" cy="348916"/>
          </a:xfrm>
          <a:prstGeom prst="straightConnector1">
            <a:avLst/>
          </a:prstGeom>
          <a:solidFill>
            <a:schemeClr val="accent1"/>
          </a:solidFill>
          <a:ln w="60325" cap="flat" cmpd="sng" algn="ctr">
            <a:solidFill>
              <a:srgbClr val="FF0000"/>
            </a:solidFill>
            <a:prstDash val="solid"/>
            <a:round/>
            <a:headEnd type="none" w="med" len="med"/>
            <a:tailEnd type="triangle"/>
          </a:ln>
          <a:effectLst/>
        </p:spPr>
      </p:cxnSp>
      <p:sp>
        <p:nvSpPr>
          <p:cNvPr id="5" name="Title 1">
            <a:extLst>
              <a:ext uri="{FF2B5EF4-FFF2-40B4-BE49-F238E27FC236}">
                <a16:creationId xmlns:a16="http://schemas.microsoft.com/office/drawing/2014/main" id="{0F056734-E8C6-5466-3A27-BA9DDC378F96}"/>
              </a:ext>
            </a:extLst>
          </p:cNvPr>
          <p:cNvSpPr txBox="1">
            <a:spLocks/>
          </p:cNvSpPr>
          <p:nvPr/>
        </p:nvSpPr>
        <p:spPr>
          <a:xfrm>
            <a:off x="1937842" y="127662"/>
            <a:ext cx="5268317" cy="86185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3767"/>
                </a:solidFill>
              </a:rPr>
              <a:t>4 months f/u Scans</a:t>
            </a:r>
          </a:p>
        </p:txBody>
      </p:sp>
    </p:spTree>
    <p:extLst>
      <p:ext uri="{BB962C8B-B14F-4D97-AF65-F5344CB8AC3E}">
        <p14:creationId xmlns:p14="http://schemas.microsoft.com/office/powerpoint/2010/main" val="3988386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0390-A4E8-E25E-5EE2-B540DA5681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B27818-A59B-BF1D-2DAE-B2F4C4F36DD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FA6DB6E-8537-05DE-48F6-0126B2DA1ED3}"/>
              </a:ext>
            </a:extLst>
          </p:cNvPr>
          <p:cNvPicPr>
            <a:picLocks noChangeAspect="1"/>
          </p:cNvPicPr>
          <p:nvPr/>
        </p:nvPicPr>
        <p:blipFill rotWithShape="1">
          <a:blip r:embed="rId2"/>
          <a:srcRect r="5980" b="9165"/>
          <a:stretch/>
        </p:blipFill>
        <p:spPr>
          <a:xfrm>
            <a:off x="384773" y="-1"/>
            <a:ext cx="8019636" cy="4355615"/>
          </a:xfrm>
          <a:prstGeom prst="rect">
            <a:avLst/>
          </a:prstGeom>
        </p:spPr>
      </p:pic>
      <p:sp>
        <p:nvSpPr>
          <p:cNvPr id="6" name="TextBox 5">
            <a:extLst>
              <a:ext uri="{FF2B5EF4-FFF2-40B4-BE49-F238E27FC236}">
                <a16:creationId xmlns:a16="http://schemas.microsoft.com/office/drawing/2014/main" id="{592FCA3B-2E71-A1BB-29EB-08186F68A6B5}"/>
              </a:ext>
            </a:extLst>
          </p:cNvPr>
          <p:cNvSpPr txBox="1"/>
          <p:nvPr/>
        </p:nvSpPr>
        <p:spPr>
          <a:xfrm>
            <a:off x="6805649" y="4993829"/>
            <a:ext cx="2289409" cy="215444"/>
          </a:xfrm>
          <a:prstGeom prst="rect">
            <a:avLst/>
          </a:prstGeom>
          <a:noFill/>
        </p:spPr>
        <p:txBody>
          <a:bodyPr wrap="none" rtlCol="0">
            <a:spAutoFit/>
          </a:bodyPr>
          <a:lstStyle/>
          <a:p>
            <a:r>
              <a:rPr lang="en-US" sz="800" dirty="0"/>
              <a:t>Presented by </a:t>
            </a:r>
            <a:r>
              <a:rPr lang="en-US" sz="800" dirty="0" err="1"/>
              <a:t>Srikala</a:t>
            </a:r>
            <a:r>
              <a:rPr lang="en-US" sz="800" dirty="0"/>
              <a:t> Sridhar, GU ASCO 2023</a:t>
            </a:r>
          </a:p>
        </p:txBody>
      </p:sp>
    </p:spTree>
    <p:extLst>
      <p:ext uri="{BB962C8B-B14F-4D97-AF65-F5344CB8AC3E}">
        <p14:creationId xmlns:p14="http://schemas.microsoft.com/office/powerpoint/2010/main" val="5705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9E9C5-A9FF-4291-9937-F28EDC6386EA}"/>
              </a:ext>
            </a:extLst>
          </p:cNvPr>
          <p:cNvSpPr>
            <a:spLocks noGrp="1"/>
          </p:cNvSpPr>
          <p:nvPr>
            <p:ph idx="1"/>
          </p:nvPr>
        </p:nvSpPr>
        <p:spPr/>
        <p:txBody>
          <a:bodyPr/>
          <a:lstStyle/>
          <a:p>
            <a:r>
              <a:rPr lang="en-US" dirty="0"/>
              <a:t>Continued shrinkage and benefit</a:t>
            </a:r>
          </a:p>
          <a:p>
            <a:r>
              <a:rPr lang="en-US" dirty="0"/>
              <a:t>Completed 2 years of IO in 2021</a:t>
            </a:r>
          </a:p>
          <a:p>
            <a:r>
              <a:rPr lang="en-US" dirty="0"/>
              <a:t>March 2023: No evidence of enhancing metastatic disease</a:t>
            </a:r>
          </a:p>
          <a:p>
            <a:endParaRPr lang="en-US" dirty="0"/>
          </a:p>
        </p:txBody>
      </p:sp>
    </p:spTree>
    <p:extLst>
      <p:ext uri="{BB962C8B-B14F-4D97-AF65-F5344CB8AC3E}">
        <p14:creationId xmlns:p14="http://schemas.microsoft.com/office/powerpoint/2010/main" val="6337827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2337C3-9C7C-4F46-AA77-FF53DF16B6AB}"/>
              </a:ext>
            </a:extLst>
          </p:cNvPr>
          <p:cNvSpPr txBox="1"/>
          <p:nvPr/>
        </p:nvSpPr>
        <p:spPr>
          <a:xfrm>
            <a:off x="2732767" y="1743134"/>
            <a:ext cx="3570208" cy="854080"/>
          </a:xfrm>
          <a:prstGeom prst="rect">
            <a:avLst/>
          </a:prstGeom>
          <a:noFill/>
        </p:spPr>
        <p:txBody>
          <a:bodyPr wrap="none" rtlCol="0">
            <a:spAutoFit/>
          </a:bodyPr>
          <a:lstStyle/>
          <a:p>
            <a:r>
              <a:rPr lang="en-US" sz="4950">
                <a:solidFill>
                  <a:srgbClr val="000000"/>
                </a:solidFill>
              </a:rPr>
              <a:t>Questions ?</a:t>
            </a:r>
            <a:endParaRPr lang="en-US" sz="4950" dirty="0">
              <a:solidFill>
                <a:srgbClr val="000000"/>
              </a:solidFill>
            </a:endParaRPr>
          </a:p>
        </p:txBody>
      </p:sp>
    </p:spTree>
    <p:extLst>
      <p:ext uri="{BB962C8B-B14F-4D97-AF65-F5344CB8AC3E}">
        <p14:creationId xmlns:p14="http://schemas.microsoft.com/office/powerpoint/2010/main" val="19018459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2337C3-9C7C-4F46-AA77-FF53DF16B6AB}"/>
              </a:ext>
            </a:extLst>
          </p:cNvPr>
          <p:cNvSpPr txBox="1"/>
          <p:nvPr/>
        </p:nvSpPr>
        <p:spPr>
          <a:xfrm>
            <a:off x="2732767" y="1743134"/>
            <a:ext cx="3499676" cy="854080"/>
          </a:xfrm>
          <a:prstGeom prst="rect">
            <a:avLst/>
          </a:prstGeom>
          <a:noFill/>
        </p:spPr>
        <p:txBody>
          <a:bodyPr wrap="none" rtlCol="0">
            <a:spAutoFit/>
          </a:bodyPr>
          <a:lstStyle/>
          <a:p>
            <a:r>
              <a:rPr lang="en-US" sz="4950" dirty="0">
                <a:solidFill>
                  <a:srgbClr val="000000"/>
                </a:solidFill>
              </a:rPr>
              <a:t>Thank you !</a:t>
            </a:r>
          </a:p>
        </p:txBody>
      </p:sp>
      <p:sp>
        <p:nvSpPr>
          <p:cNvPr id="15" name="TextBox 14">
            <a:extLst>
              <a:ext uri="{FF2B5EF4-FFF2-40B4-BE49-F238E27FC236}">
                <a16:creationId xmlns:a16="http://schemas.microsoft.com/office/drawing/2014/main" id="{99B27052-D827-E94D-A40D-5BF2DBAB136C}"/>
              </a:ext>
            </a:extLst>
          </p:cNvPr>
          <p:cNvSpPr txBox="1"/>
          <p:nvPr/>
        </p:nvSpPr>
        <p:spPr>
          <a:xfrm>
            <a:off x="2883218" y="3754818"/>
            <a:ext cx="3223959" cy="553998"/>
          </a:xfrm>
          <a:prstGeom prst="rect">
            <a:avLst/>
          </a:prstGeom>
          <a:noFill/>
        </p:spPr>
        <p:txBody>
          <a:bodyPr wrap="none" rtlCol="0">
            <a:spAutoFit/>
          </a:bodyPr>
          <a:lstStyle/>
          <a:p>
            <a:r>
              <a:rPr lang="en-US" sz="3000" dirty="0">
                <a:solidFill>
                  <a:srgbClr val="000000"/>
                </a:solidFill>
              </a:rPr>
              <a:t>@</a:t>
            </a:r>
            <a:r>
              <a:rPr lang="en-US" sz="3000" dirty="0" err="1">
                <a:solidFill>
                  <a:srgbClr val="000000"/>
                </a:solidFill>
              </a:rPr>
              <a:t>HHammersMD</a:t>
            </a:r>
            <a:r>
              <a:rPr lang="en-US" sz="3000" dirty="0">
                <a:solidFill>
                  <a:srgbClr val="000000"/>
                </a:solidFill>
              </a:rPr>
              <a:t> </a:t>
            </a:r>
          </a:p>
        </p:txBody>
      </p:sp>
    </p:spTree>
    <p:extLst>
      <p:ext uri="{BB962C8B-B14F-4D97-AF65-F5344CB8AC3E}">
        <p14:creationId xmlns:p14="http://schemas.microsoft.com/office/powerpoint/2010/main" val="22438334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BLADDER/RCC</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August 14, 2023</a:t>
            </a:r>
            <a:endParaRPr lang="en-US" sz="1600" dirty="0">
              <a:solidFill>
                <a:schemeClr val="bg1"/>
              </a:solidFill>
              <a:latin typeface="Corporate S Demi" panose="02020500000000000000" pitchFamily="18" charset="0"/>
            </a:endParaRPr>
          </a:p>
        </p:txBody>
      </p:sp>
    </p:spTree>
    <p:extLst>
      <p:ext uri="{BB962C8B-B14F-4D97-AF65-F5344CB8AC3E}">
        <p14:creationId xmlns:p14="http://schemas.microsoft.com/office/powerpoint/2010/main" val="31150571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283661"/>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948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8" name="Picture 7" descr="Logo&#10;&#10;Description automatically generated">
            <a:extLst>
              <a:ext uri="{FF2B5EF4-FFF2-40B4-BE49-F238E27FC236}">
                <a16:creationId xmlns:a16="http://schemas.microsoft.com/office/drawing/2014/main" id="{34342718-6CFA-4C5A-8DCA-E3300A8441D7}"/>
              </a:ext>
            </a:extLst>
          </p:cNvPr>
          <p:cNvPicPr>
            <a:picLocks noChangeAspect="1"/>
          </p:cNvPicPr>
          <p:nvPr/>
        </p:nvPicPr>
        <p:blipFill>
          <a:blip r:embed="rId2"/>
          <a:stretch>
            <a:fillRect/>
          </a:stretch>
        </p:blipFill>
        <p:spPr>
          <a:xfrm>
            <a:off x="5194635" y="942371"/>
            <a:ext cx="2583776" cy="1337306"/>
          </a:xfrm>
          <a:prstGeom prst="rect">
            <a:avLst/>
          </a:prstGeom>
        </p:spPr>
      </p:pic>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3"/>
          <a:stretch>
            <a:fillRect/>
          </a:stretch>
        </p:blipFill>
        <p:spPr>
          <a:xfrm>
            <a:off x="5192985" y="2901800"/>
            <a:ext cx="3010566" cy="749591"/>
          </a:xfrm>
          <a:prstGeom prst="rect">
            <a:avLst/>
          </a:prstGeom>
        </p:spPr>
      </p:pic>
      <p:pic>
        <p:nvPicPr>
          <p:cNvPr id="2" name="Picture 1" descr="A black background with grey letters&#10;&#10;Description automatically generated">
            <a:extLst>
              <a:ext uri="{FF2B5EF4-FFF2-40B4-BE49-F238E27FC236}">
                <a16:creationId xmlns:a16="http://schemas.microsoft.com/office/drawing/2014/main" id="{FBC51E6C-2CB2-6715-1F7F-CC80972FE3E0}"/>
              </a:ext>
            </a:extLst>
          </p:cNvPr>
          <p:cNvPicPr>
            <a:picLocks noChangeAspect="1"/>
          </p:cNvPicPr>
          <p:nvPr/>
        </p:nvPicPr>
        <p:blipFill>
          <a:blip r:embed="rId4"/>
          <a:stretch>
            <a:fillRect/>
          </a:stretch>
        </p:blipFill>
        <p:spPr>
          <a:xfrm>
            <a:off x="836037" y="1109409"/>
            <a:ext cx="2743300" cy="754380"/>
          </a:xfrm>
          <a:prstGeom prst="rect">
            <a:avLst/>
          </a:prstGeom>
        </p:spPr>
      </p:pic>
      <p:pic>
        <p:nvPicPr>
          <p:cNvPr id="5" name="Picture 4">
            <a:extLst>
              <a:ext uri="{FF2B5EF4-FFF2-40B4-BE49-F238E27FC236}">
                <a16:creationId xmlns:a16="http://schemas.microsoft.com/office/drawing/2014/main" id="{D09F029A-8BE1-151A-E00A-F0BB32613B69}"/>
              </a:ext>
            </a:extLst>
          </p:cNvPr>
          <p:cNvPicPr>
            <a:picLocks noChangeAspect="1"/>
          </p:cNvPicPr>
          <p:nvPr/>
        </p:nvPicPr>
        <p:blipFill>
          <a:blip r:embed="rId5"/>
          <a:stretch>
            <a:fillRect/>
          </a:stretch>
        </p:blipFill>
        <p:spPr>
          <a:xfrm>
            <a:off x="915440" y="2161331"/>
            <a:ext cx="2743300" cy="2108904"/>
          </a:xfrm>
          <a:prstGeom prst="rect">
            <a:avLst/>
          </a:prstGeom>
        </p:spPr>
      </p:pic>
    </p:spTree>
    <p:extLst>
      <p:ext uri="{BB962C8B-B14F-4D97-AF65-F5344CB8AC3E}">
        <p14:creationId xmlns:p14="http://schemas.microsoft.com/office/powerpoint/2010/main" val="13220363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95242"/>
            <a:ext cx="6400800" cy="567266"/>
          </a:xfrm>
        </p:spPr>
        <p:txBody>
          <a:bodyPr/>
          <a:lstStyle/>
          <a:p>
            <a:r>
              <a:rPr lang="en-US" sz="2800" dirty="0">
                <a:solidFill>
                  <a:srgbClr val="002E51"/>
                </a:solidFill>
              </a:rPr>
              <a:t>Thank you for coming!</a:t>
            </a:r>
          </a:p>
        </p:txBody>
      </p:sp>
      <p:sp>
        <p:nvSpPr>
          <p:cNvPr id="4" name="Title 3"/>
          <p:cNvSpPr>
            <a:spLocks noGrp="1"/>
          </p:cNvSpPr>
          <p:nvPr>
            <p:ph type="title"/>
          </p:nvPr>
        </p:nvSpPr>
        <p:spPr>
          <a:xfrm>
            <a:off x="0" y="891686"/>
            <a:ext cx="9144000" cy="807256"/>
          </a:xfrm>
        </p:spPr>
        <p:txBody>
          <a:bodyPr/>
          <a:lstStyle/>
          <a:p>
            <a:r>
              <a:rPr lang="en-US" sz="4000" b="1" i="1" dirty="0"/>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7A354AB6-E479-1B15-5D28-25D6702496BB}"/>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3F62123A-5C1F-D58F-6ECF-3363DE8965B5}"/>
              </a:ext>
            </a:extLst>
          </p:cNvPr>
          <p:cNvSpPr txBox="1">
            <a:spLocks/>
          </p:cNvSpPr>
          <p:nvPr/>
        </p:nvSpPr>
        <p:spPr bwMode="auto">
          <a:xfrm>
            <a:off x="3913027" y="3149597"/>
            <a:ext cx="2894170" cy="7356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600" kern="0" dirty="0">
                <a:solidFill>
                  <a:srgbClr val="002E51"/>
                </a:solidFill>
              </a:rPr>
              <a:t>Please scan the QR code here to complete a brief survey about tonight's event. </a:t>
            </a:r>
          </a:p>
        </p:txBody>
      </p:sp>
    </p:spTree>
    <p:extLst>
      <p:ext uri="{BB962C8B-B14F-4D97-AF65-F5344CB8AC3E}">
        <p14:creationId xmlns:p14="http://schemas.microsoft.com/office/powerpoint/2010/main" val="72440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1515-CF40-91B2-D2D8-E5F95846EA7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834ED7E-155A-6E89-E92B-D6D14047C6A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5621658-C336-5FE2-EA97-6AC0EC6443E2}"/>
              </a:ext>
            </a:extLst>
          </p:cNvPr>
          <p:cNvPicPr>
            <a:picLocks noChangeAspect="1"/>
          </p:cNvPicPr>
          <p:nvPr/>
        </p:nvPicPr>
        <p:blipFill rotWithShape="1">
          <a:blip r:embed="rId2"/>
          <a:srcRect r="4551" b="8724"/>
          <a:stretch/>
        </p:blipFill>
        <p:spPr>
          <a:xfrm>
            <a:off x="384772" y="-1"/>
            <a:ext cx="8176468" cy="4383537"/>
          </a:xfrm>
          <a:prstGeom prst="rect">
            <a:avLst/>
          </a:prstGeom>
        </p:spPr>
      </p:pic>
      <p:sp>
        <p:nvSpPr>
          <p:cNvPr id="6" name="TextBox 5">
            <a:extLst>
              <a:ext uri="{FF2B5EF4-FFF2-40B4-BE49-F238E27FC236}">
                <a16:creationId xmlns:a16="http://schemas.microsoft.com/office/drawing/2014/main" id="{1FE135E3-E2B3-76F4-A9B0-B22192A281EA}"/>
              </a:ext>
            </a:extLst>
          </p:cNvPr>
          <p:cNvSpPr txBox="1"/>
          <p:nvPr/>
        </p:nvSpPr>
        <p:spPr>
          <a:xfrm>
            <a:off x="6805649" y="4993829"/>
            <a:ext cx="2289409" cy="215444"/>
          </a:xfrm>
          <a:prstGeom prst="rect">
            <a:avLst/>
          </a:prstGeom>
          <a:noFill/>
        </p:spPr>
        <p:txBody>
          <a:bodyPr wrap="none" rtlCol="0">
            <a:spAutoFit/>
          </a:bodyPr>
          <a:lstStyle/>
          <a:p>
            <a:r>
              <a:rPr lang="en-US" sz="800" dirty="0"/>
              <a:t>Presented by </a:t>
            </a:r>
            <a:r>
              <a:rPr lang="en-US" sz="800" dirty="0" err="1"/>
              <a:t>Srikala</a:t>
            </a:r>
            <a:r>
              <a:rPr lang="en-US" sz="800" dirty="0"/>
              <a:t> Sridhar, GU ASCO 2023</a:t>
            </a:r>
          </a:p>
        </p:txBody>
      </p:sp>
    </p:spTree>
    <p:extLst>
      <p:ext uri="{BB962C8B-B14F-4D97-AF65-F5344CB8AC3E}">
        <p14:creationId xmlns:p14="http://schemas.microsoft.com/office/powerpoint/2010/main" val="333191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EV-103 Cohort A Long-term outcome (4 </a:t>
            </a:r>
            <a:r>
              <a:rPr lang="en-US" dirty="0" err="1">
                <a:solidFill>
                  <a:srgbClr val="002E51"/>
                </a:solidFill>
              </a:rPr>
              <a:t>yrs</a:t>
            </a:r>
            <a:r>
              <a:rPr lang="en-US" dirty="0">
                <a:solidFill>
                  <a:srgbClr val="002E51"/>
                </a:solidFill>
              </a:rPr>
              <a:t>)</a:t>
            </a:r>
          </a:p>
          <a:p>
            <a:r>
              <a:rPr lang="en-US" dirty="0">
                <a:solidFill>
                  <a:srgbClr val="002E51"/>
                </a:solidFill>
              </a:rPr>
              <a:t>(ASCO 2023 </a:t>
            </a:r>
            <a:r>
              <a:rPr lang="en-US" dirty="0" err="1">
                <a:solidFill>
                  <a:srgbClr val="002E51"/>
                </a:solidFill>
              </a:rPr>
              <a:t>abst</a:t>
            </a:r>
            <a:r>
              <a:rPr lang="en-US" dirty="0">
                <a:solidFill>
                  <a:srgbClr val="002E51"/>
                </a:solidFill>
              </a:rPr>
              <a:t> 4505)</a:t>
            </a:r>
          </a:p>
        </p:txBody>
      </p:sp>
      <p:sp>
        <p:nvSpPr>
          <p:cNvPr id="4" name="Title 3"/>
          <p:cNvSpPr>
            <a:spLocks noGrp="1"/>
          </p:cNvSpPr>
          <p:nvPr>
            <p:ph type="title"/>
          </p:nvPr>
        </p:nvSpPr>
        <p:spPr>
          <a:xfrm>
            <a:off x="0" y="127465"/>
            <a:ext cx="9144000" cy="807256"/>
          </a:xfrm>
        </p:spPr>
        <p:txBody>
          <a:bodyPr/>
          <a:lstStyle/>
          <a:p>
            <a:endParaRPr lang="en-US" b="1" dirty="0"/>
          </a:p>
        </p:txBody>
      </p:sp>
    </p:spTree>
    <p:extLst>
      <p:ext uri="{BB962C8B-B14F-4D97-AF65-F5344CB8AC3E}">
        <p14:creationId xmlns:p14="http://schemas.microsoft.com/office/powerpoint/2010/main" val="2667679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r>
              <a:rPr lang="en-US" b="1" dirty="0">
                <a:solidFill>
                  <a:srgbClr val="002E51"/>
                </a:solidFill>
              </a:rPr>
              <a:t>Shane Marchesani</a:t>
            </a:r>
            <a:br>
              <a:rPr lang="en-US" kern="1200" dirty="0">
                <a:latin typeface="Arial" panose="020B0604020202020204" pitchFamily="34" charset="0"/>
                <a:cs typeface="Arial" panose="020B0604020202020204" pitchFamily="34" charset="0"/>
              </a:rPr>
            </a:br>
            <a:r>
              <a:rPr lang="en-US" dirty="0" err="1">
                <a:solidFill>
                  <a:srgbClr val="002E51"/>
                </a:solidFill>
                <a:latin typeface="Arial"/>
                <a:cs typeface="Arial"/>
              </a:rPr>
              <a:t>OncLive</a:t>
            </a:r>
            <a:r>
              <a:rPr lang="en-US" dirty="0">
                <a:solidFill>
                  <a:srgbClr val="002E51"/>
                </a:solidFill>
                <a:latin typeface="Arial"/>
                <a:cs typeface="Arial"/>
              </a:rPr>
              <a:t> Senior National Accounts Manager</a:t>
            </a:r>
            <a:endParaRPr lang="en-US" kern="1200" dirty="0">
              <a:solidFill>
                <a:srgbClr val="002060"/>
              </a:solidFill>
              <a:latin typeface="Arial"/>
              <a:cs typeface="Arial"/>
            </a:endParaRPr>
          </a:p>
          <a:p>
            <a:pPr marL="0" indent="0" algn="ctr" defTabSz="1619594">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60907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BE5F-4CC7-2B60-EBF7-29B5502FBA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F0FA78D-49F1-14D4-B8CA-C822E6F2ECB8}"/>
              </a:ext>
            </a:extLst>
          </p:cNvPr>
          <p:cNvSpPr>
            <a:spLocks noGrp="1"/>
          </p:cNvSpPr>
          <p:nvPr>
            <p:ph idx="1"/>
          </p:nvPr>
        </p:nvSpPr>
        <p:spPr/>
        <p:txBody>
          <a:bodyPr/>
          <a:lstStyle/>
          <a:p>
            <a:endParaRPr lang="en-US"/>
          </a:p>
        </p:txBody>
      </p:sp>
      <p:pic>
        <p:nvPicPr>
          <p:cNvPr id="4098" name="Picture 2" descr="Image">
            <a:extLst>
              <a:ext uri="{FF2B5EF4-FFF2-40B4-BE49-F238E27FC236}">
                <a16:creationId xmlns:a16="http://schemas.microsoft.com/office/drawing/2014/main" id="{6F57FC61-914D-DF12-73BD-6738587B2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84" t="10623" b="-1932"/>
          <a:stretch/>
        </p:blipFill>
        <p:spPr bwMode="auto">
          <a:xfrm>
            <a:off x="384772" y="0"/>
            <a:ext cx="7664142" cy="43084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26C1A7-DBA7-9D5C-F754-822F7EC80C12}"/>
              </a:ext>
            </a:extLst>
          </p:cNvPr>
          <p:cNvSpPr txBox="1"/>
          <p:nvPr/>
        </p:nvSpPr>
        <p:spPr>
          <a:xfrm>
            <a:off x="6805649" y="4993829"/>
            <a:ext cx="2380780" cy="215444"/>
          </a:xfrm>
          <a:prstGeom prst="rect">
            <a:avLst/>
          </a:prstGeom>
          <a:noFill/>
        </p:spPr>
        <p:txBody>
          <a:bodyPr wrap="none" rtlCol="0">
            <a:spAutoFit/>
          </a:bodyPr>
          <a:lstStyle/>
          <a:p>
            <a:r>
              <a:rPr lang="en-US" sz="800" dirty="0"/>
              <a:t>Presented by Christopher </a:t>
            </a:r>
            <a:r>
              <a:rPr lang="en-US" sz="800" dirty="0" err="1"/>
              <a:t>Hoimes</a:t>
            </a:r>
            <a:r>
              <a:rPr lang="en-US" sz="800" dirty="0"/>
              <a:t>  ESMO 2019</a:t>
            </a:r>
          </a:p>
        </p:txBody>
      </p:sp>
    </p:spTree>
    <p:extLst>
      <p:ext uri="{BB962C8B-B14F-4D97-AF65-F5344CB8AC3E}">
        <p14:creationId xmlns:p14="http://schemas.microsoft.com/office/powerpoint/2010/main" val="208488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BE5F-4CC7-2B60-EBF7-29B5502FBA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F0FA78D-49F1-14D4-B8CA-C822E6F2ECB8}"/>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F34C6A1C-EA42-D456-E747-343B755486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6"/>
          <a:stretch/>
        </p:blipFill>
        <p:spPr bwMode="auto">
          <a:xfrm>
            <a:off x="384772" y="181484"/>
            <a:ext cx="8618177" cy="4160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B466B5-1796-4B31-AD03-6A93693AB1FF}"/>
              </a:ext>
            </a:extLst>
          </p:cNvPr>
          <p:cNvSpPr txBox="1"/>
          <p:nvPr/>
        </p:nvSpPr>
        <p:spPr>
          <a:xfrm>
            <a:off x="6638125" y="4993829"/>
            <a:ext cx="2426476" cy="215444"/>
          </a:xfrm>
          <a:prstGeom prst="rect">
            <a:avLst/>
          </a:prstGeom>
          <a:noFill/>
        </p:spPr>
        <p:txBody>
          <a:bodyPr wrap="square" rtlCol="0">
            <a:spAutoFit/>
          </a:bodyPr>
          <a:lstStyle/>
          <a:p>
            <a:r>
              <a:rPr lang="en-US" sz="800" dirty="0"/>
              <a:t>Presented by Jonathan Rosenberg ESMO 2022</a:t>
            </a:r>
          </a:p>
        </p:txBody>
      </p:sp>
    </p:spTree>
    <p:extLst>
      <p:ext uri="{BB962C8B-B14F-4D97-AF65-F5344CB8AC3E}">
        <p14:creationId xmlns:p14="http://schemas.microsoft.com/office/powerpoint/2010/main" val="412271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161A-874C-5E86-96A9-A43D0F24B3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D80A5F-CE7D-8742-03ED-F08FE526045D}"/>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0D15C615-9747-B364-68DB-0F1B0D4C9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72" y="460690"/>
            <a:ext cx="8751228" cy="3764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D11A70-9CEF-081A-E5CA-CBF42CF45C31}"/>
              </a:ext>
            </a:extLst>
          </p:cNvPr>
          <p:cNvSpPr txBox="1"/>
          <p:nvPr/>
        </p:nvSpPr>
        <p:spPr>
          <a:xfrm>
            <a:off x="6638125" y="4993829"/>
            <a:ext cx="2426476" cy="215444"/>
          </a:xfrm>
          <a:prstGeom prst="rect">
            <a:avLst/>
          </a:prstGeom>
          <a:noFill/>
        </p:spPr>
        <p:txBody>
          <a:bodyPr wrap="square" rtlCol="0">
            <a:spAutoFit/>
          </a:bodyPr>
          <a:lstStyle/>
          <a:p>
            <a:r>
              <a:rPr lang="en-US" sz="800" dirty="0"/>
              <a:t>Presented by Jonathan Rosenberg ESMO 2022</a:t>
            </a:r>
          </a:p>
        </p:txBody>
      </p:sp>
    </p:spTree>
    <p:extLst>
      <p:ext uri="{BB962C8B-B14F-4D97-AF65-F5344CB8AC3E}">
        <p14:creationId xmlns:p14="http://schemas.microsoft.com/office/powerpoint/2010/main" val="423525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BE5F-4CC7-2B60-EBF7-29B5502FBA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0FA78D-49F1-14D4-B8CA-C822E6F2ECB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228819-0200-84A9-3E80-CD0101B683FA}"/>
              </a:ext>
            </a:extLst>
          </p:cNvPr>
          <p:cNvPicPr>
            <a:picLocks noChangeAspect="1"/>
          </p:cNvPicPr>
          <p:nvPr/>
        </p:nvPicPr>
        <p:blipFill rotWithShape="1">
          <a:blip r:embed="rId2"/>
          <a:srcRect r="3340" b="14821"/>
          <a:stretch/>
        </p:blipFill>
        <p:spPr>
          <a:xfrm>
            <a:off x="384771" y="-1"/>
            <a:ext cx="8222299" cy="4348635"/>
          </a:xfrm>
          <a:prstGeom prst="rect">
            <a:avLst/>
          </a:prstGeom>
        </p:spPr>
      </p:pic>
      <p:sp>
        <p:nvSpPr>
          <p:cNvPr id="4" name="TextBox 3">
            <a:extLst>
              <a:ext uri="{FF2B5EF4-FFF2-40B4-BE49-F238E27FC236}">
                <a16:creationId xmlns:a16="http://schemas.microsoft.com/office/drawing/2014/main" id="{EDD763B0-04FA-52CD-CB55-334A85FFFC02}"/>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22171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0AF1-58CE-2C13-CDF5-85BA497365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9E9ECB-D62E-393C-403E-78F99A0CB3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2401DB-8B85-50DD-EF7E-2A64BD3DA58E}"/>
              </a:ext>
            </a:extLst>
          </p:cNvPr>
          <p:cNvPicPr>
            <a:picLocks noChangeAspect="1"/>
          </p:cNvPicPr>
          <p:nvPr/>
        </p:nvPicPr>
        <p:blipFill rotWithShape="1">
          <a:blip r:embed="rId2"/>
          <a:srcRect r="5676" b="14911"/>
          <a:stretch/>
        </p:blipFill>
        <p:spPr>
          <a:xfrm>
            <a:off x="384771" y="-1"/>
            <a:ext cx="8024321" cy="4334675"/>
          </a:xfrm>
          <a:prstGeom prst="rect">
            <a:avLst/>
          </a:prstGeom>
        </p:spPr>
      </p:pic>
      <p:sp>
        <p:nvSpPr>
          <p:cNvPr id="6" name="TextBox 5">
            <a:extLst>
              <a:ext uri="{FF2B5EF4-FFF2-40B4-BE49-F238E27FC236}">
                <a16:creationId xmlns:a16="http://schemas.microsoft.com/office/drawing/2014/main" id="{7B29765C-1616-9FD0-E97B-A519D9D9AF75}"/>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33577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67C6-D35C-994F-8FBE-6510850576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AFDCD8-5D62-DD71-A0CE-DCF585F42EF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416B4D9-C0E5-ABD3-01F3-F8C9BD4BBCA6}"/>
              </a:ext>
            </a:extLst>
          </p:cNvPr>
          <p:cNvPicPr>
            <a:picLocks noChangeAspect="1"/>
          </p:cNvPicPr>
          <p:nvPr/>
        </p:nvPicPr>
        <p:blipFill rotWithShape="1">
          <a:blip r:embed="rId2"/>
          <a:srcRect r="7380" b="14839"/>
          <a:stretch/>
        </p:blipFill>
        <p:spPr>
          <a:xfrm>
            <a:off x="384772" y="-1"/>
            <a:ext cx="7914441" cy="4362595"/>
          </a:xfrm>
          <a:prstGeom prst="rect">
            <a:avLst/>
          </a:prstGeom>
        </p:spPr>
      </p:pic>
      <p:sp>
        <p:nvSpPr>
          <p:cNvPr id="6" name="TextBox 5">
            <a:extLst>
              <a:ext uri="{FF2B5EF4-FFF2-40B4-BE49-F238E27FC236}">
                <a16:creationId xmlns:a16="http://schemas.microsoft.com/office/drawing/2014/main" id="{06137B70-6799-5AE0-C59C-90289DB4B86A}"/>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219929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5167-9FA3-0488-F20D-7373A7A7E5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FE296B-9EF2-138C-98FA-E78665FE1C5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6B2614F-1A34-3BC3-25FB-10AFA8CA3616}"/>
              </a:ext>
            </a:extLst>
          </p:cNvPr>
          <p:cNvPicPr>
            <a:picLocks noChangeAspect="1"/>
          </p:cNvPicPr>
          <p:nvPr/>
        </p:nvPicPr>
        <p:blipFill rotWithShape="1">
          <a:blip r:embed="rId2"/>
          <a:srcRect r="3449" b="14459"/>
          <a:stretch/>
        </p:blipFill>
        <p:spPr>
          <a:xfrm>
            <a:off x="384773" y="223365"/>
            <a:ext cx="7815208" cy="4146211"/>
          </a:xfrm>
          <a:prstGeom prst="rect">
            <a:avLst/>
          </a:prstGeom>
        </p:spPr>
      </p:pic>
      <p:sp>
        <p:nvSpPr>
          <p:cNvPr id="6" name="TextBox 5">
            <a:extLst>
              <a:ext uri="{FF2B5EF4-FFF2-40B4-BE49-F238E27FC236}">
                <a16:creationId xmlns:a16="http://schemas.microsoft.com/office/drawing/2014/main" id="{78853FBB-36DA-E0BB-2B27-52ADEF1571CA}"/>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12563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35FC-46A1-1C91-38F6-5B3B9F3305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126D60-BB55-7849-2AF9-69EAFEE08B6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1CCE7BE-AE4C-7100-C2A0-D077A6425D57}"/>
              </a:ext>
            </a:extLst>
          </p:cNvPr>
          <p:cNvPicPr>
            <a:picLocks noChangeAspect="1"/>
          </p:cNvPicPr>
          <p:nvPr/>
        </p:nvPicPr>
        <p:blipFill rotWithShape="1">
          <a:blip r:embed="rId2"/>
          <a:srcRect r="5324" b="14741"/>
          <a:stretch/>
        </p:blipFill>
        <p:spPr>
          <a:xfrm>
            <a:off x="384771" y="146583"/>
            <a:ext cx="7719185" cy="4171979"/>
          </a:xfrm>
          <a:prstGeom prst="rect">
            <a:avLst/>
          </a:prstGeom>
        </p:spPr>
      </p:pic>
      <p:sp>
        <p:nvSpPr>
          <p:cNvPr id="7" name="TextBox 6">
            <a:extLst>
              <a:ext uri="{FF2B5EF4-FFF2-40B4-BE49-F238E27FC236}">
                <a16:creationId xmlns:a16="http://schemas.microsoft.com/office/drawing/2014/main" id="{5DFBDF52-9704-D624-6DB5-7C414BE1E6FC}"/>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378028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7206-D7BC-654A-85E2-5A0BFDC03B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241043-5FA2-5616-6ABC-25DCF1CD6A3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6CAA22F-0FC9-1823-6076-EBCFEB8B4942}"/>
              </a:ext>
            </a:extLst>
          </p:cNvPr>
          <p:cNvPicPr>
            <a:picLocks noChangeAspect="1"/>
          </p:cNvPicPr>
          <p:nvPr/>
        </p:nvPicPr>
        <p:blipFill rotWithShape="1">
          <a:blip r:embed="rId2"/>
          <a:srcRect r="4934" b="14701"/>
          <a:stretch/>
        </p:blipFill>
        <p:spPr>
          <a:xfrm>
            <a:off x="384772" y="0"/>
            <a:ext cx="8154055" cy="4362595"/>
          </a:xfrm>
          <a:prstGeom prst="rect">
            <a:avLst/>
          </a:prstGeom>
        </p:spPr>
      </p:pic>
      <p:sp>
        <p:nvSpPr>
          <p:cNvPr id="6" name="TextBox 5">
            <a:extLst>
              <a:ext uri="{FF2B5EF4-FFF2-40B4-BE49-F238E27FC236}">
                <a16:creationId xmlns:a16="http://schemas.microsoft.com/office/drawing/2014/main" id="{DBA81319-B6FB-3B30-EC7F-091E821DE132}"/>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336835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B97B-4028-2FC1-2A43-25A6081B25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F25BA2-9B70-DC08-9756-7F0F9F538A7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FCC511A-42D6-8EB3-0FF8-80E2EB6B539F}"/>
              </a:ext>
            </a:extLst>
          </p:cNvPr>
          <p:cNvPicPr>
            <a:picLocks noChangeAspect="1"/>
          </p:cNvPicPr>
          <p:nvPr/>
        </p:nvPicPr>
        <p:blipFill rotWithShape="1">
          <a:blip r:embed="rId2"/>
          <a:srcRect r="2544" b="14634"/>
          <a:stretch/>
        </p:blipFill>
        <p:spPr>
          <a:xfrm>
            <a:off x="384773" y="-1"/>
            <a:ext cx="8306939" cy="4348635"/>
          </a:xfrm>
          <a:prstGeom prst="rect">
            <a:avLst/>
          </a:prstGeom>
        </p:spPr>
      </p:pic>
      <p:sp>
        <p:nvSpPr>
          <p:cNvPr id="6" name="TextBox 5">
            <a:extLst>
              <a:ext uri="{FF2B5EF4-FFF2-40B4-BE49-F238E27FC236}">
                <a16:creationId xmlns:a16="http://schemas.microsoft.com/office/drawing/2014/main" id="{0D4262D7-0292-4B23-17BA-A89295FE1B9B}"/>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415335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8" name="Picture 7" descr="Logo&#10;&#10;Description automatically generated">
            <a:extLst>
              <a:ext uri="{FF2B5EF4-FFF2-40B4-BE49-F238E27FC236}">
                <a16:creationId xmlns:a16="http://schemas.microsoft.com/office/drawing/2014/main" id="{34342718-6CFA-4C5A-8DCA-E3300A8441D7}"/>
              </a:ext>
            </a:extLst>
          </p:cNvPr>
          <p:cNvPicPr>
            <a:picLocks noChangeAspect="1"/>
          </p:cNvPicPr>
          <p:nvPr/>
        </p:nvPicPr>
        <p:blipFill>
          <a:blip r:embed="rId2"/>
          <a:stretch>
            <a:fillRect/>
          </a:stretch>
        </p:blipFill>
        <p:spPr>
          <a:xfrm>
            <a:off x="5194635" y="942371"/>
            <a:ext cx="2583776" cy="1337306"/>
          </a:xfrm>
          <a:prstGeom prst="rect">
            <a:avLst/>
          </a:prstGeom>
        </p:spPr>
      </p:pic>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3"/>
          <a:stretch>
            <a:fillRect/>
          </a:stretch>
        </p:blipFill>
        <p:spPr>
          <a:xfrm>
            <a:off x="5192985" y="2901800"/>
            <a:ext cx="3010566" cy="749591"/>
          </a:xfrm>
          <a:prstGeom prst="rect">
            <a:avLst/>
          </a:prstGeom>
        </p:spPr>
      </p:pic>
      <p:pic>
        <p:nvPicPr>
          <p:cNvPr id="2" name="Picture 1" descr="A black background with grey letters&#10;&#10;Description automatically generated">
            <a:extLst>
              <a:ext uri="{FF2B5EF4-FFF2-40B4-BE49-F238E27FC236}">
                <a16:creationId xmlns:a16="http://schemas.microsoft.com/office/drawing/2014/main" id="{FBC51E6C-2CB2-6715-1F7F-CC80972FE3E0}"/>
              </a:ext>
            </a:extLst>
          </p:cNvPr>
          <p:cNvPicPr>
            <a:picLocks noChangeAspect="1"/>
          </p:cNvPicPr>
          <p:nvPr/>
        </p:nvPicPr>
        <p:blipFill>
          <a:blip r:embed="rId4"/>
          <a:stretch>
            <a:fillRect/>
          </a:stretch>
        </p:blipFill>
        <p:spPr>
          <a:xfrm>
            <a:off x="836037" y="1109409"/>
            <a:ext cx="2743300" cy="754380"/>
          </a:xfrm>
          <a:prstGeom prst="rect">
            <a:avLst/>
          </a:prstGeom>
        </p:spPr>
      </p:pic>
      <p:pic>
        <p:nvPicPr>
          <p:cNvPr id="5" name="Picture 4">
            <a:extLst>
              <a:ext uri="{FF2B5EF4-FFF2-40B4-BE49-F238E27FC236}">
                <a16:creationId xmlns:a16="http://schemas.microsoft.com/office/drawing/2014/main" id="{D09F029A-8BE1-151A-E00A-F0BB32613B69}"/>
              </a:ext>
            </a:extLst>
          </p:cNvPr>
          <p:cNvPicPr>
            <a:picLocks noChangeAspect="1"/>
          </p:cNvPicPr>
          <p:nvPr/>
        </p:nvPicPr>
        <p:blipFill>
          <a:blip r:embed="rId5"/>
          <a:stretch>
            <a:fillRect/>
          </a:stretch>
        </p:blipFill>
        <p:spPr>
          <a:xfrm>
            <a:off x="915440" y="2161331"/>
            <a:ext cx="2743300" cy="2108904"/>
          </a:xfrm>
          <a:prstGeom prst="rect">
            <a:avLst/>
          </a:prstGeom>
        </p:spPr>
      </p:pic>
    </p:spTree>
    <p:extLst>
      <p:ext uri="{BB962C8B-B14F-4D97-AF65-F5344CB8AC3E}">
        <p14:creationId xmlns:p14="http://schemas.microsoft.com/office/powerpoint/2010/main" val="204002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1B9A-7274-5E33-D37F-23B94148AF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7FAD59-3312-FAB3-A4A4-312E9F0C4F0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4556EA-2DBE-61D5-FEED-15A840F8B578}"/>
              </a:ext>
            </a:extLst>
          </p:cNvPr>
          <p:cNvPicPr>
            <a:picLocks noChangeAspect="1"/>
          </p:cNvPicPr>
          <p:nvPr/>
        </p:nvPicPr>
        <p:blipFill rotWithShape="1">
          <a:blip r:embed="rId2"/>
          <a:srcRect r="7206" b="14928"/>
          <a:stretch/>
        </p:blipFill>
        <p:spPr>
          <a:xfrm>
            <a:off x="384772" y="-1"/>
            <a:ext cx="7933231" cy="4362596"/>
          </a:xfrm>
          <a:prstGeom prst="rect">
            <a:avLst/>
          </a:prstGeom>
        </p:spPr>
      </p:pic>
    </p:spTree>
    <p:extLst>
      <p:ext uri="{BB962C8B-B14F-4D97-AF65-F5344CB8AC3E}">
        <p14:creationId xmlns:p14="http://schemas.microsoft.com/office/powerpoint/2010/main" val="243204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CDD9-AC04-A3FE-EB96-0673BA652D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B8EA02-8E98-C938-D476-B99961D528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C2EF59-C773-D39E-9DED-065734C74F30}"/>
              </a:ext>
            </a:extLst>
          </p:cNvPr>
          <p:cNvPicPr>
            <a:picLocks noChangeAspect="1"/>
          </p:cNvPicPr>
          <p:nvPr/>
        </p:nvPicPr>
        <p:blipFill rotWithShape="1">
          <a:blip r:embed="rId2"/>
          <a:srcRect r="2313" b="14078"/>
          <a:stretch/>
        </p:blipFill>
        <p:spPr>
          <a:xfrm>
            <a:off x="384771" y="0"/>
            <a:ext cx="8293771" cy="4369576"/>
          </a:xfrm>
          <a:prstGeom prst="rect">
            <a:avLst/>
          </a:prstGeom>
        </p:spPr>
      </p:pic>
      <p:sp>
        <p:nvSpPr>
          <p:cNvPr id="6" name="TextBox 5">
            <a:extLst>
              <a:ext uri="{FF2B5EF4-FFF2-40B4-BE49-F238E27FC236}">
                <a16:creationId xmlns:a16="http://schemas.microsoft.com/office/drawing/2014/main" id="{69EA463D-C2AC-1FA7-D024-369446C9BEA7}"/>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20509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0A1D-B060-6F65-20A8-EA18BB34A9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AF0B05-400E-3C51-6DD5-0CC4AD0113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647DBB0-563D-7FD5-07D6-2EDFBC624535}"/>
              </a:ext>
            </a:extLst>
          </p:cNvPr>
          <p:cNvPicPr>
            <a:picLocks noChangeAspect="1"/>
          </p:cNvPicPr>
          <p:nvPr/>
        </p:nvPicPr>
        <p:blipFill rotWithShape="1">
          <a:blip r:embed="rId2"/>
          <a:srcRect r="921" b="14630"/>
          <a:stretch/>
        </p:blipFill>
        <p:spPr>
          <a:xfrm>
            <a:off x="384772" y="0"/>
            <a:ext cx="8469484" cy="4362595"/>
          </a:xfrm>
          <a:prstGeom prst="rect">
            <a:avLst/>
          </a:prstGeom>
        </p:spPr>
      </p:pic>
      <p:sp>
        <p:nvSpPr>
          <p:cNvPr id="6" name="TextBox 5">
            <a:extLst>
              <a:ext uri="{FF2B5EF4-FFF2-40B4-BE49-F238E27FC236}">
                <a16:creationId xmlns:a16="http://schemas.microsoft.com/office/drawing/2014/main" id="{3D4A3C55-4521-538C-B2A3-8903BBD04385}"/>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3937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CFD-FE4C-4438-2A65-BD1DC5CDDF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16A1A3-27DE-89DD-1BA6-511AB7BB41C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571CC74-E09F-C7B6-039B-6B13A645DF80}"/>
              </a:ext>
            </a:extLst>
          </p:cNvPr>
          <p:cNvPicPr>
            <a:picLocks noChangeAspect="1"/>
          </p:cNvPicPr>
          <p:nvPr/>
        </p:nvPicPr>
        <p:blipFill rotWithShape="1">
          <a:blip r:embed="rId2"/>
          <a:srcRect r="1953" b="15326"/>
          <a:stretch/>
        </p:blipFill>
        <p:spPr>
          <a:xfrm>
            <a:off x="384771" y="-1"/>
            <a:ext cx="8438354" cy="4362595"/>
          </a:xfrm>
          <a:prstGeom prst="rect">
            <a:avLst/>
          </a:prstGeom>
        </p:spPr>
      </p:pic>
      <p:sp>
        <p:nvSpPr>
          <p:cNvPr id="6" name="TextBox 5">
            <a:extLst>
              <a:ext uri="{FF2B5EF4-FFF2-40B4-BE49-F238E27FC236}">
                <a16:creationId xmlns:a16="http://schemas.microsoft.com/office/drawing/2014/main" id="{CA3C5704-C583-CA9E-E921-E23EF9DD6E7E}"/>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35723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43B5-C16D-1D18-12B0-B4B3467D30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7DE0FC-00CA-2A6B-C14B-34FB6ACAD57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11BE19F-496E-86EA-3B3F-F4D54E21E3DC}"/>
              </a:ext>
            </a:extLst>
          </p:cNvPr>
          <p:cNvPicPr>
            <a:picLocks noChangeAspect="1"/>
          </p:cNvPicPr>
          <p:nvPr/>
        </p:nvPicPr>
        <p:blipFill rotWithShape="1">
          <a:blip r:embed="rId2"/>
          <a:srcRect r="4465" b="14125"/>
          <a:stretch/>
        </p:blipFill>
        <p:spPr>
          <a:xfrm>
            <a:off x="384772" y="1"/>
            <a:ext cx="8124044" cy="4355614"/>
          </a:xfrm>
          <a:prstGeom prst="rect">
            <a:avLst/>
          </a:prstGeom>
        </p:spPr>
      </p:pic>
      <p:sp>
        <p:nvSpPr>
          <p:cNvPr id="6" name="TextBox 5">
            <a:extLst>
              <a:ext uri="{FF2B5EF4-FFF2-40B4-BE49-F238E27FC236}">
                <a16:creationId xmlns:a16="http://schemas.microsoft.com/office/drawing/2014/main" id="{4956C639-4AA9-B9CC-CF32-B8EED707EE98}"/>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122413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355E-FB67-936F-A64D-A55E94C042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D68B26-A175-F681-4CA6-2004F43E995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58B24EB-51E3-13B6-0C1D-0FD9BC7905E5}"/>
              </a:ext>
            </a:extLst>
          </p:cNvPr>
          <p:cNvPicPr>
            <a:picLocks noChangeAspect="1"/>
          </p:cNvPicPr>
          <p:nvPr/>
        </p:nvPicPr>
        <p:blipFill rotWithShape="1">
          <a:blip r:embed="rId2"/>
          <a:srcRect r="2999" b="14753"/>
          <a:stretch/>
        </p:blipFill>
        <p:spPr>
          <a:xfrm>
            <a:off x="384773" y="232217"/>
            <a:ext cx="7816906" cy="4124153"/>
          </a:xfrm>
          <a:prstGeom prst="rect">
            <a:avLst/>
          </a:prstGeom>
        </p:spPr>
      </p:pic>
      <p:sp>
        <p:nvSpPr>
          <p:cNvPr id="8" name="TextBox 7">
            <a:extLst>
              <a:ext uri="{FF2B5EF4-FFF2-40B4-BE49-F238E27FC236}">
                <a16:creationId xmlns:a16="http://schemas.microsoft.com/office/drawing/2014/main" id="{8FA148A1-581E-62CB-B5AB-DFA9C8013C29}"/>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3680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95E9-4722-BF7C-D1A3-CE01B4B4A5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03B7B3-C0AB-8760-B49F-8695E6C31BE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F74A6B9-25B9-2EF7-56C0-A30DA5103930}"/>
              </a:ext>
            </a:extLst>
          </p:cNvPr>
          <p:cNvPicPr>
            <a:picLocks noChangeAspect="1"/>
          </p:cNvPicPr>
          <p:nvPr/>
        </p:nvPicPr>
        <p:blipFill rotWithShape="1">
          <a:blip r:embed="rId2"/>
          <a:srcRect r="6223" b="14869"/>
          <a:stretch/>
        </p:blipFill>
        <p:spPr>
          <a:xfrm>
            <a:off x="384772" y="0"/>
            <a:ext cx="7930945" cy="4313733"/>
          </a:xfrm>
          <a:prstGeom prst="rect">
            <a:avLst/>
          </a:prstGeom>
        </p:spPr>
      </p:pic>
      <p:sp>
        <p:nvSpPr>
          <p:cNvPr id="6" name="TextBox 5">
            <a:extLst>
              <a:ext uri="{FF2B5EF4-FFF2-40B4-BE49-F238E27FC236}">
                <a16:creationId xmlns:a16="http://schemas.microsoft.com/office/drawing/2014/main" id="{0BED57FD-1079-076E-E440-D251AAA64D9C}"/>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240148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12E5B-1012-9A1B-B419-33862457B5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077948-595F-40B8-4808-AF1189960CF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6F0DE54-2201-6572-1AB5-6D152A84AEBF}"/>
              </a:ext>
            </a:extLst>
          </p:cNvPr>
          <p:cNvPicPr>
            <a:picLocks noChangeAspect="1"/>
          </p:cNvPicPr>
          <p:nvPr/>
        </p:nvPicPr>
        <p:blipFill rotWithShape="1">
          <a:blip r:embed="rId2"/>
          <a:srcRect r="5057" b="14865"/>
          <a:stretch/>
        </p:blipFill>
        <p:spPr>
          <a:xfrm>
            <a:off x="384772" y="1"/>
            <a:ext cx="8111718" cy="4355614"/>
          </a:xfrm>
          <a:prstGeom prst="rect">
            <a:avLst/>
          </a:prstGeom>
        </p:spPr>
      </p:pic>
      <p:sp>
        <p:nvSpPr>
          <p:cNvPr id="6" name="TextBox 5">
            <a:extLst>
              <a:ext uri="{FF2B5EF4-FFF2-40B4-BE49-F238E27FC236}">
                <a16:creationId xmlns:a16="http://schemas.microsoft.com/office/drawing/2014/main" id="{8C9B4CC5-FF24-389A-5AAC-F3F83A37EAA9}"/>
              </a:ext>
            </a:extLst>
          </p:cNvPr>
          <p:cNvSpPr txBox="1"/>
          <p:nvPr/>
        </p:nvSpPr>
        <p:spPr>
          <a:xfrm>
            <a:off x="6868469" y="4993829"/>
            <a:ext cx="2196131" cy="215444"/>
          </a:xfrm>
          <a:prstGeom prst="rect">
            <a:avLst/>
          </a:prstGeom>
          <a:noFill/>
        </p:spPr>
        <p:txBody>
          <a:bodyPr wrap="square" rtlCol="0">
            <a:spAutoFit/>
          </a:bodyPr>
          <a:lstStyle/>
          <a:p>
            <a:r>
              <a:rPr lang="en-US" sz="800" dirty="0"/>
              <a:t>Presented by </a:t>
            </a:r>
            <a:r>
              <a:rPr lang="en-US" sz="800" dirty="0" err="1"/>
              <a:t>Shlipa</a:t>
            </a:r>
            <a:r>
              <a:rPr lang="en-US" sz="800" dirty="0"/>
              <a:t> Gupta ASCO 2023</a:t>
            </a:r>
          </a:p>
        </p:txBody>
      </p:sp>
    </p:spTree>
    <p:extLst>
      <p:ext uri="{BB962C8B-B14F-4D97-AF65-F5344CB8AC3E}">
        <p14:creationId xmlns:p14="http://schemas.microsoft.com/office/powerpoint/2010/main" val="28242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err="1">
                <a:solidFill>
                  <a:srgbClr val="002E51"/>
                </a:solidFill>
              </a:rPr>
              <a:t>Imvigor</a:t>
            </a:r>
            <a:r>
              <a:rPr lang="en-US" dirty="0">
                <a:solidFill>
                  <a:srgbClr val="002E51"/>
                </a:solidFill>
              </a:rPr>
              <a:t> 130 OS final analysis</a:t>
            </a:r>
          </a:p>
          <a:p>
            <a:r>
              <a:rPr lang="en-US" dirty="0">
                <a:solidFill>
                  <a:srgbClr val="002E51"/>
                </a:solidFill>
              </a:rPr>
              <a:t>(ASCO 2023 </a:t>
            </a:r>
            <a:r>
              <a:rPr lang="en-US" dirty="0" err="1">
                <a:solidFill>
                  <a:srgbClr val="002E51"/>
                </a:solidFill>
              </a:rPr>
              <a:t>abst</a:t>
            </a:r>
            <a:r>
              <a:rPr lang="en-US" dirty="0">
                <a:solidFill>
                  <a:srgbClr val="002E51"/>
                </a:solidFill>
              </a:rPr>
              <a:t> 4503)</a:t>
            </a:r>
          </a:p>
        </p:txBody>
      </p:sp>
      <p:sp>
        <p:nvSpPr>
          <p:cNvPr id="4" name="Title 3"/>
          <p:cNvSpPr>
            <a:spLocks noGrp="1"/>
          </p:cNvSpPr>
          <p:nvPr>
            <p:ph type="title"/>
          </p:nvPr>
        </p:nvSpPr>
        <p:spPr>
          <a:xfrm>
            <a:off x="0" y="127465"/>
            <a:ext cx="9144000" cy="807256"/>
          </a:xfrm>
        </p:spPr>
        <p:txBody>
          <a:bodyPr/>
          <a:lstStyle/>
          <a:p>
            <a:endParaRPr lang="en-US" b="1" dirty="0"/>
          </a:p>
        </p:txBody>
      </p:sp>
    </p:spTree>
    <p:extLst>
      <p:ext uri="{BB962C8B-B14F-4D97-AF65-F5344CB8AC3E}">
        <p14:creationId xmlns:p14="http://schemas.microsoft.com/office/powerpoint/2010/main" val="332339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00258-2553-6071-11E8-B4C87C73B8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518DD1-2F71-58B7-AED9-1388F19C82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4D6EFB8-36F4-8C8F-A53B-559CA00C0B80}"/>
              </a:ext>
            </a:extLst>
          </p:cNvPr>
          <p:cNvPicPr>
            <a:picLocks noChangeAspect="1"/>
          </p:cNvPicPr>
          <p:nvPr/>
        </p:nvPicPr>
        <p:blipFill>
          <a:blip r:embed="rId2"/>
          <a:stretch>
            <a:fillRect/>
          </a:stretch>
        </p:blipFill>
        <p:spPr>
          <a:xfrm>
            <a:off x="384772" y="90740"/>
            <a:ext cx="8190446" cy="4246637"/>
          </a:xfrm>
          <a:prstGeom prst="rect">
            <a:avLst/>
          </a:prstGeom>
        </p:spPr>
      </p:pic>
      <p:sp>
        <p:nvSpPr>
          <p:cNvPr id="6" name="TextBox 5">
            <a:extLst>
              <a:ext uri="{FF2B5EF4-FFF2-40B4-BE49-F238E27FC236}">
                <a16:creationId xmlns:a16="http://schemas.microsoft.com/office/drawing/2014/main" id="{CBF523E8-A0F4-6DE3-953B-C583F3CD0814}"/>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spTree>
    <p:extLst>
      <p:ext uri="{BB962C8B-B14F-4D97-AF65-F5344CB8AC3E}">
        <p14:creationId xmlns:p14="http://schemas.microsoft.com/office/powerpoint/2010/main" val="36311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439030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FE26-18A9-B3BE-56E9-7366F168E2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220853-2EE6-D9CB-FE73-B1E4FE0913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7D4094-C528-6963-D4CE-63A4DF1A4BF7}"/>
              </a:ext>
            </a:extLst>
          </p:cNvPr>
          <p:cNvPicPr>
            <a:picLocks noChangeAspect="1"/>
          </p:cNvPicPr>
          <p:nvPr/>
        </p:nvPicPr>
        <p:blipFill rotWithShape="1">
          <a:blip r:embed="rId2"/>
          <a:srcRect l="3086"/>
          <a:stretch/>
        </p:blipFill>
        <p:spPr>
          <a:xfrm>
            <a:off x="384772" y="83762"/>
            <a:ext cx="7927838" cy="4216012"/>
          </a:xfrm>
          <a:prstGeom prst="rect">
            <a:avLst/>
          </a:prstGeom>
        </p:spPr>
      </p:pic>
      <p:sp>
        <p:nvSpPr>
          <p:cNvPr id="6" name="TextBox 5">
            <a:extLst>
              <a:ext uri="{FF2B5EF4-FFF2-40B4-BE49-F238E27FC236}">
                <a16:creationId xmlns:a16="http://schemas.microsoft.com/office/drawing/2014/main" id="{DE5CC8A3-7FA9-76E1-B671-17BE6E306B83}"/>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spTree>
    <p:extLst>
      <p:ext uri="{BB962C8B-B14F-4D97-AF65-F5344CB8AC3E}">
        <p14:creationId xmlns:p14="http://schemas.microsoft.com/office/powerpoint/2010/main" val="42737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6641-AE0C-4193-DA15-F22D85C39B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2C6B4B-352A-4794-0056-3CC0591585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7DF765-01B4-6FE5-FE3F-48F4C236941A}"/>
              </a:ext>
            </a:extLst>
          </p:cNvPr>
          <p:cNvPicPr>
            <a:picLocks noChangeAspect="1"/>
          </p:cNvPicPr>
          <p:nvPr/>
        </p:nvPicPr>
        <p:blipFill>
          <a:blip r:embed="rId2"/>
          <a:stretch>
            <a:fillRect/>
          </a:stretch>
        </p:blipFill>
        <p:spPr>
          <a:xfrm>
            <a:off x="447166" y="0"/>
            <a:ext cx="7886700" cy="4286094"/>
          </a:xfrm>
          <a:prstGeom prst="rect">
            <a:avLst/>
          </a:prstGeom>
        </p:spPr>
      </p:pic>
      <p:sp>
        <p:nvSpPr>
          <p:cNvPr id="6" name="TextBox 5">
            <a:extLst>
              <a:ext uri="{FF2B5EF4-FFF2-40B4-BE49-F238E27FC236}">
                <a16:creationId xmlns:a16="http://schemas.microsoft.com/office/drawing/2014/main" id="{057EB5E6-3AD2-A715-4387-30AB055FA8C5}"/>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spTree>
    <p:extLst>
      <p:ext uri="{BB962C8B-B14F-4D97-AF65-F5344CB8AC3E}">
        <p14:creationId xmlns:p14="http://schemas.microsoft.com/office/powerpoint/2010/main" val="29270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7BCD-7456-4401-627E-307B745C00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67CEC7-295C-C3BC-459F-2D3534370D8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61BD818-5CC3-5526-8BB5-E51320085D5D}"/>
              </a:ext>
            </a:extLst>
          </p:cNvPr>
          <p:cNvPicPr>
            <a:picLocks noChangeAspect="1"/>
          </p:cNvPicPr>
          <p:nvPr/>
        </p:nvPicPr>
        <p:blipFill>
          <a:blip r:embed="rId2"/>
          <a:stretch>
            <a:fillRect/>
          </a:stretch>
        </p:blipFill>
        <p:spPr>
          <a:xfrm>
            <a:off x="482067" y="115263"/>
            <a:ext cx="7642829" cy="4139277"/>
          </a:xfrm>
          <a:prstGeom prst="rect">
            <a:avLst/>
          </a:prstGeom>
        </p:spPr>
      </p:pic>
      <p:sp>
        <p:nvSpPr>
          <p:cNvPr id="6" name="TextBox 5">
            <a:extLst>
              <a:ext uri="{FF2B5EF4-FFF2-40B4-BE49-F238E27FC236}">
                <a16:creationId xmlns:a16="http://schemas.microsoft.com/office/drawing/2014/main" id="{DAF4B0EF-4A53-0805-1F94-59522BF708E5}"/>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spTree>
    <p:extLst>
      <p:ext uri="{BB962C8B-B14F-4D97-AF65-F5344CB8AC3E}">
        <p14:creationId xmlns:p14="http://schemas.microsoft.com/office/powerpoint/2010/main" val="4020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9ABE-A32B-BE6B-C1F7-3F7314F434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499E64-5CA5-4ABB-D882-4EF022D7F59C}"/>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2B7636CA-360D-ED99-C6FE-4EE2531FA76F}"/>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pic>
        <p:nvPicPr>
          <p:cNvPr id="6" name="Picture 5">
            <a:extLst>
              <a:ext uri="{FF2B5EF4-FFF2-40B4-BE49-F238E27FC236}">
                <a16:creationId xmlns:a16="http://schemas.microsoft.com/office/drawing/2014/main" id="{1E0157B7-0110-66BF-D2E9-E13E0F9AF213}"/>
              </a:ext>
            </a:extLst>
          </p:cNvPr>
          <p:cNvPicPr>
            <a:picLocks noChangeAspect="1"/>
          </p:cNvPicPr>
          <p:nvPr/>
        </p:nvPicPr>
        <p:blipFill>
          <a:blip r:embed="rId2"/>
          <a:stretch>
            <a:fillRect/>
          </a:stretch>
        </p:blipFill>
        <p:spPr>
          <a:xfrm>
            <a:off x="384772" y="55841"/>
            <a:ext cx="8261721" cy="4216475"/>
          </a:xfrm>
          <a:prstGeom prst="rect">
            <a:avLst/>
          </a:prstGeom>
        </p:spPr>
      </p:pic>
    </p:spTree>
    <p:extLst>
      <p:ext uri="{BB962C8B-B14F-4D97-AF65-F5344CB8AC3E}">
        <p14:creationId xmlns:p14="http://schemas.microsoft.com/office/powerpoint/2010/main" val="413392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A66C-CBD3-A389-3A8E-A8C8099337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2C0219-8C77-5565-CCEE-AAA1AD54C7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2FC19C1-8C3B-3ED2-D464-7B1B18A1B76E}"/>
              </a:ext>
            </a:extLst>
          </p:cNvPr>
          <p:cNvPicPr>
            <a:picLocks noChangeAspect="1"/>
          </p:cNvPicPr>
          <p:nvPr/>
        </p:nvPicPr>
        <p:blipFill>
          <a:blip r:embed="rId2"/>
          <a:stretch>
            <a:fillRect/>
          </a:stretch>
        </p:blipFill>
        <p:spPr>
          <a:xfrm>
            <a:off x="384772" y="0"/>
            <a:ext cx="8462606" cy="4348635"/>
          </a:xfrm>
          <a:prstGeom prst="rect">
            <a:avLst/>
          </a:prstGeom>
        </p:spPr>
      </p:pic>
      <p:sp>
        <p:nvSpPr>
          <p:cNvPr id="6" name="TextBox 5">
            <a:extLst>
              <a:ext uri="{FF2B5EF4-FFF2-40B4-BE49-F238E27FC236}">
                <a16:creationId xmlns:a16="http://schemas.microsoft.com/office/drawing/2014/main" id="{6B2FF60F-DC48-301C-58CA-61FCE255235C}"/>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spTree>
    <p:extLst>
      <p:ext uri="{BB962C8B-B14F-4D97-AF65-F5344CB8AC3E}">
        <p14:creationId xmlns:p14="http://schemas.microsoft.com/office/powerpoint/2010/main" val="52041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88FE-443A-0E08-FC5B-1FE30800AC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C4E30B-223A-0412-A5DC-CB25BC3FCD6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51B4D61-8B3E-22E7-B242-324AA1ECC8D3}"/>
              </a:ext>
            </a:extLst>
          </p:cNvPr>
          <p:cNvPicPr>
            <a:picLocks noChangeAspect="1"/>
          </p:cNvPicPr>
          <p:nvPr/>
        </p:nvPicPr>
        <p:blipFill>
          <a:blip r:embed="rId2"/>
          <a:stretch>
            <a:fillRect/>
          </a:stretch>
        </p:blipFill>
        <p:spPr>
          <a:xfrm>
            <a:off x="384772" y="0"/>
            <a:ext cx="8556502" cy="4355615"/>
          </a:xfrm>
          <a:prstGeom prst="rect">
            <a:avLst/>
          </a:prstGeom>
        </p:spPr>
      </p:pic>
      <p:sp>
        <p:nvSpPr>
          <p:cNvPr id="8" name="TextBox 7">
            <a:extLst>
              <a:ext uri="{FF2B5EF4-FFF2-40B4-BE49-F238E27FC236}">
                <a16:creationId xmlns:a16="http://schemas.microsoft.com/office/drawing/2014/main" id="{D6F2CB3B-1F4C-572F-69C5-117E98281016}"/>
              </a:ext>
            </a:extLst>
          </p:cNvPr>
          <p:cNvSpPr txBox="1"/>
          <p:nvPr/>
        </p:nvSpPr>
        <p:spPr>
          <a:xfrm>
            <a:off x="6868469" y="4993829"/>
            <a:ext cx="2196131" cy="215444"/>
          </a:xfrm>
          <a:prstGeom prst="rect">
            <a:avLst/>
          </a:prstGeom>
          <a:noFill/>
        </p:spPr>
        <p:txBody>
          <a:bodyPr wrap="square" rtlCol="0">
            <a:spAutoFit/>
          </a:bodyPr>
          <a:lstStyle/>
          <a:p>
            <a:r>
              <a:rPr lang="en-US" sz="800" dirty="0"/>
              <a:t>Presented by Enrique Grande ASCO 2023</a:t>
            </a:r>
          </a:p>
        </p:txBody>
      </p:sp>
    </p:spTree>
    <p:extLst>
      <p:ext uri="{BB962C8B-B14F-4D97-AF65-F5344CB8AC3E}">
        <p14:creationId xmlns:p14="http://schemas.microsoft.com/office/powerpoint/2010/main" val="6214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sz="7200" dirty="0">
                <a:solidFill>
                  <a:srgbClr val="002E51"/>
                </a:solidFill>
              </a:rPr>
              <a:t>Now what? </a:t>
            </a:r>
          </a:p>
        </p:txBody>
      </p:sp>
      <p:sp>
        <p:nvSpPr>
          <p:cNvPr id="4" name="Title 3"/>
          <p:cNvSpPr>
            <a:spLocks noGrp="1"/>
          </p:cNvSpPr>
          <p:nvPr>
            <p:ph type="title"/>
          </p:nvPr>
        </p:nvSpPr>
        <p:spPr>
          <a:xfrm>
            <a:off x="0" y="127465"/>
            <a:ext cx="9144000" cy="807256"/>
          </a:xfrm>
        </p:spPr>
        <p:txBody>
          <a:bodyPr/>
          <a:lstStyle/>
          <a:p>
            <a:endParaRPr lang="en-US" b="1" dirty="0"/>
          </a:p>
        </p:txBody>
      </p:sp>
    </p:spTree>
    <p:extLst>
      <p:ext uri="{BB962C8B-B14F-4D97-AF65-F5344CB8AC3E}">
        <p14:creationId xmlns:p14="http://schemas.microsoft.com/office/powerpoint/2010/main" val="1006676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D6F29-1038-38AF-897E-530C406F7937}"/>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B21BE948-173E-0A75-4BA4-5249B94ADE4A}"/>
              </a:ext>
            </a:extLst>
          </p:cNvPr>
          <p:cNvSpPr txBox="1"/>
          <p:nvPr/>
        </p:nvSpPr>
        <p:spPr>
          <a:xfrm>
            <a:off x="739896" y="1512650"/>
            <a:ext cx="1179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CISPLATIN-ELIGIBLE?</a:t>
            </a:r>
          </a:p>
        </p:txBody>
      </p:sp>
      <p:sp>
        <p:nvSpPr>
          <p:cNvPr id="5" name="TextBox 4">
            <a:extLst>
              <a:ext uri="{FF2B5EF4-FFF2-40B4-BE49-F238E27FC236}">
                <a16:creationId xmlns:a16="http://schemas.microsoft.com/office/drawing/2014/main" id="{CAA25FA1-45B5-C829-AE50-0831EF070356}"/>
              </a:ext>
            </a:extLst>
          </p:cNvPr>
          <p:cNvSpPr txBox="1"/>
          <p:nvPr/>
        </p:nvSpPr>
        <p:spPr>
          <a:xfrm>
            <a:off x="2224342" y="484361"/>
            <a:ext cx="1179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PS/Age/Comorbidities</a:t>
            </a:r>
          </a:p>
        </p:txBody>
      </p:sp>
      <p:sp>
        <p:nvSpPr>
          <p:cNvPr id="6" name="TextBox 5">
            <a:extLst>
              <a:ext uri="{FF2B5EF4-FFF2-40B4-BE49-F238E27FC236}">
                <a16:creationId xmlns:a16="http://schemas.microsoft.com/office/drawing/2014/main" id="{C69E5926-09DD-4473-3C99-E7E0B445FD5E}"/>
              </a:ext>
            </a:extLst>
          </p:cNvPr>
          <p:cNvSpPr txBox="1"/>
          <p:nvPr/>
        </p:nvSpPr>
        <p:spPr>
          <a:xfrm>
            <a:off x="2224342" y="2035870"/>
            <a:ext cx="1179646"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Fit for Cytotoxic therapy? </a:t>
            </a:r>
          </a:p>
        </p:txBody>
      </p:sp>
      <p:sp>
        <p:nvSpPr>
          <p:cNvPr id="7" name="TextBox 6">
            <a:extLst>
              <a:ext uri="{FF2B5EF4-FFF2-40B4-BE49-F238E27FC236}">
                <a16:creationId xmlns:a16="http://schemas.microsoft.com/office/drawing/2014/main" id="{C9CD8270-0744-550D-2C8B-4AFC0C3610F4}"/>
              </a:ext>
            </a:extLst>
          </p:cNvPr>
          <p:cNvSpPr txBox="1"/>
          <p:nvPr/>
        </p:nvSpPr>
        <p:spPr>
          <a:xfrm>
            <a:off x="3820034" y="96701"/>
            <a:ext cx="1179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dd-MVAC    x 4-6 cycles</a:t>
            </a:r>
          </a:p>
        </p:txBody>
      </p:sp>
      <p:sp>
        <p:nvSpPr>
          <p:cNvPr id="8" name="TextBox 7">
            <a:extLst>
              <a:ext uri="{FF2B5EF4-FFF2-40B4-BE49-F238E27FC236}">
                <a16:creationId xmlns:a16="http://schemas.microsoft.com/office/drawing/2014/main" id="{E5664818-10E5-0953-B968-B84C0CA4AB18}"/>
              </a:ext>
            </a:extLst>
          </p:cNvPr>
          <p:cNvSpPr txBox="1"/>
          <p:nvPr/>
        </p:nvSpPr>
        <p:spPr>
          <a:xfrm>
            <a:off x="3825124" y="895218"/>
            <a:ext cx="1179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Cisplatin + Gemcitabine</a:t>
            </a:r>
          </a:p>
        </p:txBody>
      </p:sp>
      <p:sp>
        <p:nvSpPr>
          <p:cNvPr id="9" name="TextBox 8">
            <a:extLst>
              <a:ext uri="{FF2B5EF4-FFF2-40B4-BE49-F238E27FC236}">
                <a16:creationId xmlns:a16="http://schemas.microsoft.com/office/drawing/2014/main" id="{C9491DA5-3992-C0C7-4679-D728444B4232}"/>
              </a:ext>
            </a:extLst>
          </p:cNvPr>
          <p:cNvSpPr txBox="1"/>
          <p:nvPr/>
        </p:nvSpPr>
        <p:spPr>
          <a:xfrm>
            <a:off x="3825124" y="1597611"/>
            <a:ext cx="1179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err="1"/>
              <a:t>Carbplatin</a:t>
            </a:r>
            <a:r>
              <a:rPr lang="en-US" sz="1400" dirty="0"/>
              <a:t> + Gemcitabine</a:t>
            </a:r>
          </a:p>
        </p:txBody>
      </p:sp>
      <p:sp>
        <p:nvSpPr>
          <p:cNvPr id="10" name="TextBox 9">
            <a:extLst>
              <a:ext uri="{FF2B5EF4-FFF2-40B4-BE49-F238E27FC236}">
                <a16:creationId xmlns:a16="http://schemas.microsoft.com/office/drawing/2014/main" id="{32A9E67D-5CB0-EDAC-25F8-BDD03AD4CC04}"/>
              </a:ext>
            </a:extLst>
          </p:cNvPr>
          <p:cNvSpPr txBox="1"/>
          <p:nvPr/>
        </p:nvSpPr>
        <p:spPr>
          <a:xfrm>
            <a:off x="3825124" y="2192073"/>
            <a:ext cx="83063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EV + </a:t>
            </a:r>
            <a:r>
              <a:rPr lang="en-US" sz="1400" dirty="0" err="1"/>
              <a:t>Pmebro</a:t>
            </a:r>
            <a:endParaRPr lang="en-US" sz="1400" dirty="0"/>
          </a:p>
        </p:txBody>
      </p:sp>
      <p:sp>
        <p:nvSpPr>
          <p:cNvPr id="11" name="TextBox 10">
            <a:extLst>
              <a:ext uri="{FF2B5EF4-FFF2-40B4-BE49-F238E27FC236}">
                <a16:creationId xmlns:a16="http://schemas.microsoft.com/office/drawing/2014/main" id="{ACBF2F3E-8BC3-CBA2-CC83-05BE8EF6EC5D}"/>
              </a:ext>
            </a:extLst>
          </p:cNvPr>
          <p:cNvSpPr txBox="1"/>
          <p:nvPr/>
        </p:nvSpPr>
        <p:spPr>
          <a:xfrm>
            <a:off x="3825124" y="3692983"/>
            <a:ext cx="117964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Single Agent IO</a:t>
            </a:r>
          </a:p>
        </p:txBody>
      </p:sp>
      <p:cxnSp>
        <p:nvCxnSpPr>
          <p:cNvPr id="13" name="Connector: Elbow 12">
            <a:extLst>
              <a:ext uri="{FF2B5EF4-FFF2-40B4-BE49-F238E27FC236}">
                <a16:creationId xmlns:a16="http://schemas.microsoft.com/office/drawing/2014/main" id="{F487946A-D1EF-7479-AE5B-70A4A25DD868}"/>
              </a:ext>
            </a:extLst>
          </p:cNvPr>
          <p:cNvCxnSpPr>
            <a:stCxn id="4" idx="3"/>
            <a:endCxn id="5" idx="1"/>
          </p:cNvCxnSpPr>
          <p:nvPr/>
        </p:nvCxnSpPr>
        <p:spPr bwMode="auto">
          <a:xfrm flipV="1">
            <a:off x="1919542" y="745971"/>
            <a:ext cx="304800" cy="1028289"/>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15" name="Connector: Elbow 14">
            <a:extLst>
              <a:ext uri="{FF2B5EF4-FFF2-40B4-BE49-F238E27FC236}">
                <a16:creationId xmlns:a16="http://schemas.microsoft.com/office/drawing/2014/main" id="{9B1CD12F-37A2-496E-1B65-C66495DD1F5F}"/>
              </a:ext>
            </a:extLst>
          </p:cNvPr>
          <p:cNvCxnSpPr>
            <a:stCxn id="4" idx="3"/>
            <a:endCxn id="6" idx="1"/>
          </p:cNvCxnSpPr>
          <p:nvPr/>
        </p:nvCxnSpPr>
        <p:spPr bwMode="auto">
          <a:xfrm>
            <a:off x="1919542" y="1774260"/>
            <a:ext cx="304800" cy="630942"/>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21" name="Connector: Elbow 20">
            <a:extLst>
              <a:ext uri="{FF2B5EF4-FFF2-40B4-BE49-F238E27FC236}">
                <a16:creationId xmlns:a16="http://schemas.microsoft.com/office/drawing/2014/main" id="{86C80F73-F52D-036E-A748-A23B073D0694}"/>
              </a:ext>
            </a:extLst>
          </p:cNvPr>
          <p:cNvCxnSpPr>
            <a:stCxn id="5" idx="3"/>
            <a:endCxn id="7" idx="1"/>
          </p:cNvCxnSpPr>
          <p:nvPr/>
        </p:nvCxnSpPr>
        <p:spPr bwMode="auto">
          <a:xfrm flipV="1">
            <a:off x="3403988" y="358311"/>
            <a:ext cx="416046" cy="387660"/>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23" name="Connector: Elbow 22">
            <a:extLst>
              <a:ext uri="{FF2B5EF4-FFF2-40B4-BE49-F238E27FC236}">
                <a16:creationId xmlns:a16="http://schemas.microsoft.com/office/drawing/2014/main" id="{F4DBCAB8-E18B-AADB-85AE-591CDB68D240}"/>
              </a:ext>
            </a:extLst>
          </p:cNvPr>
          <p:cNvCxnSpPr>
            <a:cxnSpLocks/>
            <a:stCxn id="5" idx="3"/>
            <a:endCxn id="8" idx="1"/>
          </p:cNvCxnSpPr>
          <p:nvPr/>
        </p:nvCxnSpPr>
        <p:spPr bwMode="auto">
          <a:xfrm>
            <a:off x="3403988" y="745971"/>
            <a:ext cx="421136" cy="410857"/>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29" name="Connector: Elbow 28">
            <a:extLst>
              <a:ext uri="{FF2B5EF4-FFF2-40B4-BE49-F238E27FC236}">
                <a16:creationId xmlns:a16="http://schemas.microsoft.com/office/drawing/2014/main" id="{3AC7D293-D552-19EF-9AAA-58FE43FA1EC8}"/>
              </a:ext>
            </a:extLst>
          </p:cNvPr>
          <p:cNvCxnSpPr>
            <a:stCxn id="6" idx="3"/>
            <a:endCxn id="9" idx="1"/>
          </p:cNvCxnSpPr>
          <p:nvPr/>
        </p:nvCxnSpPr>
        <p:spPr bwMode="auto">
          <a:xfrm flipV="1">
            <a:off x="3403988" y="1859221"/>
            <a:ext cx="421136" cy="545981"/>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31" name="Connector: Elbow 30">
            <a:extLst>
              <a:ext uri="{FF2B5EF4-FFF2-40B4-BE49-F238E27FC236}">
                <a16:creationId xmlns:a16="http://schemas.microsoft.com/office/drawing/2014/main" id="{E7D722AB-A1C6-2557-7A58-A44D8C8D4DD0}"/>
              </a:ext>
            </a:extLst>
          </p:cNvPr>
          <p:cNvCxnSpPr>
            <a:stCxn id="6" idx="3"/>
            <a:endCxn id="10" idx="1"/>
          </p:cNvCxnSpPr>
          <p:nvPr/>
        </p:nvCxnSpPr>
        <p:spPr bwMode="auto">
          <a:xfrm>
            <a:off x="3403988" y="2405202"/>
            <a:ext cx="421136" cy="48481"/>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
        <p:nvSpPr>
          <p:cNvPr id="32" name="TextBox 31">
            <a:extLst>
              <a:ext uri="{FF2B5EF4-FFF2-40B4-BE49-F238E27FC236}">
                <a16:creationId xmlns:a16="http://schemas.microsoft.com/office/drawing/2014/main" id="{EC1C4C38-1E44-C690-108E-7959980038C1}"/>
              </a:ext>
            </a:extLst>
          </p:cNvPr>
          <p:cNvSpPr txBox="1"/>
          <p:nvPr/>
        </p:nvSpPr>
        <p:spPr>
          <a:xfrm>
            <a:off x="3825124" y="2867693"/>
            <a:ext cx="1174556" cy="523220"/>
          </a:xfrm>
          <a:prstGeom prst="rect">
            <a:avLst/>
          </a:prstGeom>
          <a:ln>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err="1"/>
              <a:t>Erdafitnib</a:t>
            </a:r>
            <a:r>
              <a:rPr lang="en-US" sz="1400" dirty="0"/>
              <a:t> + </a:t>
            </a:r>
            <a:r>
              <a:rPr lang="en-US" sz="1400" dirty="0" err="1"/>
              <a:t>Cerelimab</a:t>
            </a:r>
            <a:endParaRPr lang="en-US" sz="1400" dirty="0"/>
          </a:p>
        </p:txBody>
      </p:sp>
      <p:cxnSp>
        <p:nvCxnSpPr>
          <p:cNvPr id="34" name="Connector: Elbow 33">
            <a:extLst>
              <a:ext uri="{FF2B5EF4-FFF2-40B4-BE49-F238E27FC236}">
                <a16:creationId xmlns:a16="http://schemas.microsoft.com/office/drawing/2014/main" id="{79318033-44E9-2210-6A0A-65DE32E3204D}"/>
              </a:ext>
            </a:extLst>
          </p:cNvPr>
          <p:cNvCxnSpPr>
            <a:cxnSpLocks/>
            <a:stCxn id="6" idx="3"/>
            <a:endCxn id="32" idx="1"/>
          </p:cNvCxnSpPr>
          <p:nvPr/>
        </p:nvCxnSpPr>
        <p:spPr bwMode="auto">
          <a:xfrm>
            <a:off x="3403988" y="2405202"/>
            <a:ext cx="421136" cy="724101"/>
          </a:xfrm>
          <a:prstGeom prst="bentConnector3">
            <a:avLst>
              <a:gd name="adj1" fmla="val 50000"/>
            </a:avLst>
          </a:prstGeom>
          <a:solidFill>
            <a:schemeClr val="accent1"/>
          </a:solidFill>
          <a:ln w="9525" cap="flat" cmpd="sng" algn="ctr">
            <a:solidFill>
              <a:schemeClr val="tx1"/>
            </a:solidFill>
            <a:prstDash val="lgDashDot"/>
            <a:round/>
            <a:headEnd type="none" w="med" len="med"/>
            <a:tailEnd type="triangle"/>
          </a:ln>
          <a:effectLst/>
        </p:spPr>
      </p:cxnSp>
      <p:cxnSp>
        <p:nvCxnSpPr>
          <p:cNvPr id="37" name="Connector: Elbow 36">
            <a:extLst>
              <a:ext uri="{FF2B5EF4-FFF2-40B4-BE49-F238E27FC236}">
                <a16:creationId xmlns:a16="http://schemas.microsoft.com/office/drawing/2014/main" id="{2E5C4B97-15D8-86EF-45E1-6367F331B6FD}"/>
              </a:ext>
            </a:extLst>
          </p:cNvPr>
          <p:cNvCxnSpPr>
            <a:stCxn id="6" idx="2"/>
            <a:endCxn id="11" idx="1"/>
          </p:cNvCxnSpPr>
          <p:nvPr/>
        </p:nvCxnSpPr>
        <p:spPr bwMode="auto">
          <a:xfrm rot="16200000" flipH="1">
            <a:off x="2729615" y="2859083"/>
            <a:ext cx="1180059" cy="1010959"/>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
        <p:nvSpPr>
          <p:cNvPr id="38" name="TextBox 37">
            <a:extLst>
              <a:ext uri="{FF2B5EF4-FFF2-40B4-BE49-F238E27FC236}">
                <a16:creationId xmlns:a16="http://schemas.microsoft.com/office/drawing/2014/main" id="{2379CECF-CC6F-A77B-ABE0-6A15BFACCFDD}"/>
              </a:ext>
            </a:extLst>
          </p:cNvPr>
          <p:cNvSpPr txBox="1"/>
          <p:nvPr/>
        </p:nvSpPr>
        <p:spPr>
          <a:xfrm>
            <a:off x="2024244" y="1038358"/>
            <a:ext cx="237325" cy="307777"/>
          </a:xfrm>
          <a:prstGeom prst="rect">
            <a:avLst/>
          </a:prstGeom>
          <a:noFill/>
        </p:spPr>
        <p:txBody>
          <a:bodyPr wrap="square" rtlCol="0">
            <a:spAutoFit/>
          </a:bodyPr>
          <a:lstStyle/>
          <a:p>
            <a:r>
              <a:rPr lang="en-US" sz="1400" dirty="0"/>
              <a:t>Y</a:t>
            </a:r>
          </a:p>
        </p:txBody>
      </p:sp>
      <p:sp>
        <p:nvSpPr>
          <p:cNvPr id="39" name="TextBox 38">
            <a:extLst>
              <a:ext uri="{FF2B5EF4-FFF2-40B4-BE49-F238E27FC236}">
                <a16:creationId xmlns:a16="http://schemas.microsoft.com/office/drawing/2014/main" id="{AD010A14-255F-14A5-2120-627AB175682C}"/>
              </a:ext>
            </a:extLst>
          </p:cNvPr>
          <p:cNvSpPr txBox="1"/>
          <p:nvPr/>
        </p:nvSpPr>
        <p:spPr>
          <a:xfrm>
            <a:off x="3403988" y="204422"/>
            <a:ext cx="237325" cy="307777"/>
          </a:xfrm>
          <a:prstGeom prst="rect">
            <a:avLst/>
          </a:prstGeom>
          <a:noFill/>
        </p:spPr>
        <p:txBody>
          <a:bodyPr wrap="square" rtlCol="0">
            <a:spAutoFit/>
          </a:bodyPr>
          <a:lstStyle/>
          <a:p>
            <a:r>
              <a:rPr lang="en-US" sz="1400" dirty="0"/>
              <a:t>Y</a:t>
            </a:r>
          </a:p>
        </p:txBody>
      </p:sp>
      <p:sp>
        <p:nvSpPr>
          <p:cNvPr id="40" name="TextBox 39">
            <a:extLst>
              <a:ext uri="{FF2B5EF4-FFF2-40B4-BE49-F238E27FC236}">
                <a16:creationId xmlns:a16="http://schemas.microsoft.com/office/drawing/2014/main" id="{B30FED92-C1A3-EC13-F15C-90BEA346CBD1}"/>
              </a:ext>
            </a:extLst>
          </p:cNvPr>
          <p:cNvSpPr txBox="1"/>
          <p:nvPr/>
        </p:nvSpPr>
        <p:spPr>
          <a:xfrm>
            <a:off x="2011447" y="1761664"/>
            <a:ext cx="237325" cy="307777"/>
          </a:xfrm>
          <a:prstGeom prst="rect">
            <a:avLst/>
          </a:prstGeom>
          <a:noFill/>
        </p:spPr>
        <p:txBody>
          <a:bodyPr wrap="square" rtlCol="0">
            <a:spAutoFit/>
          </a:bodyPr>
          <a:lstStyle/>
          <a:p>
            <a:r>
              <a:rPr lang="en-US" sz="1400" dirty="0"/>
              <a:t>N</a:t>
            </a:r>
          </a:p>
        </p:txBody>
      </p:sp>
      <p:sp>
        <p:nvSpPr>
          <p:cNvPr id="41" name="TextBox 40">
            <a:extLst>
              <a:ext uri="{FF2B5EF4-FFF2-40B4-BE49-F238E27FC236}">
                <a16:creationId xmlns:a16="http://schemas.microsoft.com/office/drawing/2014/main" id="{7CFD4FE0-A67C-603C-150E-2B3D5A7B7E03}"/>
              </a:ext>
            </a:extLst>
          </p:cNvPr>
          <p:cNvSpPr txBox="1"/>
          <p:nvPr/>
        </p:nvSpPr>
        <p:spPr>
          <a:xfrm>
            <a:off x="3366761" y="938331"/>
            <a:ext cx="237325" cy="307777"/>
          </a:xfrm>
          <a:prstGeom prst="rect">
            <a:avLst/>
          </a:prstGeom>
          <a:noFill/>
        </p:spPr>
        <p:txBody>
          <a:bodyPr wrap="square" rtlCol="0">
            <a:spAutoFit/>
          </a:bodyPr>
          <a:lstStyle/>
          <a:p>
            <a:r>
              <a:rPr lang="en-US" sz="1400" dirty="0"/>
              <a:t>N</a:t>
            </a:r>
          </a:p>
        </p:txBody>
      </p:sp>
      <p:sp>
        <p:nvSpPr>
          <p:cNvPr id="42" name="TextBox 41">
            <a:extLst>
              <a:ext uri="{FF2B5EF4-FFF2-40B4-BE49-F238E27FC236}">
                <a16:creationId xmlns:a16="http://schemas.microsoft.com/office/drawing/2014/main" id="{77EDF98E-8AB5-CBA3-2BAB-1D791CE381C9}"/>
              </a:ext>
            </a:extLst>
          </p:cNvPr>
          <p:cNvSpPr txBox="1"/>
          <p:nvPr/>
        </p:nvSpPr>
        <p:spPr>
          <a:xfrm>
            <a:off x="3366760" y="2120831"/>
            <a:ext cx="237325" cy="307777"/>
          </a:xfrm>
          <a:prstGeom prst="rect">
            <a:avLst/>
          </a:prstGeom>
          <a:noFill/>
        </p:spPr>
        <p:txBody>
          <a:bodyPr wrap="square" rtlCol="0">
            <a:spAutoFit/>
          </a:bodyPr>
          <a:lstStyle/>
          <a:p>
            <a:r>
              <a:rPr lang="en-US" sz="1400" dirty="0"/>
              <a:t>Y</a:t>
            </a:r>
          </a:p>
        </p:txBody>
      </p:sp>
      <p:sp>
        <p:nvSpPr>
          <p:cNvPr id="43" name="TextBox 42">
            <a:extLst>
              <a:ext uri="{FF2B5EF4-FFF2-40B4-BE49-F238E27FC236}">
                <a16:creationId xmlns:a16="http://schemas.microsoft.com/office/drawing/2014/main" id="{9EBE0B27-0163-33E4-2F94-04E0C5A3558F}"/>
              </a:ext>
            </a:extLst>
          </p:cNvPr>
          <p:cNvSpPr txBox="1"/>
          <p:nvPr/>
        </p:nvSpPr>
        <p:spPr>
          <a:xfrm>
            <a:off x="2807184" y="3396566"/>
            <a:ext cx="237325" cy="307777"/>
          </a:xfrm>
          <a:prstGeom prst="rect">
            <a:avLst/>
          </a:prstGeom>
          <a:noFill/>
        </p:spPr>
        <p:txBody>
          <a:bodyPr wrap="square" rtlCol="0">
            <a:spAutoFit/>
          </a:bodyPr>
          <a:lstStyle/>
          <a:p>
            <a:r>
              <a:rPr lang="en-US" sz="1400" dirty="0"/>
              <a:t>N</a:t>
            </a:r>
          </a:p>
        </p:txBody>
      </p:sp>
      <p:sp>
        <p:nvSpPr>
          <p:cNvPr id="44" name="TextBox 43">
            <a:extLst>
              <a:ext uri="{FF2B5EF4-FFF2-40B4-BE49-F238E27FC236}">
                <a16:creationId xmlns:a16="http://schemas.microsoft.com/office/drawing/2014/main" id="{83105DAB-C5DD-83CB-E46C-CE0C60847607}"/>
              </a:ext>
            </a:extLst>
          </p:cNvPr>
          <p:cNvSpPr txBox="1"/>
          <p:nvPr/>
        </p:nvSpPr>
        <p:spPr>
          <a:xfrm>
            <a:off x="3087920" y="2969713"/>
            <a:ext cx="882988" cy="230832"/>
          </a:xfrm>
          <a:prstGeom prst="rect">
            <a:avLst/>
          </a:prstGeom>
          <a:noFill/>
        </p:spPr>
        <p:txBody>
          <a:bodyPr wrap="square" rtlCol="0">
            <a:spAutoFit/>
          </a:bodyPr>
          <a:lstStyle/>
          <a:p>
            <a:r>
              <a:rPr lang="en-US" sz="900" dirty="0"/>
              <a:t>FGFR+</a:t>
            </a:r>
          </a:p>
        </p:txBody>
      </p:sp>
      <p:sp>
        <p:nvSpPr>
          <p:cNvPr id="45" name="TextBox 44">
            <a:extLst>
              <a:ext uri="{FF2B5EF4-FFF2-40B4-BE49-F238E27FC236}">
                <a16:creationId xmlns:a16="http://schemas.microsoft.com/office/drawing/2014/main" id="{6459A2E6-35A3-EACB-647D-D2C8686417F7}"/>
              </a:ext>
            </a:extLst>
          </p:cNvPr>
          <p:cNvSpPr txBox="1"/>
          <p:nvPr/>
        </p:nvSpPr>
        <p:spPr>
          <a:xfrm>
            <a:off x="6461806" y="886361"/>
            <a:ext cx="13159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a:t>Maintenance Avelumab</a:t>
            </a:r>
          </a:p>
        </p:txBody>
      </p:sp>
      <p:cxnSp>
        <p:nvCxnSpPr>
          <p:cNvPr id="47" name="Connector: Elbow 46">
            <a:extLst>
              <a:ext uri="{FF2B5EF4-FFF2-40B4-BE49-F238E27FC236}">
                <a16:creationId xmlns:a16="http://schemas.microsoft.com/office/drawing/2014/main" id="{F5A3A15B-863C-5C0C-B03E-A4D7DB797EAF}"/>
              </a:ext>
            </a:extLst>
          </p:cNvPr>
          <p:cNvCxnSpPr>
            <a:stCxn id="7" idx="3"/>
            <a:endCxn id="45" idx="1"/>
          </p:cNvCxnSpPr>
          <p:nvPr/>
        </p:nvCxnSpPr>
        <p:spPr bwMode="auto">
          <a:xfrm>
            <a:off x="4999680" y="358311"/>
            <a:ext cx="1462126" cy="789660"/>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49" name="Connector: Elbow 48">
            <a:extLst>
              <a:ext uri="{FF2B5EF4-FFF2-40B4-BE49-F238E27FC236}">
                <a16:creationId xmlns:a16="http://schemas.microsoft.com/office/drawing/2014/main" id="{89A83A3E-70F9-83C8-D8EC-7E9854414C27}"/>
              </a:ext>
            </a:extLst>
          </p:cNvPr>
          <p:cNvCxnSpPr>
            <a:stCxn id="8" idx="3"/>
            <a:endCxn id="45" idx="1"/>
          </p:cNvCxnSpPr>
          <p:nvPr/>
        </p:nvCxnSpPr>
        <p:spPr bwMode="auto">
          <a:xfrm flipV="1">
            <a:off x="5004770" y="1147971"/>
            <a:ext cx="1457036" cy="8857"/>
          </a:xfrm>
          <a:prstGeom prst="bentConnector3">
            <a:avLst/>
          </a:prstGeom>
          <a:solidFill>
            <a:schemeClr val="accent1"/>
          </a:solidFill>
          <a:ln w="9525" cap="flat" cmpd="sng" algn="ctr">
            <a:solidFill>
              <a:schemeClr val="tx1"/>
            </a:solidFill>
            <a:prstDash val="solid"/>
            <a:round/>
            <a:headEnd type="none" w="med" len="med"/>
            <a:tailEnd type="triangle"/>
          </a:ln>
          <a:effectLst/>
        </p:spPr>
      </p:cxnSp>
      <p:cxnSp>
        <p:nvCxnSpPr>
          <p:cNvPr id="51" name="Connector: Elbow 50">
            <a:extLst>
              <a:ext uri="{FF2B5EF4-FFF2-40B4-BE49-F238E27FC236}">
                <a16:creationId xmlns:a16="http://schemas.microsoft.com/office/drawing/2014/main" id="{66D7AF68-8DAB-7781-BD1F-B4D6AB7BAD61}"/>
              </a:ext>
            </a:extLst>
          </p:cNvPr>
          <p:cNvCxnSpPr>
            <a:stCxn id="9" idx="3"/>
            <a:endCxn id="45" idx="1"/>
          </p:cNvCxnSpPr>
          <p:nvPr/>
        </p:nvCxnSpPr>
        <p:spPr bwMode="auto">
          <a:xfrm flipV="1">
            <a:off x="5004770" y="1147971"/>
            <a:ext cx="1457036" cy="711250"/>
          </a:xfrm>
          <a:prstGeom prst="bentConnector3">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548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BLADDER/RCC</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August 14, 2023</a:t>
            </a:r>
            <a:endParaRPr lang="en-US" sz="1600" dirty="0">
              <a:solidFill>
                <a:schemeClr val="bg1"/>
              </a:solidFill>
              <a:latin typeface="Corporate S Demi" panose="02020500000000000000" pitchFamily="18" charset="0"/>
            </a:endParaRPr>
          </a:p>
        </p:txBody>
      </p:sp>
    </p:spTree>
    <p:extLst>
      <p:ext uri="{BB962C8B-B14F-4D97-AF65-F5344CB8AC3E}">
        <p14:creationId xmlns:p14="http://schemas.microsoft.com/office/powerpoint/2010/main" val="1345482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21217" y="1798064"/>
            <a:ext cx="7978462" cy="2204975"/>
          </a:xfrm>
        </p:spPr>
        <p:txBody>
          <a:bodyPr/>
          <a:lstStyle/>
          <a:p>
            <a:r>
              <a:rPr lang="en-US" b="1" dirty="0">
                <a:solidFill>
                  <a:srgbClr val="002E51"/>
                </a:solidFill>
              </a:rPr>
              <a:t>Jue Wang, MD, FACP</a:t>
            </a:r>
          </a:p>
          <a:p>
            <a:r>
              <a:rPr lang="en-US" dirty="0">
                <a:solidFill>
                  <a:srgbClr val="002E51"/>
                </a:solidFill>
              </a:rPr>
              <a:t>Professor of Medicine</a:t>
            </a:r>
          </a:p>
          <a:p>
            <a:r>
              <a:rPr lang="en-US" dirty="0">
                <a:solidFill>
                  <a:srgbClr val="002E51"/>
                </a:solidFill>
              </a:rPr>
              <a:t>University of Texas Southwestern Medical Center</a:t>
            </a:r>
          </a:p>
          <a:p>
            <a:r>
              <a:rPr lang="en-US" dirty="0">
                <a:solidFill>
                  <a:srgbClr val="002E51"/>
                </a:solidFill>
              </a:rPr>
              <a:t>Dallas, Texas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Sequencing strategies for treating relapsed/refractory urothelial carcinoma</a:t>
            </a:r>
          </a:p>
        </p:txBody>
      </p:sp>
    </p:spTree>
    <p:extLst>
      <p:ext uri="{BB962C8B-B14F-4D97-AF65-F5344CB8AC3E}">
        <p14:creationId xmlns:p14="http://schemas.microsoft.com/office/powerpoint/2010/main" val="383763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with low confidence">
            <a:extLst>
              <a:ext uri="{FF2B5EF4-FFF2-40B4-BE49-F238E27FC236}">
                <a16:creationId xmlns:a16="http://schemas.microsoft.com/office/drawing/2014/main" id="{7F8FA186-0545-F7A8-36CD-4C657130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585302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DA83E-9810-F512-AA3F-6D7CBF893A9A}"/>
              </a:ext>
            </a:extLst>
          </p:cNvPr>
          <p:cNvSpPr>
            <a:spLocks noGrp="1"/>
          </p:cNvSpPr>
          <p:nvPr>
            <p:ph idx="1"/>
          </p:nvPr>
        </p:nvSpPr>
        <p:spPr>
          <a:xfrm>
            <a:off x="685800" y="852234"/>
            <a:ext cx="7772400" cy="3147278"/>
          </a:xfrm>
        </p:spPr>
        <p:txBody>
          <a:bodyPr/>
          <a:lstStyle/>
          <a:p>
            <a:r>
              <a:rPr lang="en-US" sz="1100" b="1" dirty="0"/>
              <a:t>2014</a:t>
            </a:r>
            <a:r>
              <a:rPr lang="en-US" sz="1100" dirty="0"/>
              <a:t>: Superficial bladder cancer T1  N0 M0</a:t>
            </a:r>
          </a:p>
          <a:p>
            <a:r>
              <a:rPr lang="en-US" sz="1100" b="1" dirty="0"/>
              <a:t>2017</a:t>
            </a:r>
            <a:r>
              <a:rPr lang="en-US" sz="1100" dirty="0"/>
              <a:t>: MIBC. Bulky nodal disease with invasion to prostate </a:t>
            </a:r>
          </a:p>
          <a:p>
            <a:r>
              <a:rPr lang="en-US" sz="1100" b="1" dirty="0"/>
              <a:t>2017:</a:t>
            </a:r>
            <a:r>
              <a:rPr lang="en-US" sz="1100" dirty="0"/>
              <a:t> </a:t>
            </a:r>
            <a:r>
              <a:rPr lang="en-US" sz="1100" dirty="0" err="1"/>
              <a:t>ddMVAC</a:t>
            </a:r>
            <a:r>
              <a:rPr lang="en-US" sz="1100" dirty="0"/>
              <a:t>  x 4 with partial response. </a:t>
            </a:r>
          </a:p>
          <a:p>
            <a:r>
              <a:rPr lang="en-US" sz="1100" b="1" dirty="0"/>
              <a:t>2017:</a:t>
            </a:r>
            <a:r>
              <a:rPr lang="en-US" sz="1100" dirty="0"/>
              <a:t> NCT02500121 "A Randomized, Double-Blinded, Phase II Study of Maintenance Pembrolizumab versus Placebo after First-line Chemotherapy in Patients with Metastatic Urothelial Cancer (GU14-182)".</a:t>
            </a:r>
          </a:p>
          <a:p>
            <a:r>
              <a:rPr lang="en-US" sz="1100" b="1" dirty="0"/>
              <a:t>2018:</a:t>
            </a:r>
            <a:r>
              <a:rPr lang="en-US" sz="1100" dirty="0"/>
              <a:t> NCT02903914  A first-in-human phase 1 study of small molecule inhibitor of arginase, as monotherapy and in combination with an anti-PD-1 checkpoint inhibitor</a:t>
            </a:r>
          </a:p>
          <a:p>
            <a:r>
              <a:rPr lang="en-US" sz="1100" b="1" dirty="0"/>
              <a:t>2019:</a:t>
            </a:r>
            <a:r>
              <a:rPr lang="en-US" sz="1100" dirty="0"/>
              <a:t> NCI-MATCH, arm  J ( HER2 amp Trastuzumab, </a:t>
            </a:r>
            <a:r>
              <a:rPr lang="en-US" sz="1100" dirty="0" err="1"/>
              <a:t>Pertuzumab</a:t>
            </a:r>
            <a:r>
              <a:rPr lang="en-US" sz="1100" dirty="0"/>
              <a:t>) NCT02465060  </a:t>
            </a:r>
          </a:p>
          <a:p>
            <a:r>
              <a:rPr lang="en-US" sz="1100" b="1" dirty="0"/>
              <a:t>2019:</a:t>
            </a:r>
            <a:r>
              <a:rPr lang="en-US" sz="1100" dirty="0"/>
              <a:t> Gem/cis x 4 in 2019</a:t>
            </a:r>
          </a:p>
          <a:p>
            <a:r>
              <a:rPr lang="en-US" sz="1100" b="1" dirty="0"/>
              <a:t>Feb 2020: </a:t>
            </a:r>
            <a:r>
              <a:rPr lang="en-US" sz="1100" dirty="0" err="1"/>
              <a:t>Enfortumab</a:t>
            </a:r>
            <a:r>
              <a:rPr lang="en-US" sz="1100" dirty="0"/>
              <a:t> </a:t>
            </a:r>
            <a:r>
              <a:rPr lang="en-US" sz="1100" dirty="0" err="1"/>
              <a:t>vedotin-ejfv</a:t>
            </a:r>
            <a:endParaRPr lang="en-US" sz="1100" dirty="0"/>
          </a:p>
          <a:p>
            <a:r>
              <a:rPr lang="en-US" sz="1100" b="1" dirty="0"/>
              <a:t>April 2021 to June 2021: </a:t>
            </a:r>
            <a:r>
              <a:rPr lang="en-US" sz="1100" dirty="0"/>
              <a:t>Avelumab</a:t>
            </a:r>
          </a:p>
          <a:p>
            <a:r>
              <a:rPr lang="en-US" sz="1100" b="1" dirty="0"/>
              <a:t>July 2021-September 2021: </a:t>
            </a:r>
            <a:r>
              <a:rPr lang="en-US" sz="1100" dirty="0"/>
              <a:t>Sacituzumab </a:t>
            </a:r>
            <a:r>
              <a:rPr lang="en-US" sz="1100" dirty="0" err="1"/>
              <a:t>govitecan</a:t>
            </a:r>
            <a:r>
              <a:rPr lang="en-US" sz="1100" dirty="0"/>
              <a:t> </a:t>
            </a:r>
          </a:p>
          <a:p>
            <a:r>
              <a:rPr lang="en-US" sz="1100" b="1" dirty="0"/>
              <a:t>2022:</a:t>
            </a:r>
            <a:r>
              <a:rPr lang="en-US" sz="1100" dirty="0"/>
              <a:t> NCT04579224 A Phase III Randomized Trial of </a:t>
            </a:r>
            <a:r>
              <a:rPr lang="en-US" sz="1100" dirty="0" err="1"/>
              <a:t>Eribulin</a:t>
            </a:r>
            <a:r>
              <a:rPr lang="en-US" sz="1100" dirty="0"/>
              <a:t> With or Without Gemcitabine Versus Standard of Care (Physician's Choice) for Treatment of Metastatic Urothelial Carcinoma Refractory to, or Ineligible for, Anti PD1/PDL1 Therapy. </a:t>
            </a:r>
          </a:p>
          <a:p>
            <a:r>
              <a:rPr lang="en-US" sz="1100" b="1" dirty="0"/>
              <a:t>Aug 2022 </a:t>
            </a:r>
            <a:r>
              <a:rPr lang="en-US" sz="1100" dirty="0"/>
              <a:t>Docetaxel </a:t>
            </a:r>
          </a:p>
          <a:p>
            <a:r>
              <a:rPr lang="en-US" sz="1100" b="1" dirty="0"/>
              <a:t>October  2022-2023 </a:t>
            </a:r>
            <a:r>
              <a:rPr lang="en-US" sz="1100" dirty="0"/>
              <a:t>Phase I study</a:t>
            </a:r>
          </a:p>
        </p:txBody>
      </p:sp>
      <p:sp>
        <p:nvSpPr>
          <p:cNvPr id="4" name="TextBox 3">
            <a:extLst>
              <a:ext uri="{FF2B5EF4-FFF2-40B4-BE49-F238E27FC236}">
                <a16:creationId xmlns:a16="http://schemas.microsoft.com/office/drawing/2014/main" id="{F6A1E0A4-83D0-A66F-5B4D-58A84D633B94}"/>
              </a:ext>
            </a:extLst>
          </p:cNvPr>
          <p:cNvSpPr txBox="1"/>
          <p:nvPr/>
        </p:nvSpPr>
        <p:spPr>
          <a:xfrm>
            <a:off x="685800" y="244385"/>
            <a:ext cx="7551484" cy="400110"/>
          </a:xfrm>
          <a:prstGeom prst="rect">
            <a:avLst/>
          </a:prstGeom>
          <a:noFill/>
        </p:spPr>
        <p:txBody>
          <a:bodyPr wrap="square">
            <a:spAutoFit/>
          </a:bodyPr>
          <a:lstStyle/>
          <a:p>
            <a:r>
              <a:rPr lang="en-US" sz="2000" dirty="0"/>
              <a:t>Relapsed and Refractory Disease: The Journey</a:t>
            </a:r>
          </a:p>
        </p:txBody>
      </p:sp>
    </p:spTree>
    <p:extLst>
      <p:ext uri="{BB962C8B-B14F-4D97-AF65-F5344CB8AC3E}">
        <p14:creationId xmlns:p14="http://schemas.microsoft.com/office/powerpoint/2010/main" val="692951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DA83E-9810-F512-AA3F-6D7CBF893A9A}"/>
              </a:ext>
            </a:extLst>
          </p:cNvPr>
          <p:cNvSpPr>
            <a:spLocks noGrp="1"/>
          </p:cNvSpPr>
          <p:nvPr>
            <p:ph idx="1"/>
          </p:nvPr>
        </p:nvSpPr>
        <p:spPr>
          <a:xfrm>
            <a:off x="685800" y="1000492"/>
            <a:ext cx="7772400" cy="3147278"/>
          </a:xfrm>
        </p:spPr>
        <p:txBody>
          <a:bodyPr/>
          <a:lstStyle/>
          <a:p>
            <a:r>
              <a:rPr lang="en-US" sz="1800" b="1" dirty="0"/>
              <a:t>The challenges in the management of metastatic urothelial carcinoma</a:t>
            </a:r>
          </a:p>
          <a:p>
            <a:endParaRPr lang="en-US" sz="1800" b="1" dirty="0"/>
          </a:p>
          <a:p>
            <a:r>
              <a:rPr lang="en-US" sz="1800" dirty="0"/>
              <a:t>Emerging strategies for relapsed or refractory urothelial carcinoma</a:t>
            </a:r>
          </a:p>
          <a:p>
            <a:pPr lvl="1"/>
            <a:r>
              <a:rPr lang="en-US" sz="1600" dirty="0"/>
              <a:t>Delay relapse/refractory disease through maintenance therapy</a:t>
            </a:r>
          </a:p>
          <a:p>
            <a:pPr lvl="1"/>
            <a:r>
              <a:rPr lang="en-US" sz="1600" dirty="0"/>
              <a:t>Reduced the risk of  relapse/refractory disease through frontline intensification</a:t>
            </a:r>
          </a:p>
          <a:p>
            <a:pPr lvl="1"/>
            <a:r>
              <a:rPr lang="en-US" sz="1600" dirty="0"/>
              <a:t>Targeting tumor biology of relapse/refractory  disease: Achilles' heel?</a:t>
            </a:r>
          </a:p>
          <a:p>
            <a:pPr lvl="1"/>
            <a:endParaRPr lang="en-US" sz="1600" dirty="0"/>
          </a:p>
          <a:p>
            <a:r>
              <a:rPr lang="en-US" sz="1800" dirty="0"/>
              <a:t>Summary and Conclusions</a:t>
            </a:r>
          </a:p>
        </p:txBody>
      </p:sp>
      <p:sp>
        <p:nvSpPr>
          <p:cNvPr id="4" name="TextBox 3">
            <a:extLst>
              <a:ext uri="{FF2B5EF4-FFF2-40B4-BE49-F238E27FC236}">
                <a16:creationId xmlns:a16="http://schemas.microsoft.com/office/drawing/2014/main" id="{F6A1E0A4-83D0-A66F-5B4D-58A84D633B94}"/>
              </a:ext>
            </a:extLst>
          </p:cNvPr>
          <p:cNvSpPr txBox="1"/>
          <p:nvPr/>
        </p:nvSpPr>
        <p:spPr>
          <a:xfrm>
            <a:off x="685800" y="244385"/>
            <a:ext cx="4610100" cy="461665"/>
          </a:xfrm>
          <a:prstGeom prst="rect">
            <a:avLst/>
          </a:prstGeom>
          <a:noFill/>
        </p:spPr>
        <p:txBody>
          <a:bodyPr wrap="square">
            <a:spAutoFit/>
          </a:bodyPr>
          <a:lstStyle/>
          <a:p>
            <a:r>
              <a:rPr lang="en-US" dirty="0"/>
              <a:t>Outline</a:t>
            </a:r>
          </a:p>
        </p:txBody>
      </p:sp>
    </p:spTree>
    <p:extLst>
      <p:ext uri="{BB962C8B-B14F-4D97-AF65-F5344CB8AC3E}">
        <p14:creationId xmlns:p14="http://schemas.microsoft.com/office/powerpoint/2010/main" val="3411744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690C314-C39A-38F4-84F3-8FC89E4142A2}"/>
              </a:ext>
            </a:extLst>
          </p:cNvPr>
          <p:cNvSpPr>
            <a:spLocks noGrp="1"/>
          </p:cNvSpPr>
          <p:nvPr>
            <p:ph type="title"/>
          </p:nvPr>
        </p:nvSpPr>
        <p:spPr>
          <a:xfrm>
            <a:off x="0" y="127465"/>
            <a:ext cx="9144000" cy="695496"/>
          </a:xfrm>
        </p:spPr>
        <p:txBody>
          <a:bodyPr/>
          <a:lstStyle/>
          <a:p>
            <a:r>
              <a:rPr lang="en-US" sz="2000" b="1" dirty="0"/>
              <a:t>Chemotherapy responses are typically not durable</a:t>
            </a:r>
          </a:p>
        </p:txBody>
      </p:sp>
      <p:sp>
        <p:nvSpPr>
          <p:cNvPr id="10" name="TextBox 9">
            <a:extLst>
              <a:ext uri="{FF2B5EF4-FFF2-40B4-BE49-F238E27FC236}">
                <a16:creationId xmlns:a16="http://schemas.microsoft.com/office/drawing/2014/main" id="{60B48380-6A56-71B2-8682-350FA265CAC6}"/>
              </a:ext>
            </a:extLst>
          </p:cNvPr>
          <p:cNvSpPr txBox="1"/>
          <p:nvPr/>
        </p:nvSpPr>
        <p:spPr>
          <a:xfrm>
            <a:off x="503476" y="3997082"/>
            <a:ext cx="4704008" cy="246221"/>
          </a:xfrm>
          <a:prstGeom prst="rect">
            <a:avLst/>
          </a:prstGeom>
          <a:noFill/>
        </p:spPr>
        <p:txBody>
          <a:bodyPr wrap="square">
            <a:spAutoFit/>
          </a:bodyPr>
          <a:lstStyle/>
          <a:p>
            <a:r>
              <a:rPr lang="it-IT" sz="1000" dirty="0"/>
              <a:t>J Clin Oncol. 2000 Sep;18(17):3068-77</a:t>
            </a:r>
            <a:endParaRPr lang="en-US" sz="1000" dirty="0"/>
          </a:p>
        </p:txBody>
      </p:sp>
      <p:pic>
        <p:nvPicPr>
          <p:cNvPr id="19" name="Picture 18">
            <a:extLst>
              <a:ext uri="{FF2B5EF4-FFF2-40B4-BE49-F238E27FC236}">
                <a16:creationId xmlns:a16="http://schemas.microsoft.com/office/drawing/2014/main" id="{3C3C0EF3-CBC2-600B-C27E-395F4B3A0032}"/>
              </a:ext>
            </a:extLst>
          </p:cNvPr>
          <p:cNvPicPr>
            <a:picLocks noChangeAspect="1"/>
          </p:cNvPicPr>
          <p:nvPr/>
        </p:nvPicPr>
        <p:blipFill>
          <a:blip r:embed="rId3"/>
          <a:stretch>
            <a:fillRect/>
          </a:stretch>
        </p:blipFill>
        <p:spPr>
          <a:xfrm>
            <a:off x="4904549" y="1423125"/>
            <a:ext cx="3433321" cy="2481918"/>
          </a:xfrm>
          <a:prstGeom prst="rect">
            <a:avLst/>
          </a:prstGeom>
        </p:spPr>
      </p:pic>
      <p:sp>
        <p:nvSpPr>
          <p:cNvPr id="21" name="TextBox 20">
            <a:extLst>
              <a:ext uri="{FF2B5EF4-FFF2-40B4-BE49-F238E27FC236}">
                <a16:creationId xmlns:a16="http://schemas.microsoft.com/office/drawing/2014/main" id="{730752F6-25CF-241A-B493-C0668404C99C}"/>
              </a:ext>
            </a:extLst>
          </p:cNvPr>
          <p:cNvSpPr txBox="1"/>
          <p:nvPr/>
        </p:nvSpPr>
        <p:spPr>
          <a:xfrm>
            <a:off x="5133432" y="3999808"/>
            <a:ext cx="4704008" cy="246221"/>
          </a:xfrm>
          <a:prstGeom prst="rect">
            <a:avLst/>
          </a:prstGeom>
          <a:noFill/>
        </p:spPr>
        <p:txBody>
          <a:bodyPr wrap="square">
            <a:spAutoFit/>
          </a:bodyPr>
          <a:lstStyle/>
          <a:p>
            <a:r>
              <a:rPr lang="en-US" sz="1000" b="0" i="0" dirty="0">
                <a:solidFill>
                  <a:srgbClr val="212121"/>
                </a:solidFill>
                <a:effectLst/>
                <a:latin typeface="Roboto" panose="02000000000000000000" pitchFamily="2" charset="0"/>
              </a:rPr>
              <a:t>J Clin Oncol. 2012;30(2):191-9.</a:t>
            </a:r>
            <a:endParaRPr lang="en-US" sz="1000" dirty="0"/>
          </a:p>
        </p:txBody>
      </p:sp>
      <p:pic>
        <p:nvPicPr>
          <p:cNvPr id="24" name="Content Placeholder 23">
            <a:extLst>
              <a:ext uri="{FF2B5EF4-FFF2-40B4-BE49-F238E27FC236}">
                <a16:creationId xmlns:a16="http://schemas.microsoft.com/office/drawing/2014/main" id="{1BA7A87D-3B59-36C7-A8AF-BE1B230AB963}"/>
              </a:ext>
            </a:extLst>
          </p:cNvPr>
          <p:cNvPicPr>
            <a:picLocks noGrp="1" noChangeAspect="1"/>
          </p:cNvPicPr>
          <p:nvPr>
            <p:ph sz="half" idx="1"/>
          </p:nvPr>
        </p:nvPicPr>
        <p:blipFill>
          <a:blip r:embed="rId4"/>
          <a:stretch>
            <a:fillRect/>
          </a:stretch>
        </p:blipFill>
        <p:spPr>
          <a:xfrm>
            <a:off x="503476" y="1518457"/>
            <a:ext cx="3985203" cy="2260495"/>
          </a:xfrm>
          <a:prstGeom prst="rect">
            <a:avLst/>
          </a:prstGeom>
        </p:spPr>
      </p:pic>
      <p:sp>
        <p:nvSpPr>
          <p:cNvPr id="3" name="TextBox 2">
            <a:extLst>
              <a:ext uri="{FF2B5EF4-FFF2-40B4-BE49-F238E27FC236}">
                <a16:creationId xmlns:a16="http://schemas.microsoft.com/office/drawing/2014/main" id="{314C74B7-C0E9-18B1-7FD3-5981A4661A81}"/>
              </a:ext>
            </a:extLst>
          </p:cNvPr>
          <p:cNvSpPr txBox="1"/>
          <p:nvPr/>
        </p:nvSpPr>
        <p:spPr>
          <a:xfrm>
            <a:off x="631065" y="822961"/>
            <a:ext cx="7559898" cy="338554"/>
          </a:xfrm>
          <a:prstGeom prst="rect">
            <a:avLst/>
          </a:prstGeom>
          <a:noFill/>
        </p:spPr>
        <p:txBody>
          <a:bodyPr wrap="square">
            <a:spAutoFit/>
          </a:bodyPr>
          <a:lstStyle/>
          <a:p>
            <a:r>
              <a:rPr lang="en-US" sz="1600" dirty="0"/>
              <a:t>Objective responses or stable disease (SD) in approximately 65–75% of patients</a:t>
            </a:r>
          </a:p>
        </p:txBody>
      </p:sp>
      <p:sp>
        <p:nvSpPr>
          <p:cNvPr id="5" name="TextBox 4">
            <a:extLst>
              <a:ext uri="{FF2B5EF4-FFF2-40B4-BE49-F238E27FC236}">
                <a16:creationId xmlns:a16="http://schemas.microsoft.com/office/drawing/2014/main" id="{F49A9FE0-53F7-8B28-AFC6-50D0C5B9FD8B}"/>
              </a:ext>
            </a:extLst>
          </p:cNvPr>
          <p:cNvSpPr txBox="1"/>
          <p:nvPr/>
        </p:nvSpPr>
        <p:spPr>
          <a:xfrm>
            <a:off x="1189685" y="1133637"/>
            <a:ext cx="5726269" cy="276999"/>
          </a:xfrm>
          <a:prstGeom prst="rect">
            <a:avLst/>
          </a:prstGeom>
          <a:noFill/>
        </p:spPr>
        <p:txBody>
          <a:bodyPr wrap="square">
            <a:spAutoFit/>
          </a:bodyPr>
          <a:lstStyle/>
          <a:p>
            <a:r>
              <a:rPr lang="en-US" sz="1200" dirty="0"/>
              <a:t>Median approximately 6–8 months) and OS (median approximately 9–14 months)</a:t>
            </a:r>
          </a:p>
        </p:txBody>
      </p:sp>
    </p:spTree>
    <p:extLst>
      <p:ext uri="{BB962C8B-B14F-4D97-AF65-F5344CB8AC3E}">
        <p14:creationId xmlns:p14="http://schemas.microsoft.com/office/powerpoint/2010/main" val="2585157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690C314-C39A-38F4-84F3-8FC89E4142A2}"/>
              </a:ext>
            </a:extLst>
          </p:cNvPr>
          <p:cNvSpPr>
            <a:spLocks noGrp="1"/>
          </p:cNvSpPr>
          <p:nvPr>
            <p:ph type="title"/>
          </p:nvPr>
        </p:nvSpPr>
        <p:spPr>
          <a:xfrm>
            <a:off x="0" y="127465"/>
            <a:ext cx="9144000" cy="695496"/>
          </a:xfrm>
        </p:spPr>
        <p:txBody>
          <a:bodyPr/>
          <a:lstStyle/>
          <a:p>
            <a:r>
              <a:rPr lang="en-US" sz="2000" b="1" dirty="0"/>
              <a:t>Chemotherapy-driven clonal evolution:</a:t>
            </a:r>
            <a:br>
              <a:rPr lang="en-US" sz="2000" b="1" dirty="0"/>
            </a:br>
            <a:r>
              <a:rPr lang="en-US" sz="2000" b="1" dirty="0" err="1"/>
              <a:t>intratumoural</a:t>
            </a:r>
            <a:r>
              <a:rPr lang="en-US" sz="2000" b="1" dirty="0"/>
              <a:t> and </a:t>
            </a:r>
            <a:r>
              <a:rPr lang="en-US" sz="2000" b="1" dirty="0" err="1"/>
              <a:t>intertumoural</a:t>
            </a:r>
            <a:r>
              <a:rPr lang="en-US" sz="2000" b="1" dirty="0"/>
              <a:t> heterogeneity at the clinical, morphological, genomic, transcriptional and cellular levels</a:t>
            </a:r>
            <a:br>
              <a:rPr lang="en-US" sz="2000" b="1" dirty="0"/>
            </a:br>
            <a:endParaRPr lang="en-US" sz="2000" b="1" dirty="0"/>
          </a:p>
        </p:txBody>
      </p:sp>
      <p:sp>
        <p:nvSpPr>
          <p:cNvPr id="7" name="TextBox 6">
            <a:extLst>
              <a:ext uri="{FF2B5EF4-FFF2-40B4-BE49-F238E27FC236}">
                <a16:creationId xmlns:a16="http://schemas.microsoft.com/office/drawing/2014/main" id="{83CD512E-DCA2-B336-F46D-F3ACA882D5DA}"/>
              </a:ext>
            </a:extLst>
          </p:cNvPr>
          <p:cNvSpPr txBox="1"/>
          <p:nvPr/>
        </p:nvSpPr>
        <p:spPr>
          <a:xfrm>
            <a:off x="5066255" y="4076150"/>
            <a:ext cx="5174086" cy="246221"/>
          </a:xfrm>
          <a:prstGeom prst="rect">
            <a:avLst/>
          </a:prstGeom>
          <a:noFill/>
        </p:spPr>
        <p:txBody>
          <a:bodyPr wrap="square">
            <a:spAutoFit/>
          </a:bodyPr>
          <a:lstStyle/>
          <a:p>
            <a:r>
              <a:rPr lang="en-US" sz="1000" dirty="0"/>
              <a:t>Nat Genet. 2016;48(12):1490-1499.</a:t>
            </a:r>
          </a:p>
        </p:txBody>
      </p:sp>
      <p:pic>
        <p:nvPicPr>
          <p:cNvPr id="2" name="Picture 1">
            <a:extLst>
              <a:ext uri="{FF2B5EF4-FFF2-40B4-BE49-F238E27FC236}">
                <a16:creationId xmlns:a16="http://schemas.microsoft.com/office/drawing/2014/main" id="{A35317B5-CAF5-67FE-A97F-119F69196613}"/>
              </a:ext>
            </a:extLst>
          </p:cNvPr>
          <p:cNvPicPr>
            <a:picLocks noChangeAspect="1"/>
          </p:cNvPicPr>
          <p:nvPr/>
        </p:nvPicPr>
        <p:blipFill>
          <a:blip r:embed="rId2"/>
          <a:stretch>
            <a:fillRect/>
          </a:stretch>
        </p:blipFill>
        <p:spPr>
          <a:xfrm>
            <a:off x="6010730" y="1105199"/>
            <a:ext cx="2095926" cy="2890933"/>
          </a:xfrm>
          <a:prstGeom prst="rect">
            <a:avLst/>
          </a:prstGeom>
        </p:spPr>
      </p:pic>
      <p:pic>
        <p:nvPicPr>
          <p:cNvPr id="10" name="Picture 9">
            <a:extLst>
              <a:ext uri="{FF2B5EF4-FFF2-40B4-BE49-F238E27FC236}">
                <a16:creationId xmlns:a16="http://schemas.microsoft.com/office/drawing/2014/main" id="{15D895E6-0480-1C65-C03F-208C189E0A64}"/>
              </a:ext>
            </a:extLst>
          </p:cNvPr>
          <p:cNvPicPr>
            <a:picLocks noChangeAspect="1"/>
          </p:cNvPicPr>
          <p:nvPr/>
        </p:nvPicPr>
        <p:blipFill>
          <a:blip r:embed="rId3"/>
          <a:stretch>
            <a:fillRect/>
          </a:stretch>
        </p:blipFill>
        <p:spPr>
          <a:xfrm>
            <a:off x="1196724" y="1259460"/>
            <a:ext cx="1629006" cy="2582412"/>
          </a:xfrm>
          <a:prstGeom prst="rect">
            <a:avLst/>
          </a:prstGeom>
        </p:spPr>
      </p:pic>
      <p:sp>
        <p:nvSpPr>
          <p:cNvPr id="12" name="TextBox 11">
            <a:extLst>
              <a:ext uri="{FF2B5EF4-FFF2-40B4-BE49-F238E27FC236}">
                <a16:creationId xmlns:a16="http://schemas.microsoft.com/office/drawing/2014/main" id="{221ABF3B-9215-2C89-75A0-42D0A12052FA}"/>
              </a:ext>
            </a:extLst>
          </p:cNvPr>
          <p:cNvSpPr txBox="1"/>
          <p:nvPr/>
        </p:nvSpPr>
        <p:spPr>
          <a:xfrm>
            <a:off x="704064" y="4076150"/>
            <a:ext cx="5082988" cy="276999"/>
          </a:xfrm>
          <a:prstGeom prst="rect">
            <a:avLst/>
          </a:prstGeom>
          <a:noFill/>
        </p:spPr>
        <p:txBody>
          <a:bodyPr wrap="square">
            <a:spAutoFit/>
          </a:bodyPr>
          <a:lstStyle/>
          <a:p>
            <a:r>
              <a:rPr lang="da-DK" sz="1200" dirty="0"/>
              <a:t> </a:t>
            </a:r>
            <a:r>
              <a:rPr lang="da-DK" sz="1000" dirty="0"/>
              <a:t>Nat Rev Urol 2020, 17, 259–270</a:t>
            </a:r>
            <a:endParaRPr lang="en-US" sz="1000" dirty="0"/>
          </a:p>
        </p:txBody>
      </p:sp>
      <p:pic>
        <p:nvPicPr>
          <p:cNvPr id="13" name="Picture 12">
            <a:extLst>
              <a:ext uri="{FF2B5EF4-FFF2-40B4-BE49-F238E27FC236}">
                <a16:creationId xmlns:a16="http://schemas.microsoft.com/office/drawing/2014/main" id="{652A99A5-E0AE-E7B9-1D1B-9A8E7A21066F}"/>
              </a:ext>
            </a:extLst>
          </p:cNvPr>
          <p:cNvPicPr>
            <a:picLocks noChangeAspect="1"/>
          </p:cNvPicPr>
          <p:nvPr/>
        </p:nvPicPr>
        <p:blipFill>
          <a:blip r:embed="rId4"/>
          <a:stretch>
            <a:fillRect/>
          </a:stretch>
        </p:blipFill>
        <p:spPr>
          <a:xfrm>
            <a:off x="3706293" y="1909609"/>
            <a:ext cx="1731414" cy="1329043"/>
          </a:xfrm>
          <a:prstGeom prst="rect">
            <a:avLst/>
          </a:prstGeom>
        </p:spPr>
      </p:pic>
      <p:sp>
        <p:nvSpPr>
          <p:cNvPr id="18" name="TextBox 17">
            <a:extLst>
              <a:ext uri="{FF2B5EF4-FFF2-40B4-BE49-F238E27FC236}">
                <a16:creationId xmlns:a16="http://schemas.microsoft.com/office/drawing/2014/main" id="{8435D9D8-4FE3-F4BB-AA5D-4B3A0A1260F4}"/>
              </a:ext>
            </a:extLst>
          </p:cNvPr>
          <p:cNvSpPr txBox="1"/>
          <p:nvPr/>
        </p:nvSpPr>
        <p:spPr>
          <a:xfrm>
            <a:off x="3432737" y="3520890"/>
            <a:ext cx="5155986" cy="246221"/>
          </a:xfrm>
          <a:prstGeom prst="rect">
            <a:avLst/>
          </a:prstGeom>
          <a:noFill/>
        </p:spPr>
        <p:txBody>
          <a:bodyPr wrap="square">
            <a:spAutoFit/>
          </a:bodyPr>
          <a:lstStyle/>
          <a:p>
            <a:r>
              <a:rPr lang="en-US" sz="1000" dirty="0"/>
              <a:t>Nat Rev Urol. 2020;17(5):259-270</a:t>
            </a:r>
          </a:p>
        </p:txBody>
      </p:sp>
    </p:spTree>
    <p:extLst>
      <p:ext uri="{BB962C8B-B14F-4D97-AF65-F5344CB8AC3E}">
        <p14:creationId xmlns:p14="http://schemas.microsoft.com/office/powerpoint/2010/main" val="806175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blue bars&#10;&#10;Description automatically generated with medium confidence">
            <a:extLst>
              <a:ext uri="{FF2B5EF4-FFF2-40B4-BE49-F238E27FC236}">
                <a16:creationId xmlns:a16="http://schemas.microsoft.com/office/drawing/2014/main" id="{85DF6536-F265-7531-C8F1-46BBBCCC6226}"/>
              </a:ext>
            </a:extLst>
          </p:cNvPr>
          <p:cNvPicPr>
            <a:picLocks noChangeAspect="1"/>
          </p:cNvPicPr>
          <p:nvPr/>
        </p:nvPicPr>
        <p:blipFill>
          <a:blip r:embed="rId2"/>
          <a:stretch>
            <a:fillRect/>
          </a:stretch>
        </p:blipFill>
        <p:spPr>
          <a:xfrm>
            <a:off x="5122260" y="1521618"/>
            <a:ext cx="3810000" cy="2105025"/>
          </a:xfrm>
          <a:prstGeom prst="rect">
            <a:avLst/>
          </a:prstGeom>
          <a:noFill/>
        </p:spPr>
      </p:pic>
      <p:sp>
        <p:nvSpPr>
          <p:cNvPr id="14" name="Title 3">
            <a:extLst>
              <a:ext uri="{FF2B5EF4-FFF2-40B4-BE49-F238E27FC236}">
                <a16:creationId xmlns:a16="http://schemas.microsoft.com/office/drawing/2014/main" id="{C690C314-C39A-38F4-84F3-8FC89E4142A2}"/>
              </a:ext>
            </a:extLst>
          </p:cNvPr>
          <p:cNvSpPr>
            <a:spLocks noGrp="1"/>
          </p:cNvSpPr>
          <p:nvPr>
            <p:ph type="title"/>
          </p:nvPr>
        </p:nvSpPr>
        <p:spPr>
          <a:xfrm>
            <a:off x="0" y="127465"/>
            <a:ext cx="9144000" cy="695496"/>
          </a:xfrm>
        </p:spPr>
        <p:txBody>
          <a:bodyPr/>
          <a:lstStyle/>
          <a:p>
            <a:r>
              <a:rPr lang="en-US" sz="2000" b="1" dirty="0"/>
              <a:t>Treatment challenges in the management of relapsed or refractory  Urothelial Carcinoma</a:t>
            </a:r>
          </a:p>
        </p:txBody>
      </p:sp>
      <p:sp>
        <p:nvSpPr>
          <p:cNvPr id="6" name="TextBox 5">
            <a:extLst>
              <a:ext uri="{FF2B5EF4-FFF2-40B4-BE49-F238E27FC236}">
                <a16:creationId xmlns:a16="http://schemas.microsoft.com/office/drawing/2014/main" id="{8BF13B67-1DEE-6A2F-1CF4-FA35AAD245BF}"/>
              </a:ext>
            </a:extLst>
          </p:cNvPr>
          <p:cNvSpPr txBox="1"/>
          <p:nvPr/>
        </p:nvSpPr>
        <p:spPr>
          <a:xfrm>
            <a:off x="5704817" y="3906532"/>
            <a:ext cx="4615354" cy="230832"/>
          </a:xfrm>
          <a:prstGeom prst="rect">
            <a:avLst/>
          </a:prstGeom>
          <a:noFill/>
        </p:spPr>
        <p:txBody>
          <a:bodyPr wrap="square">
            <a:spAutoFit/>
          </a:bodyPr>
          <a:lstStyle/>
          <a:p>
            <a:r>
              <a:rPr lang="en-US" sz="900" dirty="0"/>
              <a:t>Cancer Treat Rev. 2021 Jun;97:102187.</a:t>
            </a:r>
          </a:p>
        </p:txBody>
      </p:sp>
      <p:pic>
        <p:nvPicPr>
          <p:cNvPr id="29" name="Picture 28">
            <a:extLst>
              <a:ext uri="{FF2B5EF4-FFF2-40B4-BE49-F238E27FC236}">
                <a16:creationId xmlns:a16="http://schemas.microsoft.com/office/drawing/2014/main" id="{DE8DB78C-5527-D9F4-288C-BA801F526105}"/>
              </a:ext>
            </a:extLst>
          </p:cNvPr>
          <p:cNvPicPr>
            <a:picLocks noChangeAspect="1"/>
          </p:cNvPicPr>
          <p:nvPr/>
        </p:nvPicPr>
        <p:blipFill rotWithShape="1">
          <a:blip r:embed="rId3"/>
          <a:srcRect b="49188"/>
          <a:stretch/>
        </p:blipFill>
        <p:spPr>
          <a:xfrm>
            <a:off x="257577" y="1567845"/>
            <a:ext cx="4790782" cy="1825738"/>
          </a:xfrm>
          <a:prstGeom prst="rect">
            <a:avLst/>
          </a:prstGeom>
        </p:spPr>
      </p:pic>
      <p:sp>
        <p:nvSpPr>
          <p:cNvPr id="7" name="TextBox 6">
            <a:extLst>
              <a:ext uri="{FF2B5EF4-FFF2-40B4-BE49-F238E27FC236}">
                <a16:creationId xmlns:a16="http://schemas.microsoft.com/office/drawing/2014/main" id="{83CD512E-DCA2-B336-F46D-F3ACA882D5DA}"/>
              </a:ext>
            </a:extLst>
          </p:cNvPr>
          <p:cNvSpPr txBox="1"/>
          <p:nvPr/>
        </p:nvSpPr>
        <p:spPr>
          <a:xfrm>
            <a:off x="1286278" y="3919561"/>
            <a:ext cx="5174086" cy="230832"/>
          </a:xfrm>
          <a:prstGeom prst="rect">
            <a:avLst/>
          </a:prstGeom>
          <a:noFill/>
        </p:spPr>
        <p:txBody>
          <a:bodyPr wrap="square">
            <a:spAutoFit/>
          </a:bodyPr>
          <a:lstStyle/>
          <a:p>
            <a:r>
              <a:rPr lang="en-US" sz="900" dirty="0" err="1"/>
              <a:t>Curr</a:t>
            </a:r>
            <a:r>
              <a:rPr lang="en-US" sz="900" dirty="0"/>
              <a:t> Oncol. 2019;26(2):e260-e265.</a:t>
            </a:r>
          </a:p>
        </p:txBody>
      </p:sp>
      <p:sp>
        <p:nvSpPr>
          <p:cNvPr id="9" name="TextBox 8">
            <a:extLst>
              <a:ext uri="{FF2B5EF4-FFF2-40B4-BE49-F238E27FC236}">
                <a16:creationId xmlns:a16="http://schemas.microsoft.com/office/drawing/2014/main" id="{8AD9F98A-6417-E289-5009-B26D6B813FC2}"/>
              </a:ext>
            </a:extLst>
          </p:cNvPr>
          <p:cNvSpPr txBox="1"/>
          <p:nvPr/>
        </p:nvSpPr>
        <p:spPr>
          <a:xfrm>
            <a:off x="253909" y="3365563"/>
            <a:ext cx="5196624" cy="338554"/>
          </a:xfrm>
          <a:prstGeom prst="rect">
            <a:avLst/>
          </a:prstGeom>
          <a:noFill/>
        </p:spPr>
        <p:txBody>
          <a:bodyPr wrap="square">
            <a:spAutoFit/>
          </a:bodyPr>
          <a:lstStyle/>
          <a:p>
            <a:pPr marL="228600" indent="-228600">
              <a:buAutoNum type="alphaUcParenBoth"/>
            </a:pPr>
            <a:r>
              <a:rPr lang="en-US" sz="800" dirty="0"/>
              <a:t>Time to progression for patients with </a:t>
            </a:r>
            <a:r>
              <a:rPr lang="en-US" sz="800" dirty="0" err="1"/>
              <a:t>mUC</a:t>
            </a:r>
            <a:r>
              <a:rPr lang="en-US" sz="800" dirty="0"/>
              <a:t> who received second-line chemotherapy. </a:t>
            </a:r>
          </a:p>
          <a:p>
            <a:pPr marL="228600" indent="-228600">
              <a:buAutoNum type="alphaUcParenBoth"/>
            </a:pPr>
            <a:r>
              <a:rPr lang="en-US" sz="800" dirty="0"/>
              <a:t>Overall survival for all patients with </a:t>
            </a:r>
            <a:r>
              <a:rPr lang="en-US" sz="800" dirty="0" err="1"/>
              <a:t>mUC</a:t>
            </a:r>
            <a:r>
              <a:rPr lang="en-US" sz="800" dirty="0"/>
              <a:t> who received more than 1 line of systemic therapy. </a:t>
            </a:r>
          </a:p>
        </p:txBody>
      </p:sp>
      <p:sp>
        <p:nvSpPr>
          <p:cNvPr id="8" name="TextBox 7">
            <a:extLst>
              <a:ext uri="{FF2B5EF4-FFF2-40B4-BE49-F238E27FC236}">
                <a16:creationId xmlns:a16="http://schemas.microsoft.com/office/drawing/2014/main" id="{EA719C5D-0DA3-4E84-BC00-4D6FF4727C99}"/>
              </a:ext>
            </a:extLst>
          </p:cNvPr>
          <p:cNvSpPr txBox="1"/>
          <p:nvPr/>
        </p:nvSpPr>
        <p:spPr>
          <a:xfrm>
            <a:off x="257577" y="1229290"/>
            <a:ext cx="5196624" cy="246221"/>
          </a:xfrm>
          <a:prstGeom prst="rect">
            <a:avLst/>
          </a:prstGeom>
          <a:noFill/>
        </p:spPr>
        <p:txBody>
          <a:bodyPr wrap="square">
            <a:spAutoFit/>
          </a:bodyPr>
          <a:lstStyle/>
          <a:p>
            <a:r>
              <a:rPr lang="en-US" sz="1000" dirty="0"/>
              <a:t>Median time to progression (</a:t>
            </a:r>
            <a:r>
              <a:rPr lang="en-US" sz="1000" dirty="0" err="1"/>
              <a:t>ttp</a:t>
            </a:r>
            <a:r>
              <a:rPr lang="en-US" sz="1000" dirty="0"/>
              <a:t>) and </a:t>
            </a:r>
            <a:r>
              <a:rPr lang="en-US" sz="1000"/>
              <a:t>overall survival (OS)  </a:t>
            </a:r>
            <a:r>
              <a:rPr lang="en-US" sz="1000" dirty="0"/>
              <a:t>were 2.0 and 6.83 months </a:t>
            </a:r>
          </a:p>
        </p:txBody>
      </p:sp>
    </p:spTree>
    <p:extLst>
      <p:ext uri="{BB962C8B-B14F-4D97-AF65-F5344CB8AC3E}">
        <p14:creationId xmlns:p14="http://schemas.microsoft.com/office/powerpoint/2010/main" val="1522070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A743-8955-CDB2-CE38-C1C5785B0114}"/>
              </a:ext>
            </a:extLst>
          </p:cNvPr>
          <p:cNvSpPr>
            <a:spLocks noGrp="1"/>
          </p:cNvSpPr>
          <p:nvPr>
            <p:ph type="title"/>
          </p:nvPr>
        </p:nvSpPr>
        <p:spPr/>
        <p:txBody>
          <a:bodyPr/>
          <a:lstStyle/>
          <a:p>
            <a:r>
              <a:rPr lang="en-US" sz="2000" b="1" dirty="0"/>
              <a:t>Overall survival in metastatic urothelial carcinoma: real-world data</a:t>
            </a:r>
          </a:p>
        </p:txBody>
      </p:sp>
      <p:pic>
        <p:nvPicPr>
          <p:cNvPr id="4" name="Picture 3">
            <a:extLst>
              <a:ext uri="{FF2B5EF4-FFF2-40B4-BE49-F238E27FC236}">
                <a16:creationId xmlns:a16="http://schemas.microsoft.com/office/drawing/2014/main" id="{75983EBA-F0F2-FF36-66C5-4CAB6BE25138}"/>
              </a:ext>
            </a:extLst>
          </p:cNvPr>
          <p:cNvPicPr>
            <a:picLocks noChangeAspect="1"/>
          </p:cNvPicPr>
          <p:nvPr/>
        </p:nvPicPr>
        <p:blipFill>
          <a:blip r:embed="rId2"/>
          <a:stretch>
            <a:fillRect/>
          </a:stretch>
        </p:blipFill>
        <p:spPr>
          <a:xfrm>
            <a:off x="1462258" y="1139695"/>
            <a:ext cx="6533311" cy="2868871"/>
          </a:xfrm>
          <a:prstGeom prst="rect">
            <a:avLst/>
          </a:prstGeom>
        </p:spPr>
      </p:pic>
      <p:sp>
        <p:nvSpPr>
          <p:cNvPr id="6" name="TextBox 5">
            <a:extLst>
              <a:ext uri="{FF2B5EF4-FFF2-40B4-BE49-F238E27FC236}">
                <a16:creationId xmlns:a16="http://schemas.microsoft.com/office/drawing/2014/main" id="{FB6D5125-7E0C-0F51-369E-4E74A640C20D}"/>
              </a:ext>
            </a:extLst>
          </p:cNvPr>
          <p:cNvSpPr txBox="1"/>
          <p:nvPr/>
        </p:nvSpPr>
        <p:spPr>
          <a:xfrm>
            <a:off x="4728913" y="4634123"/>
            <a:ext cx="5016320" cy="338554"/>
          </a:xfrm>
          <a:prstGeom prst="rect">
            <a:avLst/>
          </a:prstGeom>
          <a:noFill/>
        </p:spPr>
        <p:txBody>
          <a:bodyPr wrap="square">
            <a:spAutoFit/>
          </a:bodyPr>
          <a:lstStyle/>
          <a:p>
            <a:r>
              <a:rPr lang="es-ES" sz="1600" dirty="0" err="1"/>
              <a:t>Cancer</a:t>
            </a:r>
            <a:r>
              <a:rPr lang="es-ES" sz="1600" dirty="0"/>
              <a:t> </a:t>
            </a:r>
            <a:r>
              <a:rPr lang="es-ES" sz="1600" dirty="0" err="1"/>
              <a:t>Epidemiol</a:t>
            </a:r>
            <a:r>
              <a:rPr lang="es-ES" sz="1600" dirty="0"/>
              <a:t>. 2019;60:121-127.</a:t>
            </a:r>
            <a:endParaRPr lang="en-US" sz="1600" dirty="0"/>
          </a:p>
        </p:txBody>
      </p:sp>
    </p:spTree>
    <p:extLst>
      <p:ext uri="{BB962C8B-B14F-4D97-AF65-F5344CB8AC3E}">
        <p14:creationId xmlns:p14="http://schemas.microsoft.com/office/powerpoint/2010/main" val="2783606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6B57-3D8A-A968-4058-6172EAC7356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1E11F9D-0D95-263B-05AC-23F32412C7E1}"/>
              </a:ext>
            </a:extLst>
          </p:cNvPr>
          <p:cNvSpPr>
            <a:spLocks noGrp="1"/>
          </p:cNvSpPr>
          <p:nvPr>
            <p:ph idx="1"/>
          </p:nvPr>
        </p:nvSpPr>
        <p:spPr>
          <a:xfrm>
            <a:off x="685799" y="1126097"/>
            <a:ext cx="8312203" cy="2742388"/>
          </a:xfrm>
        </p:spPr>
        <p:txBody>
          <a:bodyPr/>
          <a:lstStyle/>
          <a:p>
            <a:r>
              <a:rPr lang="en-US" dirty="0"/>
              <a:t>Switch maintenance: delay relapse/refractory disease </a:t>
            </a:r>
          </a:p>
          <a:p>
            <a:endParaRPr lang="en-US" dirty="0"/>
          </a:p>
          <a:p>
            <a:r>
              <a:rPr lang="en-US" dirty="0">
                <a:solidFill>
                  <a:schemeClr val="bg2"/>
                </a:solidFill>
              </a:rPr>
              <a:t>Frontline intensification: Reduced the risk of  relapse/refractory disease</a:t>
            </a:r>
          </a:p>
          <a:p>
            <a:endParaRPr lang="en-US" dirty="0">
              <a:solidFill>
                <a:schemeClr val="bg2"/>
              </a:solidFill>
            </a:endParaRPr>
          </a:p>
          <a:p>
            <a:r>
              <a:rPr lang="en-US" dirty="0">
                <a:solidFill>
                  <a:schemeClr val="bg2"/>
                </a:solidFill>
              </a:rPr>
              <a:t>Targeting tumor biology of relapse/refractory  disease: finding Achilles' Heel</a:t>
            </a:r>
          </a:p>
          <a:p>
            <a:endParaRPr lang="en-US" dirty="0"/>
          </a:p>
        </p:txBody>
      </p:sp>
      <p:sp>
        <p:nvSpPr>
          <p:cNvPr id="5" name="TextBox 4">
            <a:extLst>
              <a:ext uri="{FF2B5EF4-FFF2-40B4-BE49-F238E27FC236}">
                <a16:creationId xmlns:a16="http://schemas.microsoft.com/office/drawing/2014/main" id="{5C79625D-D341-B375-CFB7-7E3DE1FC0517}"/>
              </a:ext>
            </a:extLst>
          </p:cNvPr>
          <p:cNvSpPr txBox="1"/>
          <p:nvPr/>
        </p:nvSpPr>
        <p:spPr>
          <a:xfrm>
            <a:off x="685800" y="355169"/>
            <a:ext cx="7013602" cy="461665"/>
          </a:xfrm>
          <a:prstGeom prst="rect">
            <a:avLst/>
          </a:prstGeom>
          <a:noFill/>
        </p:spPr>
        <p:txBody>
          <a:bodyPr wrap="square">
            <a:spAutoFit/>
          </a:bodyPr>
          <a:lstStyle/>
          <a:p>
            <a:r>
              <a:rPr lang="en-US" dirty="0"/>
              <a:t>Emerging strategies for relapsed or refractory UC</a:t>
            </a:r>
          </a:p>
        </p:txBody>
      </p:sp>
    </p:spTree>
    <p:extLst>
      <p:ext uri="{BB962C8B-B14F-4D97-AF65-F5344CB8AC3E}">
        <p14:creationId xmlns:p14="http://schemas.microsoft.com/office/powerpoint/2010/main" val="3076740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a:solidFill>
                  <a:srgbClr val="002E51"/>
                </a:solidFill>
              </a:rPr>
              <a:t>Maintenance avelumab plus best supportive care significantly prolonged overall survival</a:t>
            </a:r>
          </a:p>
        </p:txBody>
      </p:sp>
      <p:sp>
        <p:nvSpPr>
          <p:cNvPr id="14" name="TextBox 13">
            <a:extLst>
              <a:ext uri="{FF2B5EF4-FFF2-40B4-BE49-F238E27FC236}">
                <a16:creationId xmlns:a16="http://schemas.microsoft.com/office/drawing/2014/main" id="{F8628FC3-F8BA-8324-21C4-9C49CDB04F09}"/>
              </a:ext>
            </a:extLst>
          </p:cNvPr>
          <p:cNvSpPr txBox="1"/>
          <p:nvPr/>
        </p:nvSpPr>
        <p:spPr>
          <a:xfrm>
            <a:off x="6643334" y="4765250"/>
            <a:ext cx="4610636" cy="400110"/>
          </a:xfrm>
          <a:prstGeom prst="rect">
            <a:avLst/>
          </a:prstGeom>
          <a:noFill/>
        </p:spPr>
        <p:txBody>
          <a:bodyPr wrap="square">
            <a:spAutoFit/>
          </a:bodyPr>
          <a:lstStyle/>
          <a:p>
            <a:r>
              <a:rPr lang="en-US" sz="1000" dirty="0"/>
              <a:t>N Engl J Med 2020; 383:1218-1230</a:t>
            </a:r>
          </a:p>
          <a:p>
            <a:r>
              <a:rPr lang="en-US" sz="1000" dirty="0"/>
              <a:t>2023 GU ASCO Abstract #508</a:t>
            </a:r>
          </a:p>
        </p:txBody>
      </p:sp>
      <p:pic>
        <p:nvPicPr>
          <p:cNvPr id="17" name="Content Placeholder 16">
            <a:extLst>
              <a:ext uri="{FF2B5EF4-FFF2-40B4-BE49-F238E27FC236}">
                <a16:creationId xmlns:a16="http://schemas.microsoft.com/office/drawing/2014/main" id="{8758CE53-ADC3-578B-982A-91F841EFA76E}"/>
              </a:ext>
            </a:extLst>
          </p:cNvPr>
          <p:cNvPicPr>
            <a:picLocks noGrp="1" noChangeAspect="1"/>
          </p:cNvPicPr>
          <p:nvPr>
            <p:ph sz="half" idx="2"/>
          </p:nvPr>
        </p:nvPicPr>
        <p:blipFill>
          <a:blip r:embed="rId2"/>
          <a:stretch>
            <a:fillRect/>
          </a:stretch>
        </p:blipFill>
        <p:spPr>
          <a:xfrm>
            <a:off x="126560" y="1205129"/>
            <a:ext cx="2434613" cy="2554991"/>
          </a:xfrm>
          <a:prstGeom prst="rect">
            <a:avLst/>
          </a:prstGeom>
        </p:spPr>
      </p:pic>
      <p:pic>
        <p:nvPicPr>
          <p:cNvPr id="18" name="Picture 17">
            <a:extLst>
              <a:ext uri="{FF2B5EF4-FFF2-40B4-BE49-F238E27FC236}">
                <a16:creationId xmlns:a16="http://schemas.microsoft.com/office/drawing/2014/main" id="{23C3973F-18C1-C57E-AEAA-906EAC415BA5}"/>
              </a:ext>
            </a:extLst>
          </p:cNvPr>
          <p:cNvPicPr>
            <a:picLocks noChangeAspect="1"/>
          </p:cNvPicPr>
          <p:nvPr/>
        </p:nvPicPr>
        <p:blipFill>
          <a:blip r:embed="rId3"/>
          <a:stretch>
            <a:fillRect/>
          </a:stretch>
        </p:blipFill>
        <p:spPr>
          <a:xfrm>
            <a:off x="2584979" y="898502"/>
            <a:ext cx="2440417" cy="2554991"/>
          </a:xfrm>
          <a:prstGeom prst="rect">
            <a:avLst/>
          </a:prstGeom>
        </p:spPr>
      </p:pic>
      <p:pic>
        <p:nvPicPr>
          <p:cNvPr id="20" name="Picture 19">
            <a:extLst>
              <a:ext uri="{FF2B5EF4-FFF2-40B4-BE49-F238E27FC236}">
                <a16:creationId xmlns:a16="http://schemas.microsoft.com/office/drawing/2014/main" id="{20A83BBC-0146-6E3B-2C66-FEB685B5AB38}"/>
              </a:ext>
            </a:extLst>
          </p:cNvPr>
          <p:cNvPicPr>
            <a:picLocks noChangeAspect="1"/>
          </p:cNvPicPr>
          <p:nvPr/>
        </p:nvPicPr>
        <p:blipFill>
          <a:blip r:embed="rId4"/>
          <a:stretch>
            <a:fillRect/>
          </a:stretch>
        </p:blipFill>
        <p:spPr>
          <a:xfrm>
            <a:off x="5289574" y="898502"/>
            <a:ext cx="3487214" cy="2536156"/>
          </a:xfrm>
          <a:prstGeom prst="rect">
            <a:avLst/>
          </a:prstGeom>
        </p:spPr>
      </p:pic>
      <p:graphicFrame>
        <p:nvGraphicFramePr>
          <p:cNvPr id="5" name="Content Placeholder 4">
            <a:extLst>
              <a:ext uri="{FF2B5EF4-FFF2-40B4-BE49-F238E27FC236}">
                <a16:creationId xmlns:a16="http://schemas.microsoft.com/office/drawing/2014/main" id="{CA7F57E9-95C8-3EFD-2F9F-6FDB33380747}"/>
              </a:ext>
            </a:extLst>
          </p:cNvPr>
          <p:cNvGraphicFramePr>
            <a:graphicFrameLocks noGrp="1"/>
          </p:cNvGraphicFramePr>
          <p:nvPr>
            <p:ph idx="1"/>
            <p:extLst>
              <p:ext uri="{D42A27DB-BD31-4B8C-83A1-F6EECF244321}">
                <p14:modId xmlns:p14="http://schemas.microsoft.com/office/powerpoint/2010/main" val="499366797"/>
              </p:ext>
            </p:extLst>
          </p:nvPr>
        </p:nvGraphicFramePr>
        <p:xfrm>
          <a:off x="2279906" y="3254019"/>
          <a:ext cx="4753275" cy="1558812"/>
        </p:xfrm>
        <a:graphic>
          <a:graphicData uri="http://schemas.openxmlformats.org/drawingml/2006/table">
            <a:tbl>
              <a:tblPr firstRow="1" bandRow="1">
                <a:tableStyleId>{5C22544A-7EE6-4342-B048-85BDC9FD1C3A}</a:tableStyleId>
              </a:tblPr>
              <a:tblGrid>
                <a:gridCol w="1584425">
                  <a:extLst>
                    <a:ext uri="{9D8B030D-6E8A-4147-A177-3AD203B41FA5}">
                      <a16:colId xmlns:a16="http://schemas.microsoft.com/office/drawing/2014/main" val="314785775"/>
                    </a:ext>
                  </a:extLst>
                </a:gridCol>
                <a:gridCol w="1584425">
                  <a:extLst>
                    <a:ext uri="{9D8B030D-6E8A-4147-A177-3AD203B41FA5}">
                      <a16:colId xmlns:a16="http://schemas.microsoft.com/office/drawing/2014/main" val="3676322976"/>
                    </a:ext>
                  </a:extLst>
                </a:gridCol>
                <a:gridCol w="1584425">
                  <a:extLst>
                    <a:ext uri="{9D8B030D-6E8A-4147-A177-3AD203B41FA5}">
                      <a16:colId xmlns:a16="http://schemas.microsoft.com/office/drawing/2014/main" val="4206501214"/>
                    </a:ext>
                  </a:extLst>
                </a:gridCol>
              </a:tblGrid>
              <a:tr h="436736">
                <a:tc>
                  <a:txBody>
                    <a:bodyPr/>
                    <a:lstStyle/>
                    <a:p>
                      <a:endParaRPr lang="en-US" sz="1100" dirty="0"/>
                    </a:p>
                  </a:txBody>
                  <a:tcPr marL="68580" marR="68580" marT="34290" marB="34290"/>
                </a:tc>
                <a:tc>
                  <a:txBody>
                    <a:bodyPr/>
                    <a:lstStyle/>
                    <a:p>
                      <a:r>
                        <a:rPr lang="en-US" sz="1100" dirty="0"/>
                        <a:t>Switch maintenance median OS</a:t>
                      </a:r>
                    </a:p>
                  </a:txBody>
                  <a:tcPr marL="68580" marR="68580" marT="34290" marB="34290"/>
                </a:tc>
                <a:tc>
                  <a:txBody>
                    <a:bodyPr/>
                    <a:lstStyle/>
                    <a:p>
                      <a:r>
                        <a:rPr lang="en-US" sz="1100" dirty="0"/>
                        <a:t>BSC median OS (months )</a:t>
                      </a:r>
                    </a:p>
                  </a:txBody>
                  <a:tcPr marL="68580" marR="68580" marT="34290" marB="34290"/>
                </a:tc>
                <a:extLst>
                  <a:ext uri="{0D108BD9-81ED-4DB2-BD59-A6C34878D82A}">
                    <a16:rowId xmlns:a16="http://schemas.microsoft.com/office/drawing/2014/main" val="388052875"/>
                  </a:ext>
                </a:extLst>
              </a:tr>
              <a:tr h="248604">
                <a:tc>
                  <a:txBody>
                    <a:bodyPr/>
                    <a:lstStyle/>
                    <a:p>
                      <a:r>
                        <a:rPr lang="en-US" sz="1100" dirty="0"/>
                        <a:t>Overall population</a:t>
                      </a:r>
                    </a:p>
                  </a:txBody>
                  <a:tcPr marL="68580" marR="68580" marT="34290" marB="34290"/>
                </a:tc>
                <a:tc>
                  <a:txBody>
                    <a:bodyPr/>
                    <a:lstStyle/>
                    <a:p>
                      <a:r>
                        <a:rPr lang="en-US" sz="1100" dirty="0"/>
                        <a:t>29.7</a:t>
                      </a:r>
                    </a:p>
                  </a:txBody>
                  <a:tcPr marL="68580" marR="68580" marT="34290" marB="34290"/>
                </a:tc>
                <a:tc>
                  <a:txBody>
                    <a:bodyPr/>
                    <a:lstStyle/>
                    <a:p>
                      <a:r>
                        <a:rPr lang="en-US" sz="1100" dirty="0"/>
                        <a:t>20.5</a:t>
                      </a:r>
                    </a:p>
                  </a:txBody>
                  <a:tcPr marL="68580" marR="68580" marT="34290" marB="34290"/>
                </a:tc>
                <a:extLst>
                  <a:ext uri="{0D108BD9-81ED-4DB2-BD59-A6C34878D82A}">
                    <a16:rowId xmlns:a16="http://schemas.microsoft.com/office/drawing/2014/main" val="3437828116"/>
                  </a:ext>
                </a:extLst>
              </a:tr>
              <a:tr h="436736">
                <a:tc>
                  <a:txBody>
                    <a:bodyPr/>
                    <a:lstStyle/>
                    <a:p>
                      <a:r>
                        <a:rPr lang="en-US" sz="1100" dirty="0"/>
                        <a:t>cisplatin plus gemcitabine</a:t>
                      </a:r>
                    </a:p>
                  </a:txBody>
                  <a:tcPr marL="68580" marR="68580" marT="34290" marB="34290"/>
                </a:tc>
                <a:tc>
                  <a:txBody>
                    <a:bodyPr/>
                    <a:lstStyle/>
                    <a:p>
                      <a:r>
                        <a:rPr lang="en-US" sz="1100" dirty="0"/>
                        <a:t>31.0</a:t>
                      </a:r>
                    </a:p>
                  </a:txBody>
                  <a:tcPr marL="68580" marR="68580" marT="34290" marB="34290"/>
                </a:tc>
                <a:tc>
                  <a:txBody>
                    <a:bodyPr/>
                    <a:lstStyle/>
                    <a:p>
                      <a:r>
                        <a:rPr lang="en-US" sz="1100" dirty="0"/>
                        <a:t>23.0</a:t>
                      </a:r>
                    </a:p>
                  </a:txBody>
                  <a:tcPr marL="68580" marR="68580" marT="34290" marB="34290"/>
                </a:tc>
                <a:extLst>
                  <a:ext uri="{0D108BD9-81ED-4DB2-BD59-A6C34878D82A}">
                    <a16:rowId xmlns:a16="http://schemas.microsoft.com/office/drawing/2014/main" val="1404009351"/>
                  </a:ext>
                </a:extLst>
              </a:tr>
              <a:tr h="436736">
                <a:tc>
                  <a:txBody>
                    <a:bodyPr/>
                    <a:lstStyle/>
                    <a:p>
                      <a:r>
                        <a:rPr lang="en-US" sz="1100" dirty="0"/>
                        <a:t>carboplatin plus gemcitabine </a:t>
                      </a:r>
                    </a:p>
                  </a:txBody>
                  <a:tcPr marL="68580" marR="68580" marT="34290" marB="34290"/>
                </a:tc>
                <a:tc>
                  <a:txBody>
                    <a:bodyPr/>
                    <a:lstStyle/>
                    <a:p>
                      <a:r>
                        <a:rPr lang="en-US" sz="1100" dirty="0"/>
                        <a:t>25.8 </a:t>
                      </a:r>
                    </a:p>
                  </a:txBody>
                  <a:tcPr marL="68580" marR="68580" marT="34290" marB="34290"/>
                </a:tc>
                <a:tc>
                  <a:txBody>
                    <a:bodyPr/>
                    <a:lstStyle/>
                    <a:p>
                      <a:r>
                        <a:rPr lang="en-US" sz="1100" dirty="0"/>
                        <a:t>17.6</a:t>
                      </a:r>
                    </a:p>
                  </a:txBody>
                  <a:tcPr marL="68580" marR="68580" marT="34290" marB="34290"/>
                </a:tc>
                <a:extLst>
                  <a:ext uri="{0D108BD9-81ED-4DB2-BD59-A6C34878D82A}">
                    <a16:rowId xmlns:a16="http://schemas.microsoft.com/office/drawing/2014/main" val="323298562"/>
                  </a:ext>
                </a:extLst>
              </a:tr>
            </a:tbl>
          </a:graphicData>
        </a:graphic>
      </p:graphicFrame>
    </p:spTree>
    <p:extLst>
      <p:ext uri="{BB962C8B-B14F-4D97-AF65-F5344CB8AC3E}">
        <p14:creationId xmlns:p14="http://schemas.microsoft.com/office/powerpoint/2010/main" val="3413511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b="1" dirty="0">
                <a:solidFill>
                  <a:srgbClr val="002E51"/>
                </a:solidFill>
              </a:rPr>
              <a:t>Improve survival without compromising quality of life: Patient-reported Outcomes from JAVELIN Bladder 100</a:t>
            </a:r>
          </a:p>
        </p:txBody>
      </p:sp>
      <p:sp>
        <p:nvSpPr>
          <p:cNvPr id="14" name="TextBox 13">
            <a:extLst>
              <a:ext uri="{FF2B5EF4-FFF2-40B4-BE49-F238E27FC236}">
                <a16:creationId xmlns:a16="http://schemas.microsoft.com/office/drawing/2014/main" id="{F8628FC3-F8BA-8324-21C4-9C49CDB04F09}"/>
              </a:ext>
            </a:extLst>
          </p:cNvPr>
          <p:cNvSpPr txBox="1"/>
          <p:nvPr/>
        </p:nvSpPr>
        <p:spPr>
          <a:xfrm>
            <a:off x="4430332" y="4558361"/>
            <a:ext cx="4610636" cy="246221"/>
          </a:xfrm>
          <a:prstGeom prst="rect">
            <a:avLst/>
          </a:prstGeom>
          <a:noFill/>
        </p:spPr>
        <p:txBody>
          <a:bodyPr wrap="square">
            <a:spAutoFit/>
          </a:bodyPr>
          <a:lstStyle/>
          <a:p>
            <a:r>
              <a:rPr lang="es-ES" sz="1000" dirty="0" err="1"/>
              <a:t>Eur</a:t>
            </a:r>
            <a:r>
              <a:rPr lang="es-ES" sz="1000" dirty="0"/>
              <a:t> </a:t>
            </a:r>
            <a:r>
              <a:rPr lang="es-ES" sz="1000" dirty="0" err="1"/>
              <a:t>Urol</a:t>
            </a:r>
            <a:r>
              <a:rPr lang="es-ES" sz="1000" dirty="0"/>
              <a:t>. 2023;83(4):320-328</a:t>
            </a:r>
            <a:endParaRPr lang="en-US" sz="1000" dirty="0"/>
          </a:p>
        </p:txBody>
      </p:sp>
      <p:pic>
        <p:nvPicPr>
          <p:cNvPr id="1026" name="Picture 2">
            <a:extLst>
              <a:ext uri="{FF2B5EF4-FFF2-40B4-BE49-F238E27FC236}">
                <a16:creationId xmlns:a16="http://schemas.microsoft.com/office/drawing/2014/main" id="{0BFE6F38-DB35-7EE7-10B5-C6B5F2E4958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06161" y="930857"/>
            <a:ext cx="3263724" cy="2936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4E9C20-D655-B4BA-AEB5-3019FA210242}"/>
              </a:ext>
            </a:extLst>
          </p:cNvPr>
          <p:cNvPicPr>
            <a:picLocks noChangeAspect="1"/>
          </p:cNvPicPr>
          <p:nvPr/>
        </p:nvPicPr>
        <p:blipFill>
          <a:blip r:embed="rId3"/>
          <a:stretch>
            <a:fillRect/>
          </a:stretch>
        </p:blipFill>
        <p:spPr>
          <a:xfrm>
            <a:off x="4430332" y="930857"/>
            <a:ext cx="4233795" cy="3233371"/>
          </a:xfrm>
          <a:prstGeom prst="rect">
            <a:avLst/>
          </a:prstGeom>
        </p:spPr>
      </p:pic>
    </p:spTree>
    <p:extLst>
      <p:ext uri="{BB962C8B-B14F-4D97-AF65-F5344CB8AC3E}">
        <p14:creationId xmlns:p14="http://schemas.microsoft.com/office/powerpoint/2010/main" val="3376687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83DC605-E261-E8E5-1190-5456F8CE2036}"/>
              </a:ext>
            </a:extLst>
          </p:cNvPr>
          <p:cNvGraphicFramePr>
            <a:graphicFrameLocks noGrp="1"/>
          </p:cNvGraphicFramePr>
          <p:nvPr>
            <p:ph idx="1"/>
            <p:extLst>
              <p:ext uri="{D42A27DB-BD31-4B8C-83A1-F6EECF244321}">
                <p14:modId xmlns:p14="http://schemas.microsoft.com/office/powerpoint/2010/main" val="2931027683"/>
              </p:ext>
            </p:extLst>
          </p:nvPr>
        </p:nvGraphicFramePr>
        <p:xfrm>
          <a:off x="944090" y="2936530"/>
          <a:ext cx="7886700" cy="1406706"/>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3203268296"/>
                    </a:ext>
                  </a:extLst>
                </a:gridCol>
                <a:gridCol w="3943350">
                  <a:extLst>
                    <a:ext uri="{9D8B030D-6E8A-4147-A177-3AD203B41FA5}">
                      <a16:colId xmlns:a16="http://schemas.microsoft.com/office/drawing/2014/main" val="3916310965"/>
                    </a:ext>
                  </a:extLst>
                </a:gridCol>
              </a:tblGrid>
              <a:tr h="233917">
                <a:tc>
                  <a:txBody>
                    <a:bodyPr/>
                    <a:lstStyle/>
                    <a:p>
                      <a:r>
                        <a:rPr lang="en-US" sz="1000" dirty="0"/>
                        <a:t>Front line </a:t>
                      </a:r>
                    </a:p>
                  </a:txBody>
                  <a:tcPr marL="68580" marR="68580" marT="34290" marB="34290"/>
                </a:tc>
                <a:tc>
                  <a:txBody>
                    <a:bodyPr/>
                    <a:lstStyle/>
                    <a:p>
                      <a:r>
                        <a:rPr lang="en-US" sz="1000" dirty="0"/>
                        <a:t>Median OS from start first line therapy (m)</a:t>
                      </a:r>
                    </a:p>
                  </a:txBody>
                  <a:tcPr marL="68580" marR="68580" marT="34290" marB="34290"/>
                </a:tc>
                <a:extLst>
                  <a:ext uri="{0D108BD9-81ED-4DB2-BD59-A6C34878D82A}">
                    <a16:rowId xmlns:a16="http://schemas.microsoft.com/office/drawing/2014/main" val="3665849179"/>
                  </a:ext>
                </a:extLst>
              </a:tr>
              <a:tr h="233917">
                <a:tc>
                  <a:txBody>
                    <a:bodyPr/>
                    <a:lstStyle/>
                    <a:p>
                      <a:r>
                        <a:rPr lang="en-US" sz="1000" dirty="0"/>
                        <a:t>JAVENLIN Bladder 100 </a:t>
                      </a:r>
                    </a:p>
                  </a:txBody>
                  <a:tcPr marL="68580" marR="68580" marT="34290" marB="34290"/>
                </a:tc>
                <a:tc>
                  <a:txBody>
                    <a:bodyPr/>
                    <a:lstStyle/>
                    <a:p>
                      <a:r>
                        <a:rPr lang="en-US" sz="1000" dirty="0"/>
                        <a:t>29.7</a:t>
                      </a:r>
                    </a:p>
                  </a:txBody>
                  <a:tcPr marL="68580" marR="68580" marT="34290" marB="34290"/>
                </a:tc>
                <a:extLst>
                  <a:ext uri="{0D108BD9-81ED-4DB2-BD59-A6C34878D82A}">
                    <a16:rowId xmlns:a16="http://schemas.microsoft.com/office/drawing/2014/main" val="1941843650"/>
                  </a:ext>
                </a:extLst>
              </a:tr>
              <a:tr h="233917">
                <a:tc>
                  <a:txBody>
                    <a:bodyPr/>
                    <a:lstStyle/>
                    <a:p>
                      <a:r>
                        <a:rPr lang="en-US" sz="1000" dirty="0"/>
                        <a:t>ICI follow platinum containing chemotherapy</a:t>
                      </a:r>
                    </a:p>
                  </a:txBody>
                  <a:tcPr marL="68580" marR="68580" marT="34290" marB="34290"/>
                </a:tc>
                <a:tc>
                  <a:txBody>
                    <a:bodyPr/>
                    <a:lstStyle/>
                    <a:p>
                      <a:r>
                        <a:rPr lang="en-US" sz="1000"/>
                        <a:t>16-18 </a:t>
                      </a:r>
                    </a:p>
                  </a:txBody>
                  <a:tcPr marL="68580" marR="68580" marT="34290" marB="34290"/>
                </a:tc>
                <a:extLst>
                  <a:ext uri="{0D108BD9-81ED-4DB2-BD59-A6C34878D82A}">
                    <a16:rowId xmlns:a16="http://schemas.microsoft.com/office/drawing/2014/main" val="3624506344"/>
                  </a:ext>
                </a:extLst>
              </a:tr>
              <a:tr h="233917">
                <a:tc>
                  <a:txBody>
                    <a:bodyPr/>
                    <a:lstStyle/>
                    <a:p>
                      <a:r>
                        <a:rPr lang="en-US" sz="1000" dirty="0"/>
                        <a:t>ICI monotherapy (Cisplatin-ineligible with PDL1+)</a:t>
                      </a:r>
                    </a:p>
                  </a:txBody>
                  <a:tcPr marL="68580" marR="68580" marT="34290" marB="34290"/>
                </a:tc>
                <a:tc>
                  <a:txBody>
                    <a:bodyPr/>
                    <a:lstStyle/>
                    <a:p>
                      <a:r>
                        <a:rPr lang="en-US" sz="1000" dirty="0"/>
                        <a:t>12.3-18.5</a:t>
                      </a:r>
                    </a:p>
                  </a:txBody>
                  <a:tcPr marL="68580" marR="68580" marT="34290" marB="34290"/>
                </a:tc>
                <a:extLst>
                  <a:ext uri="{0D108BD9-81ED-4DB2-BD59-A6C34878D82A}">
                    <a16:rowId xmlns:a16="http://schemas.microsoft.com/office/drawing/2014/main" val="742723386"/>
                  </a:ext>
                </a:extLst>
              </a:tr>
              <a:tr h="233917">
                <a:tc>
                  <a:txBody>
                    <a:bodyPr/>
                    <a:lstStyle/>
                    <a:p>
                      <a:r>
                        <a:rPr lang="en-US" sz="1000" dirty="0"/>
                        <a:t>AntiPD-L1 and anti-CTL-4 Ab</a:t>
                      </a:r>
                    </a:p>
                  </a:txBody>
                  <a:tcPr marL="68580" marR="68580" marT="34290" marB="34290"/>
                </a:tc>
                <a:tc>
                  <a:txBody>
                    <a:bodyPr/>
                    <a:lstStyle/>
                    <a:p>
                      <a:r>
                        <a:rPr lang="en-US" sz="1000" dirty="0"/>
                        <a:t>15.1</a:t>
                      </a:r>
                    </a:p>
                  </a:txBody>
                  <a:tcPr marL="68580" marR="68580" marT="34290" marB="34290"/>
                </a:tc>
                <a:extLst>
                  <a:ext uri="{0D108BD9-81ED-4DB2-BD59-A6C34878D82A}">
                    <a16:rowId xmlns:a16="http://schemas.microsoft.com/office/drawing/2014/main" val="1320398561"/>
                  </a:ext>
                </a:extLst>
              </a:tr>
              <a:tr h="237121">
                <a:tc>
                  <a:txBody>
                    <a:bodyPr/>
                    <a:lstStyle/>
                    <a:p>
                      <a:endParaRPr lang="en-US" sz="1000" dirty="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4249869594"/>
                  </a:ext>
                </a:extLst>
              </a:tr>
            </a:tbl>
          </a:graphicData>
        </a:graphic>
      </p:graphicFrame>
      <p:sp>
        <p:nvSpPr>
          <p:cNvPr id="6" name="TextBox 5">
            <a:extLst>
              <a:ext uri="{FF2B5EF4-FFF2-40B4-BE49-F238E27FC236}">
                <a16:creationId xmlns:a16="http://schemas.microsoft.com/office/drawing/2014/main" id="{045DBD09-59AD-6DB9-C5F2-DCE175DA4DFE}"/>
              </a:ext>
            </a:extLst>
          </p:cNvPr>
          <p:cNvSpPr txBox="1"/>
          <p:nvPr/>
        </p:nvSpPr>
        <p:spPr>
          <a:xfrm>
            <a:off x="481607" y="260447"/>
            <a:ext cx="7632732" cy="830997"/>
          </a:xfrm>
          <a:prstGeom prst="rect">
            <a:avLst/>
          </a:prstGeom>
          <a:noFill/>
        </p:spPr>
        <p:txBody>
          <a:bodyPr wrap="square">
            <a:spAutoFit/>
          </a:bodyPr>
          <a:lstStyle/>
          <a:p>
            <a:r>
              <a:rPr lang="en-US" dirty="0"/>
              <a:t>Switch maintenance: leveraging synergy between chemotherapy and immunotherapy</a:t>
            </a:r>
          </a:p>
        </p:txBody>
      </p:sp>
      <p:pic>
        <p:nvPicPr>
          <p:cNvPr id="8" name="Picture 7">
            <a:extLst>
              <a:ext uri="{FF2B5EF4-FFF2-40B4-BE49-F238E27FC236}">
                <a16:creationId xmlns:a16="http://schemas.microsoft.com/office/drawing/2014/main" id="{A1348931-49F3-08F2-BC79-F89378B71DE5}"/>
              </a:ext>
            </a:extLst>
          </p:cNvPr>
          <p:cNvPicPr>
            <a:picLocks noChangeAspect="1"/>
          </p:cNvPicPr>
          <p:nvPr/>
        </p:nvPicPr>
        <p:blipFill>
          <a:blip r:embed="rId2"/>
          <a:stretch>
            <a:fillRect/>
          </a:stretch>
        </p:blipFill>
        <p:spPr>
          <a:xfrm>
            <a:off x="2533306" y="1141678"/>
            <a:ext cx="4077387" cy="1683145"/>
          </a:xfrm>
          <a:prstGeom prst="rect">
            <a:avLst/>
          </a:prstGeom>
        </p:spPr>
      </p:pic>
      <p:sp>
        <p:nvSpPr>
          <p:cNvPr id="9" name="TextBox 8">
            <a:extLst>
              <a:ext uri="{FF2B5EF4-FFF2-40B4-BE49-F238E27FC236}">
                <a16:creationId xmlns:a16="http://schemas.microsoft.com/office/drawing/2014/main" id="{190E39DD-EAA1-20BA-79D7-761671C78E08}"/>
              </a:ext>
            </a:extLst>
          </p:cNvPr>
          <p:cNvSpPr txBox="1"/>
          <p:nvPr/>
        </p:nvSpPr>
        <p:spPr>
          <a:xfrm>
            <a:off x="5806662" y="4601861"/>
            <a:ext cx="4615354" cy="230832"/>
          </a:xfrm>
          <a:prstGeom prst="rect">
            <a:avLst/>
          </a:prstGeom>
          <a:noFill/>
        </p:spPr>
        <p:txBody>
          <a:bodyPr wrap="square">
            <a:spAutoFit/>
          </a:bodyPr>
          <a:lstStyle/>
          <a:p>
            <a:r>
              <a:rPr lang="en-US" sz="900" dirty="0"/>
              <a:t>Cancer Treat Rev. 2021 Jun;97:102187.</a:t>
            </a:r>
          </a:p>
        </p:txBody>
      </p:sp>
    </p:spTree>
    <p:extLst>
      <p:ext uri="{BB962C8B-B14F-4D97-AF65-F5344CB8AC3E}">
        <p14:creationId xmlns:p14="http://schemas.microsoft.com/office/powerpoint/2010/main" val="268337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2089387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6B57-3D8A-A968-4058-6172EAC7356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1E11F9D-0D95-263B-05AC-23F32412C7E1}"/>
              </a:ext>
            </a:extLst>
          </p:cNvPr>
          <p:cNvSpPr>
            <a:spLocks noGrp="1"/>
          </p:cNvSpPr>
          <p:nvPr>
            <p:ph idx="1"/>
          </p:nvPr>
        </p:nvSpPr>
        <p:spPr>
          <a:xfrm>
            <a:off x="685799" y="1126097"/>
            <a:ext cx="8312203" cy="2742388"/>
          </a:xfrm>
        </p:spPr>
        <p:txBody>
          <a:bodyPr/>
          <a:lstStyle/>
          <a:p>
            <a:r>
              <a:rPr lang="en-US" dirty="0">
                <a:solidFill>
                  <a:schemeClr val="bg2"/>
                </a:solidFill>
              </a:rPr>
              <a:t>Switch maintenance: Delay relapse/refractory disease </a:t>
            </a:r>
          </a:p>
          <a:p>
            <a:endParaRPr lang="en-US" dirty="0"/>
          </a:p>
          <a:p>
            <a:r>
              <a:rPr lang="en-US" dirty="0"/>
              <a:t>Frontline intensification: Reduced the risk of  relapse/refractory disease</a:t>
            </a:r>
          </a:p>
          <a:p>
            <a:endParaRPr lang="en-US" dirty="0">
              <a:solidFill>
                <a:schemeClr val="bg2"/>
              </a:solidFill>
            </a:endParaRPr>
          </a:p>
          <a:p>
            <a:r>
              <a:rPr lang="en-US" dirty="0">
                <a:solidFill>
                  <a:schemeClr val="bg2"/>
                </a:solidFill>
              </a:rPr>
              <a:t>Targeting tumor biology of relapse/refractory  disease: finding Achilles' Heel</a:t>
            </a:r>
          </a:p>
          <a:p>
            <a:endParaRPr lang="en-US" dirty="0"/>
          </a:p>
        </p:txBody>
      </p:sp>
      <p:sp>
        <p:nvSpPr>
          <p:cNvPr id="5" name="TextBox 4">
            <a:extLst>
              <a:ext uri="{FF2B5EF4-FFF2-40B4-BE49-F238E27FC236}">
                <a16:creationId xmlns:a16="http://schemas.microsoft.com/office/drawing/2014/main" id="{5C79625D-D341-B375-CFB7-7E3DE1FC0517}"/>
              </a:ext>
            </a:extLst>
          </p:cNvPr>
          <p:cNvSpPr txBox="1"/>
          <p:nvPr/>
        </p:nvSpPr>
        <p:spPr>
          <a:xfrm>
            <a:off x="685800" y="355169"/>
            <a:ext cx="7013602" cy="461665"/>
          </a:xfrm>
          <a:prstGeom prst="rect">
            <a:avLst/>
          </a:prstGeom>
          <a:noFill/>
        </p:spPr>
        <p:txBody>
          <a:bodyPr wrap="square">
            <a:spAutoFit/>
          </a:bodyPr>
          <a:lstStyle/>
          <a:p>
            <a:r>
              <a:rPr lang="en-US" dirty="0"/>
              <a:t>Emerging strategies for relapsed or refractory UC</a:t>
            </a:r>
          </a:p>
        </p:txBody>
      </p:sp>
    </p:spTree>
    <p:extLst>
      <p:ext uri="{BB962C8B-B14F-4D97-AF65-F5344CB8AC3E}">
        <p14:creationId xmlns:p14="http://schemas.microsoft.com/office/powerpoint/2010/main" val="3257901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107E593-24EE-CD4E-6AEF-B796D149317B}"/>
              </a:ext>
            </a:extLst>
          </p:cNvPr>
          <p:cNvPicPr>
            <a:picLocks noGrp="1" noChangeAspect="1"/>
          </p:cNvPicPr>
          <p:nvPr>
            <p:ph sz="half" idx="1"/>
          </p:nvPr>
        </p:nvPicPr>
        <p:blipFill>
          <a:blip r:embed="rId2"/>
          <a:stretch>
            <a:fillRect/>
          </a:stretch>
        </p:blipFill>
        <p:spPr>
          <a:xfrm>
            <a:off x="463137" y="1271477"/>
            <a:ext cx="1652353" cy="2746598"/>
          </a:xfrm>
          <a:prstGeom prst="rect">
            <a:avLst/>
          </a:prstGeom>
        </p:spPr>
      </p:pic>
      <p:pic>
        <p:nvPicPr>
          <p:cNvPr id="7" name="Content Placeholder 6">
            <a:extLst>
              <a:ext uri="{FF2B5EF4-FFF2-40B4-BE49-F238E27FC236}">
                <a16:creationId xmlns:a16="http://schemas.microsoft.com/office/drawing/2014/main" id="{BE54D0DD-0D4D-373C-D6AE-10C8FB52153B}"/>
              </a:ext>
            </a:extLst>
          </p:cNvPr>
          <p:cNvPicPr>
            <a:picLocks noGrp="1" noChangeAspect="1"/>
          </p:cNvPicPr>
          <p:nvPr>
            <p:ph sz="half" idx="2"/>
          </p:nvPr>
        </p:nvPicPr>
        <p:blipFill>
          <a:blip r:embed="rId3"/>
          <a:stretch>
            <a:fillRect/>
          </a:stretch>
        </p:blipFill>
        <p:spPr>
          <a:xfrm>
            <a:off x="2813198" y="1199097"/>
            <a:ext cx="1721146" cy="2751192"/>
          </a:xfrm>
          <a:prstGeom prst="rect">
            <a:avLst/>
          </a:prstGeom>
        </p:spPr>
      </p:pic>
      <p:sp>
        <p:nvSpPr>
          <p:cNvPr id="4" name="Title 3"/>
          <p:cNvSpPr>
            <a:spLocks noGrp="1"/>
          </p:cNvSpPr>
          <p:nvPr>
            <p:ph type="title"/>
          </p:nvPr>
        </p:nvSpPr>
        <p:spPr/>
        <p:txBody>
          <a:bodyPr/>
          <a:lstStyle/>
          <a:p>
            <a:r>
              <a:rPr lang="en-US" sz="1600" b="1" dirty="0" err="1">
                <a:solidFill>
                  <a:srgbClr val="002E51"/>
                </a:solidFill>
              </a:rPr>
              <a:t>Enfortumab</a:t>
            </a:r>
            <a:r>
              <a:rPr lang="en-US" sz="1600" b="1" dirty="0">
                <a:solidFill>
                  <a:srgbClr val="002E51"/>
                </a:solidFill>
              </a:rPr>
              <a:t> </a:t>
            </a:r>
            <a:r>
              <a:rPr lang="en-US" sz="1600" b="1" dirty="0" err="1">
                <a:solidFill>
                  <a:srgbClr val="002E51"/>
                </a:solidFill>
              </a:rPr>
              <a:t>Vedotin</a:t>
            </a:r>
            <a:r>
              <a:rPr lang="en-US" sz="1600" b="1" dirty="0">
                <a:solidFill>
                  <a:srgbClr val="002E51"/>
                </a:solidFill>
              </a:rPr>
              <a:t> Plus Pembrolizumab in Previously Untreated Advanced UC in patients ineligible for cisplatin.</a:t>
            </a:r>
          </a:p>
        </p:txBody>
      </p:sp>
      <p:sp>
        <p:nvSpPr>
          <p:cNvPr id="6" name="TextBox 5">
            <a:extLst>
              <a:ext uri="{FF2B5EF4-FFF2-40B4-BE49-F238E27FC236}">
                <a16:creationId xmlns:a16="http://schemas.microsoft.com/office/drawing/2014/main" id="{3DF55A81-EB54-E5C9-7AEE-E51F49AFD266}"/>
              </a:ext>
            </a:extLst>
          </p:cNvPr>
          <p:cNvSpPr txBox="1"/>
          <p:nvPr/>
        </p:nvSpPr>
        <p:spPr>
          <a:xfrm>
            <a:off x="5763295" y="4568129"/>
            <a:ext cx="4610636" cy="461665"/>
          </a:xfrm>
          <a:prstGeom prst="rect">
            <a:avLst/>
          </a:prstGeom>
          <a:noFill/>
        </p:spPr>
        <p:txBody>
          <a:bodyPr wrap="square">
            <a:spAutoFit/>
          </a:bodyPr>
          <a:lstStyle/>
          <a:p>
            <a:r>
              <a:rPr lang="en-US" dirty="0"/>
              <a:t> </a:t>
            </a:r>
            <a:r>
              <a:rPr lang="en-US" sz="1000" dirty="0"/>
              <a:t>J Clin Oncol. 2023;41(1):22-31</a:t>
            </a:r>
          </a:p>
        </p:txBody>
      </p:sp>
      <p:sp>
        <p:nvSpPr>
          <p:cNvPr id="11" name="TextBox 10">
            <a:extLst>
              <a:ext uri="{FF2B5EF4-FFF2-40B4-BE49-F238E27FC236}">
                <a16:creationId xmlns:a16="http://schemas.microsoft.com/office/drawing/2014/main" id="{5B8A0101-3643-9649-4C30-0667A0E052E2}"/>
              </a:ext>
            </a:extLst>
          </p:cNvPr>
          <p:cNvSpPr txBox="1"/>
          <p:nvPr/>
        </p:nvSpPr>
        <p:spPr>
          <a:xfrm>
            <a:off x="83092" y="4092093"/>
            <a:ext cx="4612104" cy="230832"/>
          </a:xfrm>
          <a:prstGeom prst="rect">
            <a:avLst/>
          </a:prstGeom>
          <a:noFill/>
        </p:spPr>
        <p:txBody>
          <a:bodyPr wrap="square">
            <a:spAutoFit/>
          </a:bodyPr>
          <a:lstStyle/>
          <a:p>
            <a:r>
              <a:rPr lang="en-US" sz="900" b="0" i="0" dirty="0">
                <a:solidFill>
                  <a:srgbClr val="000000"/>
                </a:solidFill>
                <a:effectLst/>
                <a:latin typeface="Noto Sans" panose="020B0502040504020204" pitchFamily="34" charset="0"/>
              </a:rPr>
              <a:t>(A) DOR, (B) PFS, and (C) OS</a:t>
            </a:r>
            <a:endParaRPr lang="en-US" sz="900" dirty="0"/>
          </a:p>
        </p:txBody>
      </p:sp>
      <p:sp>
        <p:nvSpPr>
          <p:cNvPr id="13" name="TextBox 12">
            <a:extLst>
              <a:ext uri="{FF2B5EF4-FFF2-40B4-BE49-F238E27FC236}">
                <a16:creationId xmlns:a16="http://schemas.microsoft.com/office/drawing/2014/main" id="{EBA59A1B-2872-3685-1BA8-F16218176E00}"/>
              </a:ext>
            </a:extLst>
          </p:cNvPr>
          <p:cNvSpPr txBox="1"/>
          <p:nvPr/>
        </p:nvSpPr>
        <p:spPr>
          <a:xfrm>
            <a:off x="2557736" y="3986914"/>
            <a:ext cx="4610636" cy="369332"/>
          </a:xfrm>
          <a:prstGeom prst="rect">
            <a:avLst/>
          </a:prstGeom>
          <a:noFill/>
        </p:spPr>
        <p:txBody>
          <a:bodyPr wrap="square">
            <a:spAutoFit/>
          </a:bodyPr>
          <a:lstStyle/>
          <a:p>
            <a:pPr marL="228600" indent="-228600">
              <a:buAutoNum type="alphaLcPeriod"/>
            </a:pPr>
            <a:r>
              <a:rPr lang="en-US" sz="600" b="0" i="0" dirty="0">
                <a:solidFill>
                  <a:srgbClr val="000000"/>
                </a:solidFill>
                <a:effectLst/>
                <a:latin typeface="Noto Sans" panose="020B0502040504020204" pitchFamily="34" charset="0"/>
              </a:rPr>
              <a:t>Waterfall plot of change from baseline</a:t>
            </a:r>
            <a:endParaRPr lang="en-US" sz="600" dirty="0">
              <a:solidFill>
                <a:srgbClr val="000000"/>
              </a:solidFill>
              <a:latin typeface="Noto Sans" panose="020B0502040504020204" pitchFamily="34" charset="0"/>
            </a:endParaRPr>
          </a:p>
          <a:p>
            <a:pPr marL="228600" indent="-228600">
              <a:buAutoNum type="alphaLcPeriod"/>
            </a:pPr>
            <a:r>
              <a:rPr lang="en-US" sz="600" b="0" i="0" dirty="0">
                <a:solidFill>
                  <a:srgbClr val="000000"/>
                </a:solidFill>
                <a:effectLst/>
                <a:latin typeface="Noto Sans" panose="020B0502040504020204" pitchFamily="34" charset="0"/>
              </a:rPr>
              <a:t>Change from baseline of the sum of diameters of target lesions</a:t>
            </a:r>
          </a:p>
          <a:p>
            <a:pPr marL="228600" indent="-228600">
              <a:buAutoNum type="alphaLcPeriod"/>
            </a:pPr>
            <a:r>
              <a:rPr lang="en-US" sz="600" b="0" i="0" dirty="0">
                <a:solidFill>
                  <a:srgbClr val="000000"/>
                </a:solidFill>
                <a:effectLst/>
                <a:latin typeface="Noto Sans" panose="020B0502040504020204" pitchFamily="34" charset="0"/>
              </a:rPr>
              <a:t>Swimmer plot of time to response and duration of response</a:t>
            </a:r>
            <a:endParaRPr lang="en-US" sz="600" dirty="0"/>
          </a:p>
        </p:txBody>
      </p:sp>
      <p:pic>
        <p:nvPicPr>
          <p:cNvPr id="16" name="Picture 15">
            <a:extLst>
              <a:ext uri="{FF2B5EF4-FFF2-40B4-BE49-F238E27FC236}">
                <a16:creationId xmlns:a16="http://schemas.microsoft.com/office/drawing/2014/main" id="{EE287599-7210-E3C3-ADE3-D462F56446E1}"/>
              </a:ext>
            </a:extLst>
          </p:cNvPr>
          <p:cNvPicPr>
            <a:picLocks noChangeAspect="1"/>
          </p:cNvPicPr>
          <p:nvPr/>
        </p:nvPicPr>
        <p:blipFill rotWithShape="1">
          <a:blip r:embed="rId4"/>
          <a:srcRect t="6505" b="9441"/>
          <a:stretch/>
        </p:blipFill>
        <p:spPr>
          <a:xfrm>
            <a:off x="5490960" y="1259474"/>
            <a:ext cx="3080229" cy="3001943"/>
          </a:xfrm>
          <a:prstGeom prst="rect">
            <a:avLst/>
          </a:prstGeom>
        </p:spPr>
      </p:pic>
      <p:sp>
        <p:nvSpPr>
          <p:cNvPr id="3" name="TextBox 2">
            <a:extLst>
              <a:ext uri="{FF2B5EF4-FFF2-40B4-BE49-F238E27FC236}">
                <a16:creationId xmlns:a16="http://schemas.microsoft.com/office/drawing/2014/main" id="{DC9FC711-66B2-B4A4-FC79-2B5B9A3CC326}"/>
              </a:ext>
            </a:extLst>
          </p:cNvPr>
          <p:cNvSpPr txBox="1"/>
          <p:nvPr/>
        </p:nvSpPr>
        <p:spPr>
          <a:xfrm>
            <a:off x="1053518" y="668008"/>
            <a:ext cx="8566732" cy="461665"/>
          </a:xfrm>
          <a:prstGeom prst="rect">
            <a:avLst/>
          </a:prstGeom>
          <a:noFill/>
        </p:spPr>
        <p:txBody>
          <a:bodyPr wrap="square">
            <a:spAutoFit/>
          </a:bodyPr>
          <a:lstStyle/>
          <a:p>
            <a:r>
              <a:rPr lang="en-US" sz="1200" dirty="0"/>
              <a:t>The confirmed objective response rate 73.3% with  complete response rate of 15.6%. </a:t>
            </a:r>
          </a:p>
          <a:p>
            <a:r>
              <a:rPr lang="en-US" sz="1200" dirty="0"/>
              <a:t>The median DOR and were 25.6 months and median OS 26.1 months.</a:t>
            </a:r>
            <a:endParaRPr lang="en-US" dirty="0"/>
          </a:p>
        </p:txBody>
      </p:sp>
    </p:spTree>
    <p:extLst>
      <p:ext uri="{BB962C8B-B14F-4D97-AF65-F5344CB8AC3E}">
        <p14:creationId xmlns:p14="http://schemas.microsoft.com/office/powerpoint/2010/main" val="321545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6B57-3D8A-A968-4058-6172EAC7356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1E11F9D-0D95-263B-05AC-23F32412C7E1}"/>
              </a:ext>
            </a:extLst>
          </p:cNvPr>
          <p:cNvSpPr>
            <a:spLocks noGrp="1"/>
          </p:cNvSpPr>
          <p:nvPr>
            <p:ph idx="1"/>
          </p:nvPr>
        </p:nvSpPr>
        <p:spPr>
          <a:xfrm>
            <a:off x="685799" y="1126097"/>
            <a:ext cx="8312203" cy="2742388"/>
          </a:xfrm>
        </p:spPr>
        <p:txBody>
          <a:bodyPr/>
          <a:lstStyle/>
          <a:p>
            <a:r>
              <a:rPr lang="en-US" dirty="0">
                <a:solidFill>
                  <a:schemeClr val="bg2"/>
                </a:solidFill>
              </a:rPr>
              <a:t>Switch maintenance: Delay relapse/refractory disease </a:t>
            </a:r>
          </a:p>
          <a:p>
            <a:endParaRPr lang="en-US" dirty="0"/>
          </a:p>
          <a:p>
            <a:r>
              <a:rPr lang="en-US" dirty="0">
                <a:solidFill>
                  <a:schemeClr val="bg2"/>
                </a:solidFill>
              </a:rPr>
              <a:t>Frontline intensification: Reduced the risk of  relapse/refractory disease</a:t>
            </a:r>
          </a:p>
          <a:p>
            <a:endParaRPr lang="en-US" dirty="0">
              <a:solidFill>
                <a:schemeClr val="bg2"/>
              </a:solidFill>
            </a:endParaRPr>
          </a:p>
          <a:p>
            <a:r>
              <a:rPr lang="en-US" dirty="0"/>
              <a:t>Targeting tumor biology of relapse/refractory  disease: finding Achilles' Heel</a:t>
            </a:r>
          </a:p>
          <a:p>
            <a:endParaRPr lang="en-US" dirty="0"/>
          </a:p>
        </p:txBody>
      </p:sp>
      <p:sp>
        <p:nvSpPr>
          <p:cNvPr id="5" name="TextBox 4">
            <a:extLst>
              <a:ext uri="{FF2B5EF4-FFF2-40B4-BE49-F238E27FC236}">
                <a16:creationId xmlns:a16="http://schemas.microsoft.com/office/drawing/2014/main" id="{5C79625D-D341-B375-CFB7-7E3DE1FC0517}"/>
              </a:ext>
            </a:extLst>
          </p:cNvPr>
          <p:cNvSpPr txBox="1"/>
          <p:nvPr/>
        </p:nvSpPr>
        <p:spPr>
          <a:xfrm>
            <a:off x="685800" y="355169"/>
            <a:ext cx="7013602" cy="461665"/>
          </a:xfrm>
          <a:prstGeom prst="rect">
            <a:avLst/>
          </a:prstGeom>
          <a:noFill/>
        </p:spPr>
        <p:txBody>
          <a:bodyPr wrap="square">
            <a:spAutoFit/>
          </a:bodyPr>
          <a:lstStyle/>
          <a:p>
            <a:r>
              <a:rPr lang="en-US" dirty="0"/>
              <a:t>Emerging strategies for relapsed or refractory UC</a:t>
            </a:r>
          </a:p>
        </p:txBody>
      </p:sp>
    </p:spTree>
    <p:extLst>
      <p:ext uri="{BB962C8B-B14F-4D97-AF65-F5344CB8AC3E}">
        <p14:creationId xmlns:p14="http://schemas.microsoft.com/office/powerpoint/2010/main" val="2163451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E3709D-3D48-4CE3-E6F8-FF2CB8926AE0}"/>
              </a:ext>
            </a:extLst>
          </p:cNvPr>
          <p:cNvPicPr>
            <a:picLocks noGrp="1" noChangeAspect="1"/>
          </p:cNvPicPr>
          <p:nvPr>
            <p:ph sz="half" idx="1"/>
          </p:nvPr>
        </p:nvPicPr>
        <p:blipFill>
          <a:blip r:embed="rId2"/>
          <a:stretch>
            <a:fillRect/>
          </a:stretch>
        </p:blipFill>
        <p:spPr>
          <a:xfrm>
            <a:off x="1524925" y="971550"/>
            <a:ext cx="2261463" cy="3308018"/>
          </a:xfrm>
          <a:prstGeom prst="rect">
            <a:avLst/>
          </a:prstGeom>
        </p:spPr>
      </p:pic>
      <p:pic>
        <p:nvPicPr>
          <p:cNvPr id="8" name="Content Placeholder 7">
            <a:extLst>
              <a:ext uri="{FF2B5EF4-FFF2-40B4-BE49-F238E27FC236}">
                <a16:creationId xmlns:a16="http://schemas.microsoft.com/office/drawing/2014/main" id="{BFAF4B1A-FD16-7262-B2C3-00DE7003DCC3}"/>
              </a:ext>
            </a:extLst>
          </p:cNvPr>
          <p:cNvPicPr>
            <a:picLocks noGrp="1" noChangeAspect="1"/>
          </p:cNvPicPr>
          <p:nvPr>
            <p:ph sz="half" idx="2"/>
          </p:nvPr>
        </p:nvPicPr>
        <p:blipFill>
          <a:blip r:embed="rId3"/>
          <a:stretch>
            <a:fillRect/>
          </a:stretch>
        </p:blipFill>
        <p:spPr>
          <a:xfrm>
            <a:off x="5181813" y="983817"/>
            <a:ext cx="2437262" cy="3180627"/>
          </a:xfrm>
          <a:prstGeom prst="rect">
            <a:avLst/>
          </a:prstGeom>
        </p:spPr>
      </p:pic>
      <p:sp>
        <p:nvSpPr>
          <p:cNvPr id="4" name="Title 3"/>
          <p:cNvSpPr>
            <a:spLocks noGrp="1"/>
          </p:cNvSpPr>
          <p:nvPr>
            <p:ph type="title"/>
          </p:nvPr>
        </p:nvSpPr>
        <p:spPr/>
        <p:txBody>
          <a:bodyPr/>
          <a:lstStyle/>
          <a:p>
            <a:r>
              <a:rPr lang="en-US" sz="1800" b="1" dirty="0">
                <a:solidFill>
                  <a:srgbClr val="002E51"/>
                </a:solidFill>
              </a:rPr>
              <a:t>Pembrolizumab as Second-Line Therapy for Advanced UC</a:t>
            </a:r>
          </a:p>
        </p:txBody>
      </p:sp>
      <p:sp>
        <p:nvSpPr>
          <p:cNvPr id="6" name="TextBox 5">
            <a:extLst>
              <a:ext uri="{FF2B5EF4-FFF2-40B4-BE49-F238E27FC236}">
                <a16:creationId xmlns:a16="http://schemas.microsoft.com/office/drawing/2014/main" id="{D496112A-30F4-4E3D-5174-A72DE06A4732}"/>
              </a:ext>
            </a:extLst>
          </p:cNvPr>
          <p:cNvSpPr txBox="1"/>
          <p:nvPr/>
        </p:nvSpPr>
        <p:spPr>
          <a:xfrm>
            <a:off x="4905242" y="4558811"/>
            <a:ext cx="4607416" cy="246221"/>
          </a:xfrm>
          <a:prstGeom prst="rect">
            <a:avLst/>
          </a:prstGeom>
          <a:noFill/>
        </p:spPr>
        <p:txBody>
          <a:bodyPr wrap="square">
            <a:spAutoFit/>
          </a:bodyPr>
          <a:lstStyle/>
          <a:p>
            <a:r>
              <a:rPr lang="en-US" sz="1000" dirty="0"/>
              <a:t>N Engl J Med 2017; 376:1015-1026</a:t>
            </a:r>
          </a:p>
        </p:txBody>
      </p:sp>
    </p:spTree>
    <p:extLst>
      <p:ext uri="{BB962C8B-B14F-4D97-AF65-F5344CB8AC3E}">
        <p14:creationId xmlns:p14="http://schemas.microsoft.com/office/powerpoint/2010/main" val="1175538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57C82E-5616-3E08-5F76-BD0BAFB06F38}"/>
              </a:ext>
            </a:extLst>
          </p:cNvPr>
          <p:cNvPicPr>
            <a:picLocks noGrp="1" noChangeAspect="1"/>
          </p:cNvPicPr>
          <p:nvPr>
            <p:ph sz="half" idx="1"/>
          </p:nvPr>
        </p:nvPicPr>
        <p:blipFill>
          <a:blip r:embed="rId2"/>
          <a:stretch>
            <a:fillRect/>
          </a:stretch>
        </p:blipFill>
        <p:spPr>
          <a:xfrm>
            <a:off x="998114" y="813624"/>
            <a:ext cx="2732114" cy="3521013"/>
          </a:xfrm>
          <a:prstGeom prst="rect">
            <a:avLst/>
          </a:prstGeom>
        </p:spPr>
      </p:pic>
      <p:pic>
        <p:nvPicPr>
          <p:cNvPr id="8" name="Content Placeholder 7">
            <a:extLst>
              <a:ext uri="{FF2B5EF4-FFF2-40B4-BE49-F238E27FC236}">
                <a16:creationId xmlns:a16="http://schemas.microsoft.com/office/drawing/2014/main" id="{5EF3EB58-B71D-67AB-FFD2-75E823B9D24B}"/>
              </a:ext>
            </a:extLst>
          </p:cNvPr>
          <p:cNvPicPr>
            <a:picLocks noGrp="1" noChangeAspect="1"/>
          </p:cNvPicPr>
          <p:nvPr>
            <p:ph sz="half" idx="2"/>
          </p:nvPr>
        </p:nvPicPr>
        <p:blipFill>
          <a:blip r:embed="rId3"/>
          <a:stretch>
            <a:fillRect/>
          </a:stretch>
        </p:blipFill>
        <p:spPr>
          <a:xfrm>
            <a:off x="4076164" y="719023"/>
            <a:ext cx="3669451" cy="1651253"/>
          </a:xfrm>
          <a:prstGeom prst="rect">
            <a:avLst/>
          </a:prstGeom>
        </p:spPr>
      </p:pic>
      <p:sp>
        <p:nvSpPr>
          <p:cNvPr id="4" name="Title 3"/>
          <p:cNvSpPr>
            <a:spLocks noGrp="1"/>
          </p:cNvSpPr>
          <p:nvPr>
            <p:ph type="title"/>
          </p:nvPr>
        </p:nvSpPr>
        <p:spPr/>
        <p:txBody>
          <a:bodyPr/>
          <a:lstStyle/>
          <a:p>
            <a:r>
              <a:rPr lang="en-US" sz="1800" b="1" dirty="0" err="1">
                <a:solidFill>
                  <a:srgbClr val="002E51"/>
                </a:solidFill>
              </a:rPr>
              <a:t>Enfortumab</a:t>
            </a:r>
            <a:r>
              <a:rPr lang="en-US" sz="1800" b="1" dirty="0">
                <a:solidFill>
                  <a:srgbClr val="002E51"/>
                </a:solidFill>
              </a:rPr>
              <a:t> </a:t>
            </a:r>
            <a:r>
              <a:rPr lang="en-US" sz="1800" b="1" dirty="0" err="1">
                <a:solidFill>
                  <a:srgbClr val="002E51"/>
                </a:solidFill>
              </a:rPr>
              <a:t>Vedotin</a:t>
            </a:r>
            <a:r>
              <a:rPr lang="en-US" sz="1800" b="1" dirty="0">
                <a:solidFill>
                  <a:srgbClr val="002E51"/>
                </a:solidFill>
              </a:rPr>
              <a:t>  Prolonged Survival in Previously Treated Advanced UC</a:t>
            </a:r>
          </a:p>
        </p:txBody>
      </p:sp>
      <p:sp>
        <p:nvSpPr>
          <p:cNvPr id="7" name="TextBox 6">
            <a:extLst>
              <a:ext uri="{FF2B5EF4-FFF2-40B4-BE49-F238E27FC236}">
                <a16:creationId xmlns:a16="http://schemas.microsoft.com/office/drawing/2014/main" id="{92D531C7-C924-FCF8-197B-2EF2964DCF0B}"/>
              </a:ext>
            </a:extLst>
          </p:cNvPr>
          <p:cNvSpPr txBox="1"/>
          <p:nvPr/>
        </p:nvSpPr>
        <p:spPr>
          <a:xfrm>
            <a:off x="4622896" y="4559133"/>
            <a:ext cx="4612104" cy="246221"/>
          </a:xfrm>
          <a:prstGeom prst="rect">
            <a:avLst/>
          </a:prstGeom>
          <a:noFill/>
        </p:spPr>
        <p:txBody>
          <a:bodyPr wrap="square">
            <a:spAutoFit/>
          </a:bodyPr>
          <a:lstStyle/>
          <a:p>
            <a:r>
              <a:rPr lang="en-US" sz="1000" b="0" i="0" dirty="0">
                <a:solidFill>
                  <a:srgbClr val="666666"/>
                </a:solidFill>
                <a:effectLst/>
                <a:latin typeface="ff-scala-sans-pro"/>
              </a:rPr>
              <a:t>N Engl J Med 2021; 384:1125-1135</a:t>
            </a:r>
            <a:endParaRPr lang="en-US" sz="1000" dirty="0"/>
          </a:p>
        </p:txBody>
      </p:sp>
      <p:pic>
        <p:nvPicPr>
          <p:cNvPr id="9" name="Picture 8">
            <a:extLst>
              <a:ext uri="{FF2B5EF4-FFF2-40B4-BE49-F238E27FC236}">
                <a16:creationId xmlns:a16="http://schemas.microsoft.com/office/drawing/2014/main" id="{F45D995F-08CE-9ADA-018B-C1B5D41C2F81}"/>
              </a:ext>
            </a:extLst>
          </p:cNvPr>
          <p:cNvPicPr>
            <a:picLocks noChangeAspect="1"/>
          </p:cNvPicPr>
          <p:nvPr/>
        </p:nvPicPr>
        <p:blipFill rotWithShape="1">
          <a:blip r:embed="rId4"/>
          <a:srcRect b="21246"/>
          <a:stretch/>
        </p:blipFill>
        <p:spPr>
          <a:xfrm>
            <a:off x="4728342" y="2393992"/>
            <a:ext cx="2682067" cy="1940645"/>
          </a:xfrm>
          <a:prstGeom prst="rect">
            <a:avLst/>
          </a:prstGeom>
        </p:spPr>
      </p:pic>
    </p:spTree>
    <p:extLst>
      <p:ext uri="{BB962C8B-B14F-4D97-AF65-F5344CB8AC3E}">
        <p14:creationId xmlns:p14="http://schemas.microsoft.com/office/powerpoint/2010/main" val="4153337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0070C8D-EEAD-950D-E0AA-43F664810338}"/>
              </a:ext>
            </a:extLst>
          </p:cNvPr>
          <p:cNvPicPr>
            <a:picLocks noGrp="1" noChangeAspect="1"/>
          </p:cNvPicPr>
          <p:nvPr>
            <p:ph sz="half" idx="2"/>
          </p:nvPr>
        </p:nvPicPr>
        <p:blipFill rotWithShape="1">
          <a:blip r:embed="rId2"/>
          <a:srcRect t="2374" b="12434"/>
          <a:stretch/>
        </p:blipFill>
        <p:spPr>
          <a:xfrm>
            <a:off x="4971043" y="2677642"/>
            <a:ext cx="3810000" cy="1467484"/>
          </a:xfrm>
          <a:prstGeom prst="rect">
            <a:avLst/>
          </a:prstGeom>
        </p:spPr>
      </p:pic>
      <p:sp>
        <p:nvSpPr>
          <p:cNvPr id="4" name="Title 3"/>
          <p:cNvSpPr>
            <a:spLocks noGrp="1"/>
          </p:cNvSpPr>
          <p:nvPr>
            <p:ph type="title"/>
          </p:nvPr>
        </p:nvSpPr>
        <p:spPr/>
        <p:txBody>
          <a:bodyPr/>
          <a:lstStyle/>
          <a:p>
            <a:r>
              <a:rPr lang="en-US" sz="1800" b="1" dirty="0">
                <a:solidFill>
                  <a:srgbClr val="002E51"/>
                </a:solidFill>
              </a:rPr>
              <a:t>Sacituzumab </a:t>
            </a:r>
            <a:r>
              <a:rPr lang="en-US" sz="1800" b="1" dirty="0" err="1">
                <a:solidFill>
                  <a:srgbClr val="002E51"/>
                </a:solidFill>
              </a:rPr>
              <a:t>Govitecan</a:t>
            </a:r>
            <a:r>
              <a:rPr lang="en-US" sz="1800" b="1" dirty="0">
                <a:solidFill>
                  <a:srgbClr val="002E51"/>
                </a:solidFill>
              </a:rPr>
              <a:t> in Patients With </a:t>
            </a:r>
            <a:r>
              <a:rPr lang="en-US" sz="1800" b="1" dirty="0" err="1">
                <a:solidFill>
                  <a:srgbClr val="002E51"/>
                </a:solidFill>
              </a:rPr>
              <a:t>mUC</a:t>
            </a:r>
            <a:r>
              <a:rPr lang="en-US" sz="1800" b="1" dirty="0">
                <a:solidFill>
                  <a:srgbClr val="002E51"/>
                </a:solidFill>
              </a:rPr>
              <a:t> Progressing After Platinum-Based Chemotherapy and Checkpoint Inhibitors</a:t>
            </a:r>
          </a:p>
        </p:txBody>
      </p:sp>
      <p:pic>
        <p:nvPicPr>
          <p:cNvPr id="7" name="Content Placeholder 6">
            <a:extLst>
              <a:ext uri="{FF2B5EF4-FFF2-40B4-BE49-F238E27FC236}">
                <a16:creationId xmlns:a16="http://schemas.microsoft.com/office/drawing/2014/main" id="{6B5BD629-A46C-97EC-9A24-3D070E090ECB}"/>
              </a:ext>
            </a:extLst>
          </p:cNvPr>
          <p:cNvPicPr>
            <a:picLocks noGrp="1" noChangeAspect="1"/>
          </p:cNvPicPr>
          <p:nvPr>
            <p:ph sz="half" idx="1"/>
          </p:nvPr>
        </p:nvPicPr>
        <p:blipFill>
          <a:blip r:embed="rId3"/>
          <a:stretch>
            <a:fillRect/>
          </a:stretch>
        </p:blipFill>
        <p:spPr>
          <a:xfrm>
            <a:off x="426153" y="1105692"/>
            <a:ext cx="1443098" cy="2936875"/>
          </a:xfrm>
          <a:prstGeom prst="rect">
            <a:avLst/>
          </a:prstGeom>
        </p:spPr>
      </p:pic>
      <p:sp>
        <p:nvSpPr>
          <p:cNvPr id="10" name="TextBox 9">
            <a:extLst>
              <a:ext uri="{FF2B5EF4-FFF2-40B4-BE49-F238E27FC236}">
                <a16:creationId xmlns:a16="http://schemas.microsoft.com/office/drawing/2014/main" id="{5243F201-447E-4C2B-A51B-86262681440B}"/>
              </a:ext>
            </a:extLst>
          </p:cNvPr>
          <p:cNvSpPr txBox="1"/>
          <p:nvPr/>
        </p:nvSpPr>
        <p:spPr>
          <a:xfrm>
            <a:off x="4139937" y="4624151"/>
            <a:ext cx="4612104" cy="246221"/>
          </a:xfrm>
          <a:prstGeom prst="rect">
            <a:avLst/>
          </a:prstGeom>
          <a:noFill/>
        </p:spPr>
        <p:txBody>
          <a:bodyPr wrap="square">
            <a:spAutoFit/>
          </a:bodyPr>
          <a:lstStyle/>
          <a:p>
            <a:r>
              <a:rPr lang="en-US" sz="1000" dirty="0"/>
              <a:t>J Clin Oncol. 2021;39(22):2474-2485.</a:t>
            </a:r>
          </a:p>
        </p:txBody>
      </p:sp>
      <p:sp>
        <p:nvSpPr>
          <p:cNvPr id="12" name="TextBox 11">
            <a:extLst>
              <a:ext uri="{FF2B5EF4-FFF2-40B4-BE49-F238E27FC236}">
                <a16:creationId xmlns:a16="http://schemas.microsoft.com/office/drawing/2014/main" id="{4044F2B1-D2F7-453A-203F-FD21B75DE304}"/>
              </a:ext>
            </a:extLst>
          </p:cNvPr>
          <p:cNvSpPr txBox="1"/>
          <p:nvPr/>
        </p:nvSpPr>
        <p:spPr>
          <a:xfrm>
            <a:off x="-70833" y="4118282"/>
            <a:ext cx="4607416" cy="230832"/>
          </a:xfrm>
          <a:prstGeom prst="rect">
            <a:avLst/>
          </a:prstGeom>
          <a:noFill/>
        </p:spPr>
        <p:txBody>
          <a:bodyPr wrap="square">
            <a:spAutoFit/>
          </a:bodyPr>
          <a:lstStyle/>
          <a:p>
            <a:r>
              <a:rPr lang="en-US" sz="900" dirty="0"/>
              <a:t>Kaplan-Meier analysis of (A) PFS, (B) OS, and (C) DOR. DOR, duration of response</a:t>
            </a:r>
          </a:p>
        </p:txBody>
      </p:sp>
      <p:pic>
        <p:nvPicPr>
          <p:cNvPr id="13" name="Picture 12">
            <a:extLst>
              <a:ext uri="{FF2B5EF4-FFF2-40B4-BE49-F238E27FC236}">
                <a16:creationId xmlns:a16="http://schemas.microsoft.com/office/drawing/2014/main" id="{D6A3637D-2963-10D3-D6D3-EF04312DE7DA}"/>
              </a:ext>
            </a:extLst>
          </p:cNvPr>
          <p:cNvPicPr>
            <a:picLocks noChangeAspect="1"/>
          </p:cNvPicPr>
          <p:nvPr/>
        </p:nvPicPr>
        <p:blipFill>
          <a:blip r:embed="rId4"/>
          <a:stretch>
            <a:fillRect/>
          </a:stretch>
        </p:blipFill>
        <p:spPr>
          <a:xfrm>
            <a:off x="2464183" y="1097997"/>
            <a:ext cx="1708776" cy="2936875"/>
          </a:xfrm>
          <a:prstGeom prst="rect">
            <a:avLst/>
          </a:prstGeom>
        </p:spPr>
      </p:pic>
      <p:pic>
        <p:nvPicPr>
          <p:cNvPr id="19" name="Picture 18">
            <a:extLst>
              <a:ext uri="{FF2B5EF4-FFF2-40B4-BE49-F238E27FC236}">
                <a16:creationId xmlns:a16="http://schemas.microsoft.com/office/drawing/2014/main" id="{BE5BE9A9-71B2-B415-35B1-C63F38F01EBB}"/>
              </a:ext>
            </a:extLst>
          </p:cNvPr>
          <p:cNvPicPr>
            <a:picLocks noChangeAspect="1"/>
          </p:cNvPicPr>
          <p:nvPr/>
        </p:nvPicPr>
        <p:blipFill>
          <a:blip r:embed="rId5"/>
          <a:stretch>
            <a:fillRect/>
          </a:stretch>
        </p:blipFill>
        <p:spPr>
          <a:xfrm>
            <a:off x="5828833" y="828821"/>
            <a:ext cx="1934041" cy="1830300"/>
          </a:xfrm>
          <a:prstGeom prst="rect">
            <a:avLst/>
          </a:prstGeom>
        </p:spPr>
      </p:pic>
    </p:spTree>
    <p:extLst>
      <p:ext uri="{BB962C8B-B14F-4D97-AF65-F5344CB8AC3E}">
        <p14:creationId xmlns:p14="http://schemas.microsoft.com/office/powerpoint/2010/main" val="3414615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able with numbers and text&#10;&#10;Description automatically generated">
            <a:extLst>
              <a:ext uri="{FF2B5EF4-FFF2-40B4-BE49-F238E27FC236}">
                <a16:creationId xmlns:a16="http://schemas.microsoft.com/office/drawing/2014/main" id="{56D74B69-2FEF-880D-BB71-A5B81B367CB5}"/>
              </a:ext>
            </a:extLst>
          </p:cNvPr>
          <p:cNvPicPr>
            <a:picLocks noGrp="1" noChangeAspect="1"/>
          </p:cNvPicPr>
          <p:nvPr>
            <p:ph sz="half" idx="2"/>
          </p:nvPr>
        </p:nvPicPr>
        <p:blipFill>
          <a:blip r:embed="rId2"/>
          <a:stretch>
            <a:fillRect/>
          </a:stretch>
        </p:blipFill>
        <p:spPr>
          <a:xfrm>
            <a:off x="4648200" y="1316832"/>
            <a:ext cx="3810000" cy="1257299"/>
          </a:xfrm>
          <a:prstGeom prst="rect">
            <a:avLst/>
          </a:prstGeom>
          <a:noFill/>
        </p:spPr>
      </p:pic>
      <p:sp>
        <p:nvSpPr>
          <p:cNvPr id="12" name="Title 3">
            <a:extLst>
              <a:ext uri="{FF2B5EF4-FFF2-40B4-BE49-F238E27FC236}">
                <a16:creationId xmlns:a16="http://schemas.microsoft.com/office/drawing/2014/main" id="{BE43C31E-B3B1-6E55-8E42-B061A90961FC}"/>
              </a:ext>
            </a:extLst>
          </p:cNvPr>
          <p:cNvSpPr>
            <a:spLocks noGrp="1"/>
          </p:cNvSpPr>
          <p:nvPr>
            <p:ph type="title"/>
          </p:nvPr>
        </p:nvSpPr>
        <p:spPr>
          <a:xfrm>
            <a:off x="0" y="127465"/>
            <a:ext cx="9144000" cy="695496"/>
          </a:xfrm>
        </p:spPr>
        <p:txBody>
          <a:bodyPr/>
          <a:lstStyle/>
          <a:p>
            <a:r>
              <a:rPr lang="en-US" sz="1800" b="1" dirty="0"/>
              <a:t>Erdafitinib in patients with advanced or </a:t>
            </a:r>
            <a:r>
              <a:rPr lang="en-US" sz="1800" b="1" dirty="0" err="1"/>
              <a:t>mUC</a:t>
            </a:r>
            <a:r>
              <a:rPr lang="en-US" sz="1800" b="1" dirty="0"/>
              <a:t> with select FGFR alterations</a:t>
            </a:r>
          </a:p>
        </p:txBody>
      </p:sp>
      <p:sp>
        <p:nvSpPr>
          <p:cNvPr id="7" name="TextBox 6">
            <a:extLst>
              <a:ext uri="{FF2B5EF4-FFF2-40B4-BE49-F238E27FC236}">
                <a16:creationId xmlns:a16="http://schemas.microsoft.com/office/drawing/2014/main" id="{0611C0E9-A59D-8A5D-2EE8-CFC09A9C42A1}"/>
              </a:ext>
            </a:extLst>
          </p:cNvPr>
          <p:cNvSpPr txBox="1"/>
          <p:nvPr/>
        </p:nvSpPr>
        <p:spPr>
          <a:xfrm>
            <a:off x="4531896" y="4570169"/>
            <a:ext cx="4612104" cy="400110"/>
          </a:xfrm>
          <a:prstGeom prst="rect">
            <a:avLst/>
          </a:prstGeom>
          <a:noFill/>
        </p:spPr>
        <p:txBody>
          <a:bodyPr wrap="square">
            <a:spAutoFit/>
          </a:bodyPr>
          <a:lstStyle/>
          <a:p>
            <a:r>
              <a:rPr lang="en-US" sz="1000" dirty="0"/>
              <a:t>Journal of Clinical Oncology 41, no. 17_suppl (June 10, 2023) LBA4619-LBA4619.</a:t>
            </a:r>
          </a:p>
        </p:txBody>
      </p:sp>
      <p:sp>
        <p:nvSpPr>
          <p:cNvPr id="16" name="TextBox 15">
            <a:extLst>
              <a:ext uri="{FF2B5EF4-FFF2-40B4-BE49-F238E27FC236}">
                <a16:creationId xmlns:a16="http://schemas.microsoft.com/office/drawing/2014/main" id="{2FB401D3-A90B-7CBE-9658-2BA317951B76}"/>
              </a:ext>
            </a:extLst>
          </p:cNvPr>
          <p:cNvSpPr txBox="1"/>
          <p:nvPr/>
        </p:nvSpPr>
        <p:spPr>
          <a:xfrm>
            <a:off x="4870557" y="2818999"/>
            <a:ext cx="4773374" cy="1061829"/>
          </a:xfrm>
          <a:prstGeom prst="rect">
            <a:avLst/>
          </a:prstGeom>
          <a:noFill/>
        </p:spPr>
        <p:txBody>
          <a:bodyPr wrap="square">
            <a:spAutoFit/>
          </a:bodyPr>
          <a:lstStyle/>
          <a:p>
            <a:r>
              <a:rPr lang="en-US" sz="900" dirty="0"/>
              <a:t>45.9% of patients had at least 1 TRAE of grade 3 or 4.</a:t>
            </a:r>
          </a:p>
          <a:p>
            <a:r>
              <a:rPr lang="en-US" sz="900" dirty="0"/>
              <a:t>Hyperphosphatemia (78.5% and 5.2%), </a:t>
            </a:r>
          </a:p>
          <a:p>
            <a:r>
              <a:rPr lang="en-US" sz="900" dirty="0"/>
              <a:t>Diarrhea (54.8% and 3.0%), </a:t>
            </a:r>
          </a:p>
          <a:p>
            <a:r>
              <a:rPr lang="en-US" sz="900" dirty="0"/>
              <a:t>Stomatitis (45.9% and 8.1%), </a:t>
            </a:r>
          </a:p>
          <a:p>
            <a:r>
              <a:rPr lang="en-US" sz="900" dirty="0"/>
              <a:t>Dry mouth (38.5% and 0%), </a:t>
            </a:r>
          </a:p>
          <a:p>
            <a:r>
              <a:rPr lang="en-US" sz="900" dirty="0"/>
              <a:t>Palmar-plantar erythrodysesthesia (30.4% and 9.6%), </a:t>
            </a:r>
          </a:p>
          <a:p>
            <a:r>
              <a:rPr lang="en-US" sz="900" dirty="0"/>
              <a:t>Onycholysis (23.0% and 5.9%).</a:t>
            </a:r>
          </a:p>
        </p:txBody>
      </p:sp>
      <p:pic>
        <p:nvPicPr>
          <p:cNvPr id="19" name="Content Placeholder 18">
            <a:extLst>
              <a:ext uri="{FF2B5EF4-FFF2-40B4-BE49-F238E27FC236}">
                <a16:creationId xmlns:a16="http://schemas.microsoft.com/office/drawing/2014/main" id="{B2B729FC-A7BC-9D30-C6CB-FAB8B9E9C0ED}"/>
              </a:ext>
            </a:extLst>
          </p:cNvPr>
          <p:cNvPicPr>
            <a:picLocks noGrp="1" noChangeAspect="1"/>
          </p:cNvPicPr>
          <p:nvPr>
            <p:ph sz="half" idx="1"/>
          </p:nvPr>
        </p:nvPicPr>
        <p:blipFill>
          <a:blip r:embed="rId3"/>
          <a:stretch>
            <a:fillRect/>
          </a:stretch>
        </p:blipFill>
        <p:spPr>
          <a:xfrm>
            <a:off x="1041548" y="921477"/>
            <a:ext cx="2450804" cy="1524132"/>
          </a:xfrm>
          <a:prstGeom prst="rect">
            <a:avLst/>
          </a:prstGeom>
        </p:spPr>
      </p:pic>
      <p:pic>
        <p:nvPicPr>
          <p:cNvPr id="20" name="Picture 19">
            <a:extLst>
              <a:ext uri="{FF2B5EF4-FFF2-40B4-BE49-F238E27FC236}">
                <a16:creationId xmlns:a16="http://schemas.microsoft.com/office/drawing/2014/main" id="{B8240579-A078-6DF6-FE97-A00E8D7AEE64}"/>
              </a:ext>
            </a:extLst>
          </p:cNvPr>
          <p:cNvPicPr>
            <a:picLocks noChangeAspect="1"/>
          </p:cNvPicPr>
          <p:nvPr/>
        </p:nvPicPr>
        <p:blipFill>
          <a:blip r:embed="rId4"/>
          <a:stretch>
            <a:fillRect/>
          </a:stretch>
        </p:blipFill>
        <p:spPr>
          <a:xfrm>
            <a:off x="953323" y="2446865"/>
            <a:ext cx="2456901" cy="1536325"/>
          </a:xfrm>
          <a:prstGeom prst="rect">
            <a:avLst/>
          </a:prstGeom>
        </p:spPr>
      </p:pic>
    </p:spTree>
    <p:extLst>
      <p:ext uri="{BB962C8B-B14F-4D97-AF65-F5344CB8AC3E}">
        <p14:creationId xmlns:p14="http://schemas.microsoft.com/office/powerpoint/2010/main" val="1558893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C44939-32F8-AE2B-E2CA-315A548218FF}"/>
              </a:ext>
            </a:extLst>
          </p:cNvPr>
          <p:cNvSpPr>
            <a:spLocks noGrp="1"/>
          </p:cNvSpPr>
          <p:nvPr>
            <p:ph idx="1"/>
          </p:nvPr>
        </p:nvSpPr>
        <p:spPr>
          <a:xfrm>
            <a:off x="862884" y="1107583"/>
            <a:ext cx="7595315" cy="3032352"/>
          </a:xfrm>
        </p:spPr>
        <p:txBody>
          <a:bodyPr/>
          <a:lstStyle/>
          <a:p>
            <a:pPr marL="0" indent="0">
              <a:buNone/>
            </a:pPr>
            <a:r>
              <a:rPr lang="en-US" sz="1200" b="1" dirty="0"/>
              <a:t>Front-line systemic treatment or clinical-trials</a:t>
            </a:r>
            <a:r>
              <a:rPr lang="en-US" sz="1200" dirty="0"/>
              <a:t>: </a:t>
            </a:r>
          </a:p>
          <a:p>
            <a:pPr marL="0" indent="0">
              <a:buNone/>
            </a:pPr>
            <a:r>
              <a:rPr lang="en-US" sz="1200" dirty="0"/>
              <a:t>  Cisplatin eligible: cisplatin-combinations and switch maintenance </a:t>
            </a:r>
          </a:p>
          <a:p>
            <a:pPr marL="0" indent="0">
              <a:buNone/>
            </a:pPr>
            <a:r>
              <a:rPr lang="en-US" sz="1200" dirty="0"/>
              <a:t>  Cisplatin ineligible: </a:t>
            </a:r>
          </a:p>
          <a:p>
            <a:pPr marL="457200" lvl="1" indent="0">
              <a:buNone/>
            </a:pPr>
            <a:r>
              <a:rPr lang="en-US" sz="1200" dirty="0" err="1"/>
              <a:t>GCa</a:t>
            </a:r>
            <a:r>
              <a:rPr lang="en-US" sz="1200" dirty="0"/>
              <a:t>-combinations and switch maintenance </a:t>
            </a:r>
          </a:p>
          <a:p>
            <a:pPr marL="457200" lvl="1" indent="0">
              <a:buNone/>
            </a:pPr>
            <a:r>
              <a:rPr lang="en-US" sz="1200" dirty="0"/>
              <a:t>Pembrolizumab for any patient ineligible for platinum-based chemotherapy </a:t>
            </a:r>
          </a:p>
          <a:p>
            <a:pPr marL="457200" lvl="1" indent="0">
              <a:buNone/>
            </a:pPr>
            <a:r>
              <a:rPr lang="en-US" sz="1200" dirty="0"/>
              <a:t>Atezolizumab for any patient whose tumor expresses PD-L1 or for any patient ineligible for platinum-based chemotherapy </a:t>
            </a:r>
          </a:p>
          <a:p>
            <a:pPr marL="457200" lvl="1" indent="0">
              <a:buNone/>
            </a:pPr>
            <a:r>
              <a:rPr lang="en-US" sz="1200" dirty="0" err="1"/>
              <a:t>Enfortumab</a:t>
            </a:r>
            <a:r>
              <a:rPr lang="en-US" sz="1200" dirty="0"/>
              <a:t> </a:t>
            </a:r>
            <a:r>
              <a:rPr lang="en-US" sz="1200" dirty="0" err="1"/>
              <a:t>vedotin-ejfv</a:t>
            </a:r>
            <a:r>
              <a:rPr lang="en-US" sz="1200" dirty="0"/>
              <a:t> with pembrolizumab </a:t>
            </a:r>
          </a:p>
          <a:p>
            <a:pPr marL="0" indent="0">
              <a:buNone/>
            </a:pPr>
            <a:r>
              <a:rPr lang="en-US" sz="1200" b="1" dirty="0"/>
              <a:t>Subsequent-lines systemic treatment or clinical trials: </a:t>
            </a:r>
          </a:p>
          <a:p>
            <a:pPr marL="0" indent="0">
              <a:buNone/>
            </a:pPr>
            <a:r>
              <a:rPr lang="en-US" sz="1200" dirty="0"/>
              <a:t>  Primary refractory disease: Immune checkpoint inhibition</a:t>
            </a:r>
          </a:p>
          <a:p>
            <a:pPr marL="0" indent="0">
              <a:buNone/>
            </a:pPr>
            <a:r>
              <a:rPr lang="en-US" sz="1200" dirty="0"/>
              <a:t>  FGFR3 mutation or fusion: Erdafitinib </a:t>
            </a:r>
          </a:p>
          <a:p>
            <a:pPr marL="0" indent="0">
              <a:buNone/>
            </a:pPr>
            <a:r>
              <a:rPr lang="en-US" sz="1200" dirty="0"/>
              <a:t>  </a:t>
            </a:r>
            <a:r>
              <a:rPr lang="en-US" sz="1200" dirty="0" err="1"/>
              <a:t>Enfortumab</a:t>
            </a:r>
            <a:r>
              <a:rPr lang="en-US" sz="1200" dirty="0"/>
              <a:t> </a:t>
            </a:r>
            <a:r>
              <a:rPr lang="en-US" sz="1200" dirty="0" err="1"/>
              <a:t>vedotin</a:t>
            </a:r>
            <a:r>
              <a:rPr lang="en-US" sz="1200" dirty="0"/>
              <a:t> </a:t>
            </a:r>
          </a:p>
          <a:p>
            <a:pPr marL="0" indent="0">
              <a:buNone/>
            </a:pPr>
            <a:r>
              <a:rPr lang="en-US" sz="1200" dirty="0"/>
              <a:t>  Sacituzumab </a:t>
            </a:r>
            <a:r>
              <a:rPr lang="en-US" sz="1200" dirty="0" err="1"/>
              <a:t>govitecan</a:t>
            </a:r>
            <a:r>
              <a:rPr lang="en-US" sz="1200" dirty="0"/>
              <a:t> </a:t>
            </a:r>
          </a:p>
          <a:p>
            <a:pPr marL="0" indent="0">
              <a:buNone/>
            </a:pPr>
            <a:r>
              <a:rPr lang="en-US" sz="1200" dirty="0"/>
              <a:t>  Alternative chemotherapy regimens</a:t>
            </a:r>
          </a:p>
          <a:p>
            <a:endParaRPr lang="en-US" dirty="0"/>
          </a:p>
        </p:txBody>
      </p:sp>
      <p:sp>
        <p:nvSpPr>
          <p:cNvPr id="3" name="Title 1">
            <a:extLst>
              <a:ext uri="{FF2B5EF4-FFF2-40B4-BE49-F238E27FC236}">
                <a16:creationId xmlns:a16="http://schemas.microsoft.com/office/drawing/2014/main" id="{0E9EAB5F-825E-488D-908C-B54A486DB8E6}"/>
              </a:ext>
            </a:extLst>
          </p:cNvPr>
          <p:cNvSpPr txBox="1">
            <a:spLocks/>
          </p:cNvSpPr>
          <p:nvPr/>
        </p:nvSpPr>
        <p:spPr>
          <a:xfrm>
            <a:off x="628650" y="274098"/>
            <a:ext cx="7886700" cy="995093"/>
          </a:xfrm>
          <a:prstGeom prst="rect">
            <a:avLst/>
          </a:prstGeom>
        </p:spPr>
        <p:txBody>
          <a:bodyPr>
            <a:normAutofit fontScale="975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rPr>
              <a:t>Sequencing Therapies for Metastatic UC</a:t>
            </a:r>
          </a:p>
        </p:txBody>
      </p:sp>
    </p:spTree>
    <p:extLst>
      <p:ext uri="{BB962C8B-B14F-4D97-AF65-F5344CB8AC3E}">
        <p14:creationId xmlns:p14="http://schemas.microsoft.com/office/powerpoint/2010/main" val="41651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C44939-32F8-AE2B-E2CA-315A548218FF}"/>
              </a:ext>
            </a:extLst>
          </p:cNvPr>
          <p:cNvSpPr>
            <a:spLocks noGrp="1"/>
          </p:cNvSpPr>
          <p:nvPr>
            <p:ph idx="1"/>
          </p:nvPr>
        </p:nvSpPr>
        <p:spPr>
          <a:xfrm>
            <a:off x="862884" y="1484099"/>
            <a:ext cx="7595315" cy="3254867"/>
          </a:xfrm>
        </p:spPr>
        <p:txBody>
          <a:bodyPr/>
          <a:lstStyle/>
          <a:p>
            <a:r>
              <a:rPr lang="en-US" sz="1600" dirty="0"/>
              <a:t>Consider both host, the disease, and previous treatment factors</a:t>
            </a:r>
          </a:p>
          <a:p>
            <a:r>
              <a:rPr lang="en-US" sz="1600" dirty="0"/>
              <a:t>Maximize the exposure to all active agents</a:t>
            </a:r>
          </a:p>
          <a:p>
            <a:r>
              <a:rPr lang="en-US" sz="1600" dirty="0"/>
              <a:t>Consider clinical trials options</a:t>
            </a:r>
          </a:p>
          <a:p>
            <a:r>
              <a:rPr lang="en-US" sz="1600" dirty="0"/>
              <a:t>Geriatric assessment, frailty level, comorbidities</a:t>
            </a:r>
          </a:p>
          <a:p>
            <a:r>
              <a:rPr lang="en-US" sz="1600" dirty="0"/>
              <a:t>Quality of life, performance status, nutrition status, social supports</a:t>
            </a:r>
          </a:p>
          <a:p>
            <a:r>
              <a:rPr lang="en-US" sz="1600" dirty="0"/>
              <a:t>Previous goal and preference</a:t>
            </a:r>
          </a:p>
          <a:p>
            <a:r>
              <a:rPr lang="en-US" sz="1600" dirty="0"/>
              <a:t>Intrinsic disease characteristics, time of relapse, disease burden, and progress pace, genetic evolution, variant tumor histology.</a:t>
            </a:r>
          </a:p>
          <a:p>
            <a:r>
              <a:rPr lang="en-US" sz="1600" dirty="0"/>
              <a:t>Previous therapies, duration of response, toxicities</a:t>
            </a:r>
          </a:p>
          <a:p>
            <a:endParaRPr lang="en-US" sz="1800" dirty="0"/>
          </a:p>
          <a:p>
            <a:endParaRPr lang="en-US" dirty="0"/>
          </a:p>
        </p:txBody>
      </p:sp>
      <p:sp>
        <p:nvSpPr>
          <p:cNvPr id="3" name="Title 1">
            <a:extLst>
              <a:ext uri="{FF2B5EF4-FFF2-40B4-BE49-F238E27FC236}">
                <a16:creationId xmlns:a16="http://schemas.microsoft.com/office/drawing/2014/main" id="{0E9EAB5F-825E-488D-908C-B54A486DB8E6}"/>
              </a:ext>
            </a:extLst>
          </p:cNvPr>
          <p:cNvSpPr txBox="1">
            <a:spLocks/>
          </p:cNvSpPr>
          <p:nvPr/>
        </p:nvSpPr>
        <p:spPr>
          <a:xfrm>
            <a:off x="257175" y="274098"/>
            <a:ext cx="8353425" cy="995093"/>
          </a:xfrm>
          <a:prstGeom prst="rect">
            <a:avLst/>
          </a:prstGeom>
        </p:spPr>
        <p:txBody>
          <a:bodyPr>
            <a:normAutofit fontScale="975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b="1" kern="0" dirty="0">
                <a:solidFill>
                  <a:schemeClr val="tx1"/>
                </a:solidFill>
              </a:rPr>
              <a:t>Practical Considerations in optimal selecting and sequencing in relapse/refractory UC</a:t>
            </a:r>
          </a:p>
        </p:txBody>
      </p:sp>
    </p:spTree>
    <p:extLst>
      <p:ext uri="{BB962C8B-B14F-4D97-AF65-F5344CB8AC3E}">
        <p14:creationId xmlns:p14="http://schemas.microsoft.com/office/powerpoint/2010/main" val="1595883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DA83E-9810-F512-AA3F-6D7CBF893A9A}"/>
              </a:ext>
            </a:extLst>
          </p:cNvPr>
          <p:cNvSpPr>
            <a:spLocks noGrp="1"/>
          </p:cNvSpPr>
          <p:nvPr>
            <p:ph idx="1"/>
          </p:nvPr>
        </p:nvSpPr>
        <p:spPr>
          <a:xfrm>
            <a:off x="685800" y="1113491"/>
            <a:ext cx="7772400" cy="3147278"/>
          </a:xfrm>
        </p:spPr>
        <p:txBody>
          <a:bodyPr/>
          <a:lstStyle/>
          <a:p>
            <a:r>
              <a:rPr lang="en-US" sz="2000" dirty="0"/>
              <a:t>As new treatment options are rapidly introduced, and clinical decision-making becomes more complex.</a:t>
            </a:r>
          </a:p>
          <a:p>
            <a:r>
              <a:rPr lang="en-US" sz="2000" dirty="0"/>
              <a:t>Clinical studies will continue to refine the treatment approach of R/R UC with the goal of personalization of treatment with biomarkers. </a:t>
            </a:r>
          </a:p>
          <a:p>
            <a:r>
              <a:rPr lang="en-US" sz="2000" dirty="0"/>
              <a:t>Optimal management of R/R UC need to consider each individual patients' comorbidities, organ functions, biology of the recurrent disease, prior therapies, response and toxicities.</a:t>
            </a:r>
          </a:p>
        </p:txBody>
      </p:sp>
      <p:sp>
        <p:nvSpPr>
          <p:cNvPr id="4" name="TextBox 3">
            <a:extLst>
              <a:ext uri="{FF2B5EF4-FFF2-40B4-BE49-F238E27FC236}">
                <a16:creationId xmlns:a16="http://schemas.microsoft.com/office/drawing/2014/main" id="{F6A1E0A4-83D0-A66F-5B4D-58A84D633B94}"/>
              </a:ext>
            </a:extLst>
          </p:cNvPr>
          <p:cNvSpPr txBox="1"/>
          <p:nvPr/>
        </p:nvSpPr>
        <p:spPr>
          <a:xfrm>
            <a:off x="685800" y="244385"/>
            <a:ext cx="4610100" cy="461665"/>
          </a:xfrm>
          <a:prstGeom prst="rect">
            <a:avLst/>
          </a:prstGeom>
          <a:noFill/>
        </p:spPr>
        <p:txBody>
          <a:bodyPr wrap="square">
            <a:spAutoFit/>
          </a:bodyPr>
          <a:lstStyle/>
          <a:p>
            <a:r>
              <a:rPr lang="en-US" b="1" dirty="0"/>
              <a:t>Conclusion and Summary</a:t>
            </a:r>
          </a:p>
        </p:txBody>
      </p:sp>
    </p:spTree>
    <p:extLst>
      <p:ext uri="{BB962C8B-B14F-4D97-AF65-F5344CB8AC3E}">
        <p14:creationId xmlns:p14="http://schemas.microsoft.com/office/powerpoint/2010/main" val="1965364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3306418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90A8-FD50-BB74-8B26-10E35F4B63F5}"/>
              </a:ext>
            </a:extLst>
          </p:cNvPr>
          <p:cNvSpPr>
            <a:spLocks noGrp="1"/>
          </p:cNvSpPr>
          <p:nvPr>
            <p:ph type="ctrTitle"/>
          </p:nvPr>
        </p:nvSpPr>
        <p:spPr/>
        <p:txBody>
          <a:bodyPr/>
          <a:lstStyle/>
          <a:p>
            <a:r>
              <a:rPr lang="en-US" dirty="0"/>
              <a:t>Patient Case</a:t>
            </a:r>
          </a:p>
        </p:txBody>
      </p:sp>
      <p:sp>
        <p:nvSpPr>
          <p:cNvPr id="3" name="Subtitle 2">
            <a:extLst>
              <a:ext uri="{FF2B5EF4-FFF2-40B4-BE49-F238E27FC236}">
                <a16:creationId xmlns:a16="http://schemas.microsoft.com/office/drawing/2014/main" id="{EBC2B0E2-35AD-0385-B738-FDD4160581A1}"/>
              </a:ext>
            </a:extLst>
          </p:cNvPr>
          <p:cNvSpPr>
            <a:spLocks noGrp="1"/>
          </p:cNvSpPr>
          <p:nvPr>
            <p:ph type="subTitle" idx="1"/>
          </p:nvPr>
        </p:nvSpPr>
        <p:spPr/>
        <p:txBody>
          <a:bodyPr/>
          <a:lstStyle/>
          <a:p>
            <a:r>
              <a:rPr lang="en-US" dirty="0"/>
              <a:t>MLS 79 </a:t>
            </a:r>
            <a:r>
              <a:rPr lang="en-US" dirty="0" err="1"/>
              <a:t>yo</a:t>
            </a:r>
            <a:endParaRPr lang="en-US" dirty="0"/>
          </a:p>
        </p:txBody>
      </p:sp>
    </p:spTree>
    <p:extLst>
      <p:ext uri="{BB962C8B-B14F-4D97-AF65-F5344CB8AC3E}">
        <p14:creationId xmlns:p14="http://schemas.microsoft.com/office/powerpoint/2010/main" val="2877162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36DF-ADE5-E7CA-552B-927262CA8083}"/>
              </a:ext>
            </a:extLst>
          </p:cNvPr>
          <p:cNvSpPr>
            <a:spLocks noGrp="1"/>
          </p:cNvSpPr>
          <p:nvPr>
            <p:ph type="title"/>
          </p:nvPr>
        </p:nvSpPr>
        <p:spPr/>
        <p:txBody>
          <a:bodyPr/>
          <a:lstStyle/>
          <a:p>
            <a:r>
              <a:rPr lang="en-US" dirty="0"/>
              <a:t>Case presentation: </a:t>
            </a:r>
          </a:p>
        </p:txBody>
      </p:sp>
      <p:sp>
        <p:nvSpPr>
          <p:cNvPr id="3" name="Content Placeholder 2">
            <a:extLst>
              <a:ext uri="{FF2B5EF4-FFF2-40B4-BE49-F238E27FC236}">
                <a16:creationId xmlns:a16="http://schemas.microsoft.com/office/drawing/2014/main" id="{D11522C4-60FA-6940-A1FC-6628A2D7ABE5}"/>
              </a:ext>
            </a:extLst>
          </p:cNvPr>
          <p:cNvSpPr>
            <a:spLocks noGrp="1"/>
          </p:cNvSpPr>
          <p:nvPr>
            <p:ph idx="1"/>
          </p:nvPr>
        </p:nvSpPr>
        <p:spPr>
          <a:xfrm>
            <a:off x="692721" y="396810"/>
            <a:ext cx="7772400" cy="2742388"/>
          </a:xfrm>
        </p:spPr>
        <p:txBody>
          <a:bodyPr>
            <a:normAutofit fontScale="85000" lnSpcReduction="10000"/>
          </a:bodyPr>
          <a:lstStyle/>
          <a:p>
            <a:r>
              <a:rPr lang="en-US" sz="1800" dirty="0"/>
              <a:t>History of previously cured breast cancer in 1996</a:t>
            </a:r>
          </a:p>
          <a:p>
            <a:r>
              <a:rPr lang="en-US" sz="1800" dirty="0"/>
              <a:t>Treated for non-muscle invasive bladder cancer 2010 (Likely only TURBT, incomplete records) she stopped following up after 5 years of monitoring in 2015.</a:t>
            </a:r>
            <a:endParaRPr lang="en-US" sz="1800" dirty="0">
              <a:solidFill>
                <a:srgbClr val="000000"/>
              </a:solidFill>
              <a:latin typeface="Arial" panose="020B0604020202020204" pitchFamily="34" charset="0"/>
            </a:endParaRPr>
          </a:p>
          <a:p>
            <a:r>
              <a:rPr lang="en-US" sz="1800" dirty="0"/>
              <a:t>She presents to outside provider with urinary frequency treated as urinary tract infection starting 6/26/2022 but eventually referred to urology when she did not have improvement. </a:t>
            </a:r>
          </a:p>
          <a:p>
            <a:r>
              <a:rPr lang="en-US" sz="1800" dirty="0"/>
              <a:t>She underwent TURBT on 8/18/2022: Papillary urothelial carcinoma, high-grade with tumor invading into muscularis propria and lymphovascular invasion. </a:t>
            </a:r>
          </a:p>
          <a:p>
            <a:r>
              <a:rPr lang="en-US" sz="1800" dirty="0"/>
              <a:t>Needed left PCN. </a:t>
            </a:r>
          </a:p>
          <a:p>
            <a:r>
              <a:rPr lang="en-US" sz="1800" dirty="0"/>
              <a:t>OSH CT Abdomen/Pelvis 8/19/2022: </a:t>
            </a:r>
          </a:p>
          <a:p>
            <a:pPr lvl="1"/>
            <a:r>
              <a:rPr lang="en-US" sz="1500" dirty="0"/>
              <a:t>Diffuse irregular wall thickening and enhancement of the bladder, asymmetric right posterior lateral bladder wall thickening with suspected invasion into the right superior lateral vagina. </a:t>
            </a:r>
          </a:p>
          <a:p>
            <a:pPr lvl="1"/>
            <a:r>
              <a:rPr lang="en-US" sz="1500" dirty="0"/>
              <a:t>There was internal iliac and pelvic sidewall lymph node metastases measuring 1.5 cm. Additionally, she has a soft tissue nodule posterior to the right kidney (hematoma versus metastasis), low-density 2.6 x 1.9 cm cystic lesion in the right groin of indeterminate nature, right middle lobe pulmonary nodules.</a:t>
            </a:r>
          </a:p>
        </p:txBody>
      </p:sp>
    </p:spTree>
    <p:extLst>
      <p:ext uri="{BB962C8B-B14F-4D97-AF65-F5344CB8AC3E}">
        <p14:creationId xmlns:p14="http://schemas.microsoft.com/office/powerpoint/2010/main" val="1230861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C488-4C7D-E59B-9FF2-492D84F3CB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D1FC62-CB49-10F4-A92B-CEC9988AB35E}"/>
              </a:ext>
            </a:extLst>
          </p:cNvPr>
          <p:cNvSpPr>
            <a:spLocks noGrp="1"/>
          </p:cNvSpPr>
          <p:nvPr>
            <p:ph idx="1"/>
          </p:nvPr>
        </p:nvSpPr>
        <p:spPr>
          <a:xfrm>
            <a:off x="628650" y="3394915"/>
            <a:ext cx="5166046" cy="1240188"/>
          </a:xfrm>
        </p:spPr>
        <p:txBody>
          <a:bodyPr/>
          <a:lstStyle/>
          <a:p>
            <a:pPr algn="l"/>
            <a:r>
              <a:rPr lang="en-US" sz="1350">
                <a:latin typeface="Arial" panose="020B0604020202020204" pitchFamily="34" charset="0"/>
              </a:rPr>
              <a:t>Circumferential thickening of the bladder wall is presumably related to history of bladder neoplasm </a:t>
            </a:r>
          </a:p>
        </p:txBody>
      </p:sp>
      <p:pic>
        <p:nvPicPr>
          <p:cNvPr id="5" name="Picture 4">
            <a:extLst>
              <a:ext uri="{FF2B5EF4-FFF2-40B4-BE49-F238E27FC236}">
                <a16:creationId xmlns:a16="http://schemas.microsoft.com/office/drawing/2014/main" id="{6937BF84-1B0C-644E-3155-98266E69DA29}"/>
              </a:ext>
            </a:extLst>
          </p:cNvPr>
          <p:cNvPicPr>
            <a:picLocks noChangeAspect="1"/>
          </p:cNvPicPr>
          <p:nvPr/>
        </p:nvPicPr>
        <p:blipFill rotWithShape="1">
          <a:blip r:embed="rId2"/>
          <a:srcRect l="9497" r="6451" b="30380"/>
          <a:stretch/>
        </p:blipFill>
        <p:spPr>
          <a:xfrm>
            <a:off x="55135" y="212193"/>
            <a:ext cx="5787737" cy="2908879"/>
          </a:xfrm>
          <a:prstGeom prst="rect">
            <a:avLst/>
          </a:prstGeom>
        </p:spPr>
      </p:pic>
      <p:pic>
        <p:nvPicPr>
          <p:cNvPr id="7" name="Picture 6">
            <a:extLst>
              <a:ext uri="{FF2B5EF4-FFF2-40B4-BE49-F238E27FC236}">
                <a16:creationId xmlns:a16="http://schemas.microsoft.com/office/drawing/2014/main" id="{A6DACAD8-E164-DE53-8883-33F690449891}"/>
              </a:ext>
            </a:extLst>
          </p:cNvPr>
          <p:cNvPicPr>
            <a:picLocks noChangeAspect="1"/>
          </p:cNvPicPr>
          <p:nvPr/>
        </p:nvPicPr>
        <p:blipFill>
          <a:blip r:embed="rId3"/>
          <a:stretch>
            <a:fillRect/>
          </a:stretch>
        </p:blipFill>
        <p:spPr>
          <a:xfrm>
            <a:off x="5884858" y="2381"/>
            <a:ext cx="3259142" cy="5143500"/>
          </a:xfrm>
          <a:prstGeom prst="rect">
            <a:avLst/>
          </a:prstGeom>
        </p:spPr>
      </p:pic>
    </p:spTree>
    <p:extLst>
      <p:ext uri="{BB962C8B-B14F-4D97-AF65-F5344CB8AC3E}">
        <p14:creationId xmlns:p14="http://schemas.microsoft.com/office/powerpoint/2010/main" val="2821314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02F8-7DDE-ECB9-734B-60C03973F896}"/>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55A2EE7E-C8B9-5DC1-CF99-AC61AE8B1E83}"/>
              </a:ext>
            </a:extLst>
          </p:cNvPr>
          <p:cNvPicPr>
            <a:picLocks noGrp="1" noChangeAspect="1"/>
          </p:cNvPicPr>
          <p:nvPr>
            <p:ph idx="1"/>
          </p:nvPr>
        </p:nvPicPr>
        <p:blipFill>
          <a:blip r:embed="rId2"/>
          <a:stretch>
            <a:fillRect/>
          </a:stretch>
        </p:blipFill>
        <p:spPr>
          <a:xfrm>
            <a:off x="475862" y="2445353"/>
            <a:ext cx="3932853" cy="2575697"/>
          </a:xfrm>
        </p:spPr>
      </p:pic>
      <p:pic>
        <p:nvPicPr>
          <p:cNvPr id="5" name="Picture 4">
            <a:extLst>
              <a:ext uri="{FF2B5EF4-FFF2-40B4-BE49-F238E27FC236}">
                <a16:creationId xmlns:a16="http://schemas.microsoft.com/office/drawing/2014/main" id="{D6045CC3-C84E-12CA-F73B-8588C82ACC2B}"/>
              </a:ext>
            </a:extLst>
          </p:cNvPr>
          <p:cNvPicPr>
            <a:picLocks noChangeAspect="1"/>
          </p:cNvPicPr>
          <p:nvPr/>
        </p:nvPicPr>
        <p:blipFill>
          <a:blip r:embed="rId3"/>
          <a:stretch>
            <a:fillRect/>
          </a:stretch>
        </p:blipFill>
        <p:spPr>
          <a:xfrm>
            <a:off x="475861" y="185833"/>
            <a:ext cx="3862874" cy="2169128"/>
          </a:xfrm>
          <a:prstGeom prst="rect">
            <a:avLst/>
          </a:prstGeom>
        </p:spPr>
      </p:pic>
      <p:pic>
        <p:nvPicPr>
          <p:cNvPr id="7" name="Picture 6">
            <a:extLst>
              <a:ext uri="{FF2B5EF4-FFF2-40B4-BE49-F238E27FC236}">
                <a16:creationId xmlns:a16="http://schemas.microsoft.com/office/drawing/2014/main" id="{A0070A46-7969-135E-78DE-7DD3B2A50CC6}"/>
              </a:ext>
            </a:extLst>
          </p:cNvPr>
          <p:cNvPicPr>
            <a:picLocks noChangeAspect="1"/>
          </p:cNvPicPr>
          <p:nvPr/>
        </p:nvPicPr>
        <p:blipFill rotWithShape="1">
          <a:blip r:embed="rId4"/>
          <a:srcRect l="1780" t="10215" r="1394" b="3716"/>
          <a:stretch/>
        </p:blipFill>
        <p:spPr>
          <a:xfrm>
            <a:off x="4652476" y="185833"/>
            <a:ext cx="3808057" cy="2169128"/>
          </a:xfrm>
          <a:prstGeom prst="rect">
            <a:avLst/>
          </a:prstGeom>
        </p:spPr>
      </p:pic>
      <p:sp>
        <p:nvSpPr>
          <p:cNvPr id="13" name="TextBox 12">
            <a:extLst>
              <a:ext uri="{FF2B5EF4-FFF2-40B4-BE49-F238E27FC236}">
                <a16:creationId xmlns:a16="http://schemas.microsoft.com/office/drawing/2014/main" id="{377E50EF-550C-3E8B-CDCF-B5C4D4E81ED7}"/>
              </a:ext>
            </a:extLst>
          </p:cNvPr>
          <p:cNvSpPr txBox="1"/>
          <p:nvPr/>
        </p:nvSpPr>
        <p:spPr>
          <a:xfrm>
            <a:off x="4570835" y="2919732"/>
            <a:ext cx="4382316" cy="1338828"/>
          </a:xfrm>
          <a:prstGeom prst="rect">
            <a:avLst/>
          </a:prstGeom>
          <a:noFill/>
        </p:spPr>
        <p:txBody>
          <a:bodyPr wrap="square">
            <a:spAutoFit/>
          </a:bodyPr>
          <a:lstStyle/>
          <a:p>
            <a:pPr algn="l" rtl="0"/>
            <a:r>
              <a:rPr lang="en-US" sz="1350" dirty="0">
                <a:solidFill>
                  <a:srgbClr val="000000"/>
                </a:solidFill>
                <a:latin typeface="Arial" panose="020B0604020202020204" pitchFamily="34" charset="0"/>
              </a:rPr>
              <a:t>- No definitive pelvic lymphadenopathy. Right internal iliac cystic lesion and right inguinal cystic lesion may correspond to the outside CT reported findings. These could represent small lymphatic malformations. </a:t>
            </a:r>
          </a:p>
          <a:p>
            <a:pPr algn="l" rtl="0"/>
            <a:r>
              <a:rPr lang="en-US" sz="1350" dirty="0">
                <a:solidFill>
                  <a:srgbClr val="000000"/>
                </a:solidFill>
                <a:latin typeface="Arial" panose="020B0604020202020204" pitchFamily="34" charset="0"/>
              </a:rPr>
              <a:t>- Cystic/necrotic lymphadenopathy is felt to be less likely given that the primary tumor appears solid. </a:t>
            </a:r>
          </a:p>
        </p:txBody>
      </p:sp>
    </p:spTree>
    <p:extLst>
      <p:ext uri="{BB962C8B-B14F-4D97-AF65-F5344CB8AC3E}">
        <p14:creationId xmlns:p14="http://schemas.microsoft.com/office/powerpoint/2010/main" val="3000167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5AB7-B5FE-1D8B-D89D-733C8AC725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E64607-8E70-E32B-A721-4615B21B2985}"/>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61701D1-A92A-E3AF-9B6A-1253DBB35C54}"/>
              </a:ext>
            </a:extLst>
          </p:cNvPr>
          <p:cNvPicPr>
            <a:picLocks noChangeAspect="1"/>
          </p:cNvPicPr>
          <p:nvPr/>
        </p:nvPicPr>
        <p:blipFill>
          <a:blip r:embed="rId2"/>
          <a:stretch>
            <a:fillRect/>
          </a:stretch>
        </p:blipFill>
        <p:spPr>
          <a:xfrm>
            <a:off x="4826260" y="1056487"/>
            <a:ext cx="3837214" cy="3035288"/>
          </a:xfrm>
          <a:prstGeom prst="rect">
            <a:avLst/>
          </a:prstGeom>
        </p:spPr>
      </p:pic>
      <p:pic>
        <p:nvPicPr>
          <p:cNvPr id="7" name="Picture 6">
            <a:extLst>
              <a:ext uri="{FF2B5EF4-FFF2-40B4-BE49-F238E27FC236}">
                <a16:creationId xmlns:a16="http://schemas.microsoft.com/office/drawing/2014/main" id="{F1E63E04-D304-A9A1-CB95-3398CB7DBEF5}"/>
              </a:ext>
            </a:extLst>
          </p:cNvPr>
          <p:cNvPicPr>
            <a:picLocks noChangeAspect="1"/>
          </p:cNvPicPr>
          <p:nvPr/>
        </p:nvPicPr>
        <p:blipFill>
          <a:blip r:embed="rId3"/>
          <a:stretch>
            <a:fillRect/>
          </a:stretch>
        </p:blipFill>
        <p:spPr>
          <a:xfrm>
            <a:off x="0" y="1056487"/>
            <a:ext cx="4726853" cy="3035288"/>
          </a:xfrm>
          <a:prstGeom prst="rect">
            <a:avLst/>
          </a:prstGeom>
        </p:spPr>
      </p:pic>
    </p:spTree>
    <p:extLst>
      <p:ext uri="{BB962C8B-B14F-4D97-AF65-F5344CB8AC3E}">
        <p14:creationId xmlns:p14="http://schemas.microsoft.com/office/powerpoint/2010/main" val="713444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801B89-08F8-4AAC-957A-CDCAB8E18645}"/>
              </a:ext>
            </a:extLst>
          </p:cNvPr>
          <p:cNvPicPr>
            <a:picLocks noChangeAspect="1"/>
          </p:cNvPicPr>
          <p:nvPr/>
        </p:nvPicPr>
        <p:blipFill rotWithShape="1">
          <a:blip r:embed="rId2"/>
          <a:srcRect l="2403" t="1871" r="6814" b="1253"/>
          <a:stretch/>
        </p:blipFill>
        <p:spPr>
          <a:xfrm>
            <a:off x="139959" y="120192"/>
            <a:ext cx="2113384" cy="3201677"/>
          </a:xfrm>
          <a:prstGeom prst="rect">
            <a:avLst/>
          </a:prstGeom>
        </p:spPr>
      </p:pic>
      <p:pic>
        <p:nvPicPr>
          <p:cNvPr id="15" name="Picture 14">
            <a:extLst>
              <a:ext uri="{FF2B5EF4-FFF2-40B4-BE49-F238E27FC236}">
                <a16:creationId xmlns:a16="http://schemas.microsoft.com/office/drawing/2014/main" id="{99AA32E5-D6AB-7750-62F0-BF101366B110}"/>
              </a:ext>
            </a:extLst>
          </p:cNvPr>
          <p:cNvPicPr>
            <a:picLocks noChangeAspect="1"/>
          </p:cNvPicPr>
          <p:nvPr/>
        </p:nvPicPr>
        <p:blipFill>
          <a:blip r:embed="rId3"/>
          <a:stretch>
            <a:fillRect/>
          </a:stretch>
        </p:blipFill>
        <p:spPr>
          <a:xfrm>
            <a:off x="2360207" y="120192"/>
            <a:ext cx="2893042" cy="1698518"/>
          </a:xfrm>
          <a:prstGeom prst="rect">
            <a:avLst/>
          </a:prstGeom>
        </p:spPr>
      </p:pic>
      <p:pic>
        <p:nvPicPr>
          <p:cNvPr id="17" name="Picture 16">
            <a:extLst>
              <a:ext uri="{FF2B5EF4-FFF2-40B4-BE49-F238E27FC236}">
                <a16:creationId xmlns:a16="http://schemas.microsoft.com/office/drawing/2014/main" id="{A417BBE4-1D73-E18F-EB8A-14331F9603B8}"/>
              </a:ext>
            </a:extLst>
          </p:cNvPr>
          <p:cNvPicPr>
            <a:picLocks noChangeAspect="1"/>
          </p:cNvPicPr>
          <p:nvPr/>
        </p:nvPicPr>
        <p:blipFill>
          <a:blip r:embed="rId4"/>
          <a:stretch>
            <a:fillRect/>
          </a:stretch>
        </p:blipFill>
        <p:spPr>
          <a:xfrm>
            <a:off x="2346365" y="1809293"/>
            <a:ext cx="3395367" cy="2630569"/>
          </a:xfrm>
          <a:prstGeom prst="rect">
            <a:avLst/>
          </a:prstGeom>
        </p:spPr>
      </p:pic>
      <p:pic>
        <p:nvPicPr>
          <p:cNvPr id="19" name="Picture 18">
            <a:extLst>
              <a:ext uri="{FF2B5EF4-FFF2-40B4-BE49-F238E27FC236}">
                <a16:creationId xmlns:a16="http://schemas.microsoft.com/office/drawing/2014/main" id="{5E2D462A-BD29-6811-51D3-AF973B30AC32}"/>
              </a:ext>
            </a:extLst>
          </p:cNvPr>
          <p:cNvPicPr>
            <a:picLocks noChangeAspect="1"/>
          </p:cNvPicPr>
          <p:nvPr/>
        </p:nvPicPr>
        <p:blipFill>
          <a:blip r:embed="rId5"/>
          <a:stretch>
            <a:fillRect/>
          </a:stretch>
        </p:blipFill>
        <p:spPr>
          <a:xfrm>
            <a:off x="5832070" y="2300312"/>
            <a:ext cx="3436144" cy="2043113"/>
          </a:xfrm>
          <a:prstGeom prst="rect">
            <a:avLst/>
          </a:prstGeom>
        </p:spPr>
      </p:pic>
    </p:spTree>
    <p:extLst>
      <p:ext uri="{BB962C8B-B14F-4D97-AF65-F5344CB8AC3E}">
        <p14:creationId xmlns:p14="http://schemas.microsoft.com/office/powerpoint/2010/main" val="135354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D15B-31FF-E641-5B50-7031D03A9752}"/>
              </a:ext>
            </a:extLst>
          </p:cNvPr>
          <p:cNvSpPr>
            <a:spLocks noGrp="1"/>
          </p:cNvSpPr>
          <p:nvPr>
            <p:ph type="title"/>
          </p:nvPr>
        </p:nvSpPr>
        <p:spPr/>
        <p:txBody>
          <a:bodyPr/>
          <a:lstStyle/>
          <a:p>
            <a:r>
              <a:rPr lang="en-US" dirty="0"/>
              <a:t>Next: </a:t>
            </a:r>
          </a:p>
        </p:txBody>
      </p:sp>
      <p:sp>
        <p:nvSpPr>
          <p:cNvPr id="3" name="Content Placeholder 2">
            <a:extLst>
              <a:ext uri="{FF2B5EF4-FFF2-40B4-BE49-F238E27FC236}">
                <a16:creationId xmlns:a16="http://schemas.microsoft.com/office/drawing/2014/main" id="{27FDC1D8-22C4-6F1C-B2C5-8F789243E00F}"/>
              </a:ext>
            </a:extLst>
          </p:cNvPr>
          <p:cNvSpPr>
            <a:spLocks noGrp="1"/>
          </p:cNvSpPr>
          <p:nvPr>
            <p:ph idx="1"/>
          </p:nvPr>
        </p:nvSpPr>
        <p:spPr>
          <a:xfrm>
            <a:off x="581982" y="154525"/>
            <a:ext cx="7772400" cy="2742388"/>
          </a:xfrm>
        </p:spPr>
        <p:txBody>
          <a:bodyPr vert="horz" wrap="square" lIns="91440" tIns="45720" rIns="91440" bIns="45720" numCol="1" anchor="t" anchorCtr="0" compatLnSpc="1">
            <a:prstTxWarp prst="textNoShape">
              <a:avLst/>
            </a:prstTxWarp>
            <a:noAutofit/>
          </a:bodyPr>
          <a:lstStyle/>
          <a:p>
            <a:r>
              <a:rPr lang="en-US" sz="1600" dirty="0"/>
              <a:t>Before starting any treatment, she was admitted for sepsis due to pyelonephritis. </a:t>
            </a:r>
          </a:p>
          <a:p>
            <a:r>
              <a:rPr lang="en-US" sz="1600" dirty="0"/>
              <a:t>Carboplatin + </a:t>
            </a:r>
            <a:r>
              <a:rPr lang="en-US" sz="1600" dirty="0" err="1"/>
              <a:t>Gemcitabone</a:t>
            </a:r>
            <a:r>
              <a:rPr lang="en-US" sz="1600" dirty="0"/>
              <a:t> (Unresectable vs. Neoadjuvant?)</a:t>
            </a:r>
          </a:p>
          <a:p>
            <a:r>
              <a:rPr lang="en-US" sz="1600" dirty="0"/>
              <a:t>Restaging after 2 cycles: </a:t>
            </a:r>
          </a:p>
          <a:p>
            <a:pPr lvl="1"/>
            <a:r>
              <a:rPr lang="en-US" sz="1400" dirty="0"/>
              <a:t>Circumferential bladder wall thickening with mild enhancement along the anterior left lateral walls. This may represent the patient's known bladder mass.</a:t>
            </a:r>
            <a:endParaRPr lang="en-US" sz="1400">
              <a:cs typeface="Arial"/>
            </a:endParaRPr>
          </a:p>
          <a:p>
            <a:pPr lvl="1"/>
            <a:r>
              <a:rPr lang="en-US" sz="1400" dirty="0"/>
              <a:t>Moderate to severe left hydroureteronephrosis to the distal left ureter just above the left ureterovesical junction. No distal ureteral calculus or discrete ureteral mass visible by CT. Bilateral nephrostomies remain in position.</a:t>
            </a:r>
            <a:endParaRPr lang="en-US" sz="1400">
              <a:cs typeface="Arial"/>
            </a:endParaRPr>
          </a:p>
          <a:p>
            <a:pPr lvl="1"/>
            <a:r>
              <a:rPr lang="en-US" sz="1400" dirty="0"/>
              <a:t>Unchanged 4.1 cm left adnexal cystic lesion.</a:t>
            </a:r>
            <a:endParaRPr lang="en-US" sz="1400">
              <a:cs typeface="Arial"/>
            </a:endParaRPr>
          </a:p>
          <a:p>
            <a:pPr lvl="1"/>
            <a:r>
              <a:rPr lang="en-US" sz="1400" dirty="0"/>
              <a:t>Atrophic right kidney.</a:t>
            </a:r>
            <a:endParaRPr lang="en-US" sz="1400">
              <a:cs typeface="Arial"/>
            </a:endParaRPr>
          </a:p>
          <a:p>
            <a:pPr lvl="1"/>
            <a:r>
              <a:rPr lang="en-US" sz="1400" dirty="0"/>
              <a:t>Unchanged small cystic lesions adjacent to the right internal iliac vessels and right inguinal location.</a:t>
            </a:r>
            <a:endParaRPr lang="en-US" sz="1400">
              <a:cs typeface="Arial"/>
            </a:endParaRPr>
          </a:p>
          <a:p>
            <a:pPr lvl="1"/>
            <a:r>
              <a:rPr lang="en-US" sz="1400" dirty="0"/>
              <a:t>11 mm left pericardiophrenic node, unchanged. No other adenopathy in the abdomen or pelvis.</a:t>
            </a:r>
            <a:endParaRPr lang="en-US" sz="1400">
              <a:cs typeface="Arial"/>
            </a:endParaRPr>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207784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942C5-B885-EDDD-AEC9-7FE1C211EC62}"/>
              </a:ext>
            </a:extLst>
          </p:cNvPr>
          <p:cNvSpPr>
            <a:spLocks noGrp="1"/>
          </p:cNvSpPr>
          <p:nvPr>
            <p:ph type="title"/>
          </p:nvPr>
        </p:nvSpPr>
        <p:spPr/>
        <p:txBody>
          <a:bodyPr/>
          <a:lstStyle/>
          <a:p>
            <a:r>
              <a:rPr lang="en-US" dirty="0"/>
              <a:t>Next: </a:t>
            </a:r>
          </a:p>
        </p:txBody>
      </p:sp>
      <p:sp>
        <p:nvSpPr>
          <p:cNvPr id="3" name="Content Placeholder 2">
            <a:extLst>
              <a:ext uri="{FF2B5EF4-FFF2-40B4-BE49-F238E27FC236}">
                <a16:creationId xmlns:a16="http://schemas.microsoft.com/office/drawing/2014/main" id="{2E757506-4517-3962-BBC3-6014D716C129}"/>
              </a:ext>
            </a:extLst>
          </p:cNvPr>
          <p:cNvSpPr>
            <a:spLocks noGrp="1"/>
          </p:cNvSpPr>
          <p:nvPr>
            <p:ph idx="1"/>
          </p:nvPr>
        </p:nvSpPr>
        <p:spPr/>
        <p:txBody>
          <a:bodyPr/>
          <a:lstStyle/>
          <a:p>
            <a:r>
              <a:rPr lang="en-US" dirty="0"/>
              <a:t>To ED during C3 with </a:t>
            </a:r>
            <a:r>
              <a:rPr lang="en-US" dirty="0" err="1"/>
              <a:t>Tmax</a:t>
            </a:r>
            <a:r>
              <a:rPr lang="en-US" dirty="0"/>
              <a:t> 100.6 x2</a:t>
            </a:r>
          </a:p>
          <a:p>
            <a:r>
              <a:rPr lang="en-US" dirty="0"/>
              <a:t>To ED during C4 with </a:t>
            </a:r>
            <a:r>
              <a:rPr lang="en-US" dirty="0" err="1"/>
              <a:t>Tmax</a:t>
            </a:r>
            <a:r>
              <a:rPr lang="en-US" dirty="0"/>
              <a:t> 101</a:t>
            </a:r>
          </a:p>
          <a:p>
            <a:r>
              <a:rPr lang="en-US" dirty="0"/>
              <a:t>Completed 4 cycles of Gem + Carbo in late 1/2023. </a:t>
            </a:r>
          </a:p>
          <a:p>
            <a:endParaRPr lang="en-US" dirty="0"/>
          </a:p>
        </p:txBody>
      </p:sp>
    </p:spTree>
    <p:extLst>
      <p:ext uri="{BB962C8B-B14F-4D97-AF65-F5344CB8AC3E}">
        <p14:creationId xmlns:p14="http://schemas.microsoft.com/office/powerpoint/2010/main" val="1844419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D383-7064-9E5E-6D02-FCC82E546B21}"/>
              </a:ext>
            </a:extLst>
          </p:cNvPr>
          <p:cNvSpPr>
            <a:spLocks noGrp="1"/>
          </p:cNvSpPr>
          <p:nvPr>
            <p:ph type="title"/>
          </p:nvPr>
        </p:nvSpPr>
        <p:spPr/>
        <p:txBody>
          <a:bodyPr/>
          <a:lstStyle/>
          <a:p>
            <a:r>
              <a:rPr lang="en-US" dirty="0"/>
              <a:t>Other discussions about treatment </a:t>
            </a:r>
            <a:r>
              <a:rPr lang="en-US" dirty="0" err="1"/>
              <a:t>optisons</a:t>
            </a:r>
            <a:r>
              <a:rPr lang="en-US" dirty="0"/>
              <a:t>? </a:t>
            </a:r>
          </a:p>
        </p:txBody>
      </p:sp>
      <p:sp>
        <p:nvSpPr>
          <p:cNvPr id="3" name="Content Placeholder 2">
            <a:extLst>
              <a:ext uri="{FF2B5EF4-FFF2-40B4-BE49-F238E27FC236}">
                <a16:creationId xmlns:a16="http://schemas.microsoft.com/office/drawing/2014/main" id="{3536D4B4-735E-2A0B-85E9-029EC1B9B648}"/>
              </a:ext>
            </a:extLst>
          </p:cNvPr>
          <p:cNvSpPr>
            <a:spLocks noGrp="1"/>
          </p:cNvSpPr>
          <p:nvPr>
            <p:ph idx="1"/>
          </p:nvPr>
        </p:nvSpPr>
        <p:spPr>
          <a:xfrm>
            <a:off x="616588" y="562948"/>
            <a:ext cx="7772400" cy="2742388"/>
          </a:xfrm>
        </p:spPr>
        <p:txBody>
          <a:bodyPr/>
          <a:lstStyle/>
          <a:p>
            <a:r>
              <a:rPr lang="en-US" dirty="0"/>
              <a:t>Met RadOnc during chemotherapy:</a:t>
            </a:r>
          </a:p>
          <a:p>
            <a:pPr lvl="1"/>
            <a:r>
              <a:rPr lang="en-US" dirty="0"/>
              <a:t>Is </a:t>
            </a:r>
            <a:r>
              <a:rPr lang="en-US" dirty="0" err="1"/>
              <a:t>Trimodality</a:t>
            </a:r>
            <a:r>
              <a:rPr lang="en-US" dirty="0"/>
              <a:t> therapy Feasible? </a:t>
            </a:r>
          </a:p>
          <a:p>
            <a:pPr lvl="1"/>
            <a:r>
              <a:rPr lang="en-US" dirty="0"/>
              <a:t>What is bladder preservation rate? </a:t>
            </a:r>
          </a:p>
          <a:p>
            <a:pPr lvl="1"/>
            <a:r>
              <a:rPr lang="en-US" dirty="0"/>
              <a:t>What is the distant metastases risk? </a:t>
            </a:r>
          </a:p>
          <a:p>
            <a:r>
              <a:rPr lang="en-US" dirty="0"/>
              <a:t>Met with Urology around C3-4</a:t>
            </a:r>
          </a:p>
          <a:p>
            <a:pPr lvl="1"/>
            <a:r>
              <a:rPr lang="en-US" dirty="0"/>
              <a:t>Is she </a:t>
            </a:r>
            <a:r>
              <a:rPr lang="en-US" dirty="0" err="1"/>
              <a:t>resectable</a:t>
            </a:r>
            <a:r>
              <a:rPr lang="en-US" dirty="0"/>
              <a:t>? </a:t>
            </a:r>
          </a:p>
          <a:p>
            <a:pPr lvl="1"/>
            <a:r>
              <a:rPr lang="en-US" dirty="0"/>
              <a:t>Thoughts about initial nodes? </a:t>
            </a:r>
          </a:p>
          <a:p>
            <a:pPr lvl="1"/>
            <a:r>
              <a:rPr lang="en-US" dirty="0"/>
              <a:t>Thoughts about pulmonary nodules? </a:t>
            </a:r>
          </a:p>
        </p:txBody>
      </p:sp>
    </p:spTree>
    <p:extLst>
      <p:ext uri="{BB962C8B-B14F-4D97-AF65-F5344CB8AC3E}">
        <p14:creationId xmlns:p14="http://schemas.microsoft.com/office/powerpoint/2010/main" val="590447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4FC7-FC2B-EA50-7426-88D689D6BEF6}"/>
              </a:ext>
            </a:extLst>
          </p:cNvPr>
          <p:cNvSpPr>
            <a:spLocks noGrp="1"/>
          </p:cNvSpPr>
          <p:nvPr>
            <p:ph type="title"/>
          </p:nvPr>
        </p:nvSpPr>
        <p:spPr/>
        <p:txBody>
          <a:bodyPr/>
          <a:lstStyle/>
          <a:p>
            <a:r>
              <a:rPr lang="en-US" dirty="0"/>
              <a:t>Surgery</a:t>
            </a:r>
          </a:p>
        </p:txBody>
      </p:sp>
      <p:sp>
        <p:nvSpPr>
          <p:cNvPr id="3" name="Content Placeholder 2">
            <a:extLst>
              <a:ext uri="{FF2B5EF4-FFF2-40B4-BE49-F238E27FC236}">
                <a16:creationId xmlns:a16="http://schemas.microsoft.com/office/drawing/2014/main" id="{71F3BC28-331F-BF9F-C814-FC491F9AEE71}"/>
              </a:ext>
            </a:extLst>
          </p:cNvPr>
          <p:cNvSpPr>
            <a:spLocks noGrp="1"/>
          </p:cNvSpPr>
          <p:nvPr>
            <p:ph idx="1"/>
          </p:nvPr>
        </p:nvSpPr>
        <p:spPr>
          <a:xfrm>
            <a:off x="595824" y="556025"/>
            <a:ext cx="7772400" cy="2742388"/>
          </a:xfrm>
        </p:spPr>
        <p:txBody>
          <a:bodyPr>
            <a:normAutofit fontScale="40000" lnSpcReduction="20000"/>
          </a:bodyPr>
          <a:lstStyle/>
          <a:p>
            <a:pPr marL="0" indent="0">
              <a:buNone/>
            </a:pPr>
            <a:r>
              <a:rPr lang="en-US" dirty="0"/>
              <a:t>A.  Urinary bladder, uterus and cervix including anterior vaginal cuff, bilateral fallopian tubes and ovaries, radical cystectomy total abdominal hysterectomy and vaginectomy:</a:t>
            </a:r>
          </a:p>
          <a:p>
            <a:pPr>
              <a:buFontTx/>
              <a:buChar char="-"/>
            </a:pPr>
            <a:r>
              <a:rPr lang="en-US" dirty="0"/>
              <a:t>Extensive invasive urothelial carcinoma, micropapillary variant; see Interpretation</a:t>
            </a:r>
          </a:p>
          <a:p>
            <a:pPr>
              <a:buFontTx/>
              <a:buChar char="-"/>
            </a:pPr>
            <a:r>
              <a:rPr lang="en-US" dirty="0"/>
              <a:t>Patchy denuded surface with foreign body giant cell reaction, consistent with therapy effect</a:t>
            </a:r>
          </a:p>
          <a:p>
            <a:r>
              <a:rPr lang="en-US" dirty="0"/>
              <a:t>Carcinoma centered around the right ureteral orifice but involves the entire posterior and right bladder including the dome</a:t>
            </a:r>
          </a:p>
          <a:p>
            <a:r>
              <a:rPr lang="en-US" dirty="0"/>
              <a:t> Carcinoma involves anterior endocervix (direct extension versus lymphovascular spread), and involves uterine corpus and posterior endocervix (favor lymphovascular spread)</a:t>
            </a:r>
          </a:p>
          <a:p>
            <a:r>
              <a:rPr lang="en-US" dirty="0"/>
              <a:t> Surgical resection margins including vaginal cuff margins free of carcinoma</a:t>
            </a:r>
          </a:p>
          <a:p>
            <a:r>
              <a:rPr lang="en-US" dirty="0"/>
              <a:t> Pathologic stage ypT4aN0</a:t>
            </a:r>
          </a:p>
          <a:p>
            <a:pPr marL="0" indent="0">
              <a:buNone/>
            </a:pPr>
            <a:r>
              <a:rPr lang="en-US" dirty="0"/>
              <a:t>B. Left pelvic lymph nodes, lymphadenectomy:</a:t>
            </a:r>
          </a:p>
          <a:p>
            <a:r>
              <a:rPr lang="en-US" dirty="0"/>
              <a:t>– 10 benign lymph nodes, negative for carcinoma (0/10)</a:t>
            </a:r>
          </a:p>
          <a:p>
            <a:r>
              <a:rPr lang="en-US" dirty="0"/>
              <a:t>– Tumor embolus in small para-nodal venous channel </a:t>
            </a:r>
          </a:p>
          <a:p>
            <a:pPr marL="0" indent="0">
              <a:buNone/>
            </a:pPr>
            <a:r>
              <a:rPr lang="en-US" dirty="0"/>
              <a:t>C.  Right pelvic lymph nodes, lymphadenectomy:</a:t>
            </a:r>
          </a:p>
          <a:p>
            <a:r>
              <a:rPr lang="en-US" dirty="0"/>
              <a:t>– 17 benign lymph nodes negative for carcinoma (0/17)</a:t>
            </a:r>
          </a:p>
          <a:p>
            <a:pPr marL="0" indent="0">
              <a:buNone/>
            </a:pPr>
            <a:r>
              <a:rPr lang="en-US" dirty="0"/>
              <a:t>D.  Left distal ureter, resection:</a:t>
            </a:r>
          </a:p>
          <a:p>
            <a:r>
              <a:rPr lang="en-US" dirty="0"/>
              <a:t>–  Benign ureter segment</a:t>
            </a:r>
          </a:p>
          <a:p>
            <a:pPr marL="0" indent="0">
              <a:buNone/>
            </a:pPr>
            <a:r>
              <a:rPr lang="en-US" dirty="0"/>
              <a:t>E.  Right distal ureter, resection:</a:t>
            </a:r>
          </a:p>
          <a:p>
            <a:r>
              <a:rPr lang="en-US" dirty="0"/>
              <a:t>– Benign ureter segment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53700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buNone/>
            </a:pPr>
            <a:r>
              <a:rPr lang="en-US" b="1" dirty="0">
                <a:solidFill>
                  <a:srgbClr val="002E51"/>
                </a:solidFill>
              </a:rPr>
              <a:t>Hans Hammers</a:t>
            </a:r>
            <a:r>
              <a:rPr lang="en-US" sz="2800" b="1" dirty="0">
                <a:solidFill>
                  <a:srgbClr val="002E51"/>
                </a:solidFill>
              </a:rPr>
              <a:t>, MD</a:t>
            </a:r>
            <a:r>
              <a:rPr lang="en-US" b="1" dirty="0">
                <a:solidFill>
                  <a:srgbClr val="002E51"/>
                </a:solidFill>
              </a:rPr>
              <a:t>, PhD</a:t>
            </a:r>
            <a:endParaRPr lang="en-US" sz="2800" dirty="0">
              <a:solidFill>
                <a:srgbClr val="002E51"/>
              </a:solidFill>
            </a:endParaRPr>
          </a:p>
          <a:p>
            <a:pPr marL="0" indent="0" algn="ctr">
              <a:buNone/>
            </a:pPr>
            <a:r>
              <a:rPr lang="en-US" sz="2100" dirty="0">
                <a:solidFill>
                  <a:srgbClr val="002E51"/>
                </a:solidFill>
              </a:rPr>
              <a:t>Professor of Medicine</a:t>
            </a:r>
          </a:p>
          <a:p>
            <a:pPr marL="0" indent="0" algn="ctr">
              <a:buNone/>
            </a:pPr>
            <a:r>
              <a:rPr lang="en-US" sz="2100" dirty="0">
                <a:solidFill>
                  <a:srgbClr val="002E51"/>
                </a:solidFill>
                <a:cs typeface="Arial"/>
              </a:rPr>
              <a:t>UT Southwestern Harold C. Simmons Comprehensive Cancer Center </a:t>
            </a:r>
            <a:endParaRPr lang="en-US"/>
          </a:p>
          <a:p>
            <a:pPr marL="0" indent="0" algn="ctr">
              <a:buNone/>
            </a:pPr>
            <a:r>
              <a:rPr lang="en-US" sz="2100" dirty="0">
                <a:solidFill>
                  <a:srgbClr val="002E51"/>
                </a:solidFill>
              </a:rPr>
              <a:t>Dallas, TX</a:t>
            </a:r>
            <a:endParaRPr lang="en-US" sz="2100" dirty="0"/>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580342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92F2-1175-F2EE-F42B-8E0D3730A150}"/>
              </a:ext>
            </a:extLst>
          </p:cNvPr>
          <p:cNvSpPr>
            <a:spLocks noGrp="1"/>
          </p:cNvSpPr>
          <p:nvPr>
            <p:ph type="title"/>
          </p:nvPr>
        </p:nvSpPr>
        <p:spPr/>
        <p:txBody>
          <a:bodyPr/>
          <a:lstStyle/>
          <a:p>
            <a:r>
              <a:rPr lang="en-US" dirty="0"/>
              <a:t>Next? </a:t>
            </a:r>
          </a:p>
        </p:txBody>
      </p:sp>
      <p:sp>
        <p:nvSpPr>
          <p:cNvPr id="3" name="Content Placeholder 2">
            <a:extLst>
              <a:ext uri="{FF2B5EF4-FFF2-40B4-BE49-F238E27FC236}">
                <a16:creationId xmlns:a16="http://schemas.microsoft.com/office/drawing/2014/main" id="{C6B9AFC2-3513-A6DE-35C8-044ECAEE5DD5}"/>
              </a:ext>
            </a:extLst>
          </p:cNvPr>
          <p:cNvSpPr>
            <a:spLocks noGrp="1"/>
          </p:cNvSpPr>
          <p:nvPr>
            <p:ph idx="1"/>
          </p:nvPr>
        </p:nvSpPr>
        <p:spPr>
          <a:xfrm>
            <a:off x="644273" y="403732"/>
            <a:ext cx="7772400" cy="2742388"/>
          </a:xfrm>
        </p:spPr>
        <p:txBody>
          <a:bodyPr/>
          <a:lstStyle/>
          <a:p>
            <a:r>
              <a:rPr lang="en-US" dirty="0"/>
              <a:t>Offered Adjuvant Nivolumab (Checkmate-274)</a:t>
            </a:r>
          </a:p>
          <a:p>
            <a:r>
              <a:rPr lang="en-US" dirty="0"/>
              <a:t>Sudden deterioration right after start of Nivolumab</a:t>
            </a:r>
          </a:p>
          <a:p>
            <a:r>
              <a:rPr lang="en-US" dirty="0"/>
              <a:t>Prolonged admission for failure to thrive and hyponatremia possibly SIADH</a:t>
            </a:r>
          </a:p>
          <a:p>
            <a:r>
              <a:rPr lang="en-US" dirty="0"/>
              <a:t>Renal failure likely on background of preexisting CKD. </a:t>
            </a:r>
          </a:p>
          <a:p>
            <a:r>
              <a:rPr lang="en-US" dirty="0"/>
              <a:t>Patient elected to forgo additional treatment and enrolled </a:t>
            </a:r>
            <a:r>
              <a:rPr lang="en-US"/>
              <a:t>on hospice. </a:t>
            </a:r>
          </a:p>
          <a:p>
            <a:endParaRPr lang="en-US" dirty="0"/>
          </a:p>
        </p:txBody>
      </p:sp>
    </p:spTree>
    <p:extLst>
      <p:ext uri="{BB962C8B-B14F-4D97-AF65-F5344CB8AC3E}">
        <p14:creationId xmlns:p14="http://schemas.microsoft.com/office/powerpoint/2010/main" val="37677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BLADDER/RCC</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August 14, 2023</a:t>
            </a:r>
            <a:endParaRPr lang="en-US" sz="1600" dirty="0">
              <a:solidFill>
                <a:schemeClr val="bg1"/>
              </a:solidFill>
              <a:latin typeface="Corporate S Demi" panose="02020500000000000000" pitchFamily="18" charset="0"/>
            </a:endParaRPr>
          </a:p>
        </p:txBody>
      </p:sp>
    </p:spTree>
    <p:extLst>
      <p:ext uri="{BB962C8B-B14F-4D97-AF65-F5344CB8AC3E}">
        <p14:creationId xmlns:p14="http://schemas.microsoft.com/office/powerpoint/2010/main" val="10147334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Hans Hammers MD, PhD</a:t>
            </a:r>
          </a:p>
          <a:p>
            <a:r>
              <a:rPr lang="en-US" dirty="0">
                <a:solidFill>
                  <a:srgbClr val="002E51"/>
                </a:solidFill>
              </a:rPr>
              <a:t>Professor of Medicine </a:t>
            </a:r>
          </a:p>
          <a:p>
            <a:r>
              <a:rPr lang="en-US" dirty="0">
                <a:solidFill>
                  <a:srgbClr val="002E51"/>
                </a:solidFill>
              </a:rPr>
              <a:t>UT Southwestern</a:t>
            </a:r>
          </a:p>
          <a:p>
            <a:r>
              <a:rPr lang="en-US" dirty="0">
                <a:solidFill>
                  <a:srgbClr val="002E51"/>
                </a:solidFill>
              </a:rPr>
              <a:t>Dallas, TX</a:t>
            </a:r>
          </a:p>
        </p:txBody>
      </p:sp>
      <p:sp>
        <p:nvSpPr>
          <p:cNvPr id="4" name="Title 3"/>
          <p:cNvSpPr>
            <a:spLocks noGrp="1"/>
          </p:cNvSpPr>
          <p:nvPr>
            <p:ph type="title"/>
          </p:nvPr>
        </p:nvSpPr>
        <p:spPr>
          <a:xfrm>
            <a:off x="0" y="596696"/>
            <a:ext cx="9144000" cy="786936"/>
          </a:xfrm>
        </p:spPr>
        <p:txBody>
          <a:bodyPr/>
          <a:lstStyle/>
          <a:p>
            <a:r>
              <a:rPr lang="en-US" b="1" dirty="0">
                <a:solidFill>
                  <a:srgbClr val="002E51"/>
                </a:solidFill>
              </a:rPr>
              <a:t>Frontline Therapy for advanced RCC</a:t>
            </a:r>
          </a:p>
        </p:txBody>
      </p:sp>
    </p:spTree>
    <p:extLst>
      <p:ext uri="{BB962C8B-B14F-4D97-AF65-F5344CB8AC3E}">
        <p14:creationId xmlns:p14="http://schemas.microsoft.com/office/powerpoint/2010/main" val="121184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24B1F0-CEFB-D33C-8D85-2CDA52FC67D7}"/>
              </a:ext>
            </a:extLst>
          </p:cNvPr>
          <p:cNvSpPr>
            <a:spLocks noGrp="1"/>
          </p:cNvSpPr>
          <p:nvPr>
            <p:ph type="title"/>
          </p:nvPr>
        </p:nvSpPr>
        <p:spPr>
          <a:xfrm>
            <a:off x="-156411" y="149501"/>
            <a:ext cx="9300411" cy="994172"/>
          </a:xfrm>
        </p:spPr>
        <p:txBody>
          <a:bodyPr>
            <a:normAutofit/>
          </a:bodyPr>
          <a:lstStyle/>
          <a:p>
            <a:pPr algn="ctr"/>
            <a:r>
              <a:rPr lang="en-US" sz="4050" b="1" dirty="0"/>
              <a:t>Advanced </a:t>
            </a:r>
            <a:r>
              <a:rPr lang="en-US" sz="4050" b="1" dirty="0" err="1"/>
              <a:t>ccRCC</a:t>
            </a:r>
            <a:r>
              <a:rPr lang="en-US" sz="4050" b="1" dirty="0"/>
              <a:t>: Variable Biology</a:t>
            </a:r>
          </a:p>
        </p:txBody>
      </p:sp>
      <p:pic>
        <p:nvPicPr>
          <p:cNvPr id="2050" name="Picture 2">
            <a:extLst>
              <a:ext uri="{FF2B5EF4-FFF2-40B4-BE49-F238E27FC236}">
                <a16:creationId xmlns:a16="http://schemas.microsoft.com/office/drawing/2014/main" id="{20CC8364-4252-9A7D-810C-356809618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850121"/>
            <a:ext cx="3978853" cy="2724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37285F-FBB4-69A3-48A0-6D9B631707D6}"/>
              </a:ext>
            </a:extLst>
          </p:cNvPr>
          <p:cNvPicPr>
            <a:picLocks noChangeAspect="1"/>
          </p:cNvPicPr>
          <p:nvPr/>
        </p:nvPicPr>
        <p:blipFill>
          <a:blip r:embed="rId3"/>
          <a:stretch>
            <a:fillRect/>
          </a:stretch>
        </p:blipFill>
        <p:spPr>
          <a:xfrm>
            <a:off x="4743450" y="1850121"/>
            <a:ext cx="4080336" cy="2724260"/>
          </a:xfrm>
          <a:prstGeom prst="rect">
            <a:avLst/>
          </a:prstGeom>
        </p:spPr>
      </p:pic>
      <p:pic>
        <p:nvPicPr>
          <p:cNvPr id="5" name="Picture 4">
            <a:extLst>
              <a:ext uri="{FF2B5EF4-FFF2-40B4-BE49-F238E27FC236}">
                <a16:creationId xmlns:a16="http://schemas.microsoft.com/office/drawing/2014/main" id="{41354199-D192-DE91-F138-56C31F53DD54}"/>
              </a:ext>
            </a:extLst>
          </p:cNvPr>
          <p:cNvPicPr>
            <a:picLocks noChangeAspect="1"/>
          </p:cNvPicPr>
          <p:nvPr/>
        </p:nvPicPr>
        <p:blipFill>
          <a:blip r:embed="rId4"/>
          <a:stretch>
            <a:fillRect/>
          </a:stretch>
        </p:blipFill>
        <p:spPr>
          <a:xfrm>
            <a:off x="147618" y="1250157"/>
            <a:ext cx="4595832" cy="3525374"/>
          </a:xfrm>
          <a:prstGeom prst="rect">
            <a:avLst/>
          </a:prstGeom>
        </p:spPr>
      </p:pic>
      <p:pic>
        <p:nvPicPr>
          <p:cNvPr id="6" name="Picture 5">
            <a:extLst>
              <a:ext uri="{FF2B5EF4-FFF2-40B4-BE49-F238E27FC236}">
                <a16:creationId xmlns:a16="http://schemas.microsoft.com/office/drawing/2014/main" id="{CAB2E2CE-85C1-28B1-BE29-BAF7C812C64C}"/>
              </a:ext>
            </a:extLst>
          </p:cNvPr>
          <p:cNvPicPr>
            <a:picLocks noChangeAspect="1"/>
          </p:cNvPicPr>
          <p:nvPr/>
        </p:nvPicPr>
        <p:blipFill rotWithShape="1">
          <a:blip r:embed="rId5"/>
          <a:srcRect l="2835" t="1837" r="4042" b="13077"/>
          <a:stretch/>
        </p:blipFill>
        <p:spPr>
          <a:xfrm>
            <a:off x="4743450" y="1557789"/>
            <a:ext cx="4421802" cy="3324225"/>
          </a:xfrm>
          <a:prstGeom prst="rect">
            <a:avLst/>
          </a:prstGeom>
        </p:spPr>
      </p:pic>
    </p:spTree>
    <p:extLst>
      <p:ext uri="{BB962C8B-B14F-4D97-AF65-F5344CB8AC3E}">
        <p14:creationId xmlns:p14="http://schemas.microsoft.com/office/powerpoint/2010/main" val="1182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BE09886-6810-4744-BC0A-6D0DBA2D49B6}"/>
              </a:ext>
            </a:extLst>
          </p:cNvPr>
          <p:cNvPicPr>
            <a:picLocks noChangeAspect="1"/>
          </p:cNvPicPr>
          <p:nvPr/>
        </p:nvPicPr>
        <p:blipFill>
          <a:blip r:embed="rId2"/>
          <a:stretch>
            <a:fillRect/>
          </a:stretch>
        </p:blipFill>
        <p:spPr>
          <a:xfrm>
            <a:off x="2278009" y="1550193"/>
            <a:ext cx="5981357" cy="3167371"/>
          </a:xfrm>
          <a:prstGeom prst="rect">
            <a:avLst/>
          </a:prstGeom>
        </p:spPr>
      </p:pic>
      <p:sp>
        <p:nvSpPr>
          <p:cNvPr id="5" name="Title 1">
            <a:extLst>
              <a:ext uri="{FF2B5EF4-FFF2-40B4-BE49-F238E27FC236}">
                <a16:creationId xmlns:a16="http://schemas.microsoft.com/office/drawing/2014/main" id="{B7BA8F9B-3C08-C0AC-20F3-6D3F2128396C}"/>
              </a:ext>
            </a:extLst>
          </p:cNvPr>
          <p:cNvSpPr>
            <a:spLocks noGrp="1"/>
          </p:cNvSpPr>
          <p:nvPr>
            <p:ph type="title"/>
          </p:nvPr>
        </p:nvSpPr>
        <p:spPr>
          <a:xfrm>
            <a:off x="628650" y="149501"/>
            <a:ext cx="7886700" cy="994172"/>
          </a:xfrm>
        </p:spPr>
        <p:txBody>
          <a:bodyPr>
            <a:normAutofit/>
          </a:bodyPr>
          <a:lstStyle/>
          <a:p>
            <a:pPr algn="ctr"/>
            <a:r>
              <a:rPr lang="en-US" sz="4050" b="1" dirty="0">
                <a:solidFill>
                  <a:srgbClr val="003767"/>
                </a:solidFill>
              </a:rPr>
              <a:t>Goal of Immunotherapy</a:t>
            </a:r>
          </a:p>
        </p:txBody>
      </p:sp>
      <p:pic>
        <p:nvPicPr>
          <p:cNvPr id="6" name="Picture 5">
            <a:extLst>
              <a:ext uri="{FF2B5EF4-FFF2-40B4-BE49-F238E27FC236}">
                <a16:creationId xmlns:a16="http://schemas.microsoft.com/office/drawing/2014/main" id="{D130A125-DCEC-8A27-7225-248D7767AF2F}"/>
              </a:ext>
            </a:extLst>
          </p:cNvPr>
          <p:cNvPicPr>
            <a:picLocks noChangeAspect="1"/>
          </p:cNvPicPr>
          <p:nvPr/>
        </p:nvPicPr>
        <p:blipFill>
          <a:blip r:embed="rId3"/>
          <a:stretch>
            <a:fillRect/>
          </a:stretch>
        </p:blipFill>
        <p:spPr>
          <a:xfrm rot="2594810">
            <a:off x="2894769" y="780816"/>
            <a:ext cx="426037" cy="746879"/>
          </a:xfrm>
          <a:prstGeom prst="rect">
            <a:avLst/>
          </a:prstGeom>
        </p:spPr>
      </p:pic>
      <p:pic>
        <p:nvPicPr>
          <p:cNvPr id="7" name="Picture 6">
            <a:extLst>
              <a:ext uri="{FF2B5EF4-FFF2-40B4-BE49-F238E27FC236}">
                <a16:creationId xmlns:a16="http://schemas.microsoft.com/office/drawing/2014/main" id="{1BEFEF08-D25E-0B54-1207-92CD7A6A8589}"/>
              </a:ext>
            </a:extLst>
          </p:cNvPr>
          <p:cNvPicPr>
            <a:picLocks noChangeAspect="1"/>
          </p:cNvPicPr>
          <p:nvPr/>
        </p:nvPicPr>
        <p:blipFill>
          <a:blip r:embed="rId4"/>
          <a:stretch>
            <a:fillRect/>
          </a:stretch>
        </p:blipFill>
        <p:spPr>
          <a:xfrm>
            <a:off x="5320117" y="861793"/>
            <a:ext cx="533615" cy="584924"/>
          </a:xfrm>
          <a:prstGeom prst="rect">
            <a:avLst/>
          </a:prstGeom>
        </p:spPr>
      </p:pic>
    </p:spTree>
    <p:extLst>
      <p:ext uri="{BB962C8B-B14F-4D97-AF65-F5344CB8AC3E}">
        <p14:creationId xmlns:p14="http://schemas.microsoft.com/office/powerpoint/2010/main" val="181505092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DBE9-1A30-3B37-3122-CCDF4FBEF1E6}"/>
              </a:ext>
            </a:extLst>
          </p:cNvPr>
          <p:cNvSpPr>
            <a:spLocks noGrp="1"/>
          </p:cNvSpPr>
          <p:nvPr>
            <p:ph type="title"/>
          </p:nvPr>
        </p:nvSpPr>
        <p:spPr>
          <a:xfrm>
            <a:off x="628650" y="149501"/>
            <a:ext cx="7886700" cy="994172"/>
          </a:xfrm>
        </p:spPr>
        <p:txBody>
          <a:bodyPr>
            <a:normAutofit/>
          </a:bodyPr>
          <a:lstStyle/>
          <a:p>
            <a:pPr algn="ctr"/>
            <a:r>
              <a:rPr lang="en-US" sz="4050" b="1" dirty="0"/>
              <a:t>1</a:t>
            </a:r>
            <a:r>
              <a:rPr lang="en-US" sz="4050" b="1" baseline="30000" dirty="0"/>
              <a:t>st</a:t>
            </a:r>
            <a:r>
              <a:rPr lang="en-US" sz="4050" b="1" dirty="0"/>
              <a:t> Line Treatment Categories</a:t>
            </a:r>
          </a:p>
        </p:txBody>
      </p:sp>
      <p:sp>
        <p:nvSpPr>
          <p:cNvPr id="4" name="TextBox 3">
            <a:extLst>
              <a:ext uri="{FF2B5EF4-FFF2-40B4-BE49-F238E27FC236}">
                <a16:creationId xmlns:a16="http://schemas.microsoft.com/office/drawing/2014/main" id="{8C91D68A-56B5-E856-9982-708552D18325}"/>
              </a:ext>
            </a:extLst>
          </p:cNvPr>
          <p:cNvSpPr txBox="1"/>
          <p:nvPr/>
        </p:nvSpPr>
        <p:spPr>
          <a:xfrm>
            <a:off x="1850645" y="1699669"/>
            <a:ext cx="2234907" cy="1477328"/>
          </a:xfrm>
          <a:prstGeom prst="rect">
            <a:avLst/>
          </a:prstGeom>
          <a:noFill/>
        </p:spPr>
        <p:txBody>
          <a:bodyPr wrap="none" rtlCol="0">
            <a:spAutoFit/>
          </a:bodyPr>
          <a:lstStyle/>
          <a:p>
            <a:r>
              <a:rPr lang="en-US" sz="3000" b="1" dirty="0"/>
              <a:t>IO/IO</a:t>
            </a:r>
          </a:p>
          <a:p>
            <a:r>
              <a:rPr lang="en-US" sz="3000" dirty="0">
                <a:solidFill>
                  <a:schemeClr val="bg1">
                    <a:lumMod val="50000"/>
                  </a:schemeClr>
                </a:solidFill>
              </a:rPr>
              <a:t>PD1/CTLA4</a:t>
            </a:r>
          </a:p>
          <a:p>
            <a:r>
              <a:rPr lang="en-US" sz="3000" dirty="0">
                <a:solidFill>
                  <a:schemeClr val="bg1">
                    <a:lumMod val="50000"/>
                  </a:schemeClr>
                </a:solidFill>
              </a:rPr>
              <a:t>(</a:t>
            </a:r>
            <a:r>
              <a:rPr lang="en-US" sz="3000" dirty="0" err="1">
                <a:solidFill>
                  <a:schemeClr val="bg1">
                    <a:lumMod val="50000"/>
                  </a:schemeClr>
                </a:solidFill>
              </a:rPr>
              <a:t>Nivo</a:t>
            </a:r>
            <a:r>
              <a:rPr lang="en-US" sz="3000" dirty="0">
                <a:solidFill>
                  <a:schemeClr val="bg1">
                    <a:lumMod val="50000"/>
                  </a:schemeClr>
                </a:solidFill>
              </a:rPr>
              <a:t>/IPI)</a:t>
            </a:r>
          </a:p>
        </p:txBody>
      </p:sp>
      <p:sp>
        <p:nvSpPr>
          <p:cNvPr id="5" name="TextBox 4">
            <a:extLst>
              <a:ext uri="{FF2B5EF4-FFF2-40B4-BE49-F238E27FC236}">
                <a16:creationId xmlns:a16="http://schemas.microsoft.com/office/drawing/2014/main" id="{AACCA2D9-36BC-04DA-2297-E82031192BA0}"/>
              </a:ext>
            </a:extLst>
          </p:cNvPr>
          <p:cNvSpPr txBox="1"/>
          <p:nvPr/>
        </p:nvSpPr>
        <p:spPr>
          <a:xfrm>
            <a:off x="4959777" y="1699669"/>
            <a:ext cx="1955985" cy="1938992"/>
          </a:xfrm>
          <a:prstGeom prst="rect">
            <a:avLst/>
          </a:prstGeom>
          <a:noFill/>
        </p:spPr>
        <p:txBody>
          <a:bodyPr wrap="none" rtlCol="0">
            <a:spAutoFit/>
          </a:bodyPr>
          <a:lstStyle/>
          <a:p>
            <a:r>
              <a:rPr lang="en-US" sz="3000" b="1" dirty="0"/>
              <a:t>TKI/IO</a:t>
            </a:r>
          </a:p>
          <a:p>
            <a:r>
              <a:rPr lang="en-US" sz="3000" dirty="0" err="1">
                <a:solidFill>
                  <a:schemeClr val="accent2">
                    <a:lumMod val="60000"/>
                    <a:lumOff val="40000"/>
                  </a:schemeClr>
                </a:solidFill>
              </a:rPr>
              <a:t>Axi</a:t>
            </a:r>
            <a:r>
              <a:rPr lang="en-US" sz="3000" dirty="0">
                <a:solidFill>
                  <a:schemeClr val="bg1">
                    <a:lumMod val="50000"/>
                  </a:schemeClr>
                </a:solidFill>
              </a:rPr>
              <a:t>/PD1</a:t>
            </a:r>
          </a:p>
          <a:p>
            <a:r>
              <a:rPr lang="en-US" sz="3000" dirty="0">
                <a:solidFill>
                  <a:schemeClr val="accent2">
                    <a:lumMod val="75000"/>
                  </a:schemeClr>
                </a:solidFill>
              </a:rPr>
              <a:t>Cabo</a:t>
            </a:r>
            <a:r>
              <a:rPr lang="en-US" sz="3000" dirty="0">
                <a:solidFill>
                  <a:schemeClr val="bg1">
                    <a:lumMod val="50000"/>
                  </a:schemeClr>
                </a:solidFill>
              </a:rPr>
              <a:t>/PD1</a:t>
            </a:r>
          </a:p>
          <a:p>
            <a:r>
              <a:rPr lang="en-US" sz="3000" dirty="0">
                <a:solidFill>
                  <a:schemeClr val="accent2">
                    <a:lumMod val="50000"/>
                  </a:schemeClr>
                </a:solidFill>
              </a:rPr>
              <a:t>Len</a:t>
            </a:r>
            <a:r>
              <a:rPr lang="en-US" sz="3000" dirty="0">
                <a:solidFill>
                  <a:schemeClr val="bg1">
                    <a:lumMod val="50000"/>
                  </a:schemeClr>
                </a:solidFill>
              </a:rPr>
              <a:t>/PD1</a:t>
            </a:r>
          </a:p>
        </p:txBody>
      </p:sp>
      <p:pic>
        <p:nvPicPr>
          <p:cNvPr id="6" name="Picture 5">
            <a:extLst>
              <a:ext uri="{FF2B5EF4-FFF2-40B4-BE49-F238E27FC236}">
                <a16:creationId xmlns:a16="http://schemas.microsoft.com/office/drawing/2014/main" id="{D2A8088A-8C97-8B67-4473-0BFAD0706BDA}"/>
              </a:ext>
            </a:extLst>
          </p:cNvPr>
          <p:cNvPicPr>
            <a:picLocks noChangeAspect="1"/>
          </p:cNvPicPr>
          <p:nvPr/>
        </p:nvPicPr>
        <p:blipFill>
          <a:blip r:embed="rId2"/>
          <a:stretch>
            <a:fillRect/>
          </a:stretch>
        </p:blipFill>
        <p:spPr>
          <a:xfrm rot="2594810">
            <a:off x="4998238" y="1048232"/>
            <a:ext cx="426037" cy="746879"/>
          </a:xfrm>
          <a:prstGeom prst="rect">
            <a:avLst/>
          </a:prstGeom>
        </p:spPr>
      </p:pic>
      <p:pic>
        <p:nvPicPr>
          <p:cNvPr id="7" name="Picture 6">
            <a:extLst>
              <a:ext uri="{FF2B5EF4-FFF2-40B4-BE49-F238E27FC236}">
                <a16:creationId xmlns:a16="http://schemas.microsoft.com/office/drawing/2014/main" id="{2ABFE35F-0833-26C9-1F77-BEEE9029B7F2}"/>
              </a:ext>
            </a:extLst>
          </p:cNvPr>
          <p:cNvPicPr>
            <a:picLocks noChangeAspect="1"/>
          </p:cNvPicPr>
          <p:nvPr/>
        </p:nvPicPr>
        <p:blipFill>
          <a:blip r:embed="rId3"/>
          <a:stretch>
            <a:fillRect/>
          </a:stretch>
        </p:blipFill>
        <p:spPr>
          <a:xfrm>
            <a:off x="1787185" y="1199193"/>
            <a:ext cx="533615" cy="584924"/>
          </a:xfrm>
          <a:prstGeom prst="rect">
            <a:avLst/>
          </a:prstGeom>
        </p:spPr>
      </p:pic>
      <p:pic>
        <p:nvPicPr>
          <p:cNvPr id="8" name="Picture 7">
            <a:extLst>
              <a:ext uri="{FF2B5EF4-FFF2-40B4-BE49-F238E27FC236}">
                <a16:creationId xmlns:a16="http://schemas.microsoft.com/office/drawing/2014/main" id="{37FB4BDC-2998-4526-542C-268122C359A3}"/>
              </a:ext>
            </a:extLst>
          </p:cNvPr>
          <p:cNvPicPr>
            <a:picLocks noChangeAspect="1"/>
          </p:cNvPicPr>
          <p:nvPr/>
        </p:nvPicPr>
        <p:blipFill>
          <a:blip r:embed="rId3"/>
          <a:stretch>
            <a:fillRect/>
          </a:stretch>
        </p:blipFill>
        <p:spPr>
          <a:xfrm>
            <a:off x="2464561" y="1199193"/>
            <a:ext cx="533615" cy="584924"/>
          </a:xfrm>
          <a:prstGeom prst="rect">
            <a:avLst/>
          </a:prstGeom>
        </p:spPr>
      </p:pic>
      <p:pic>
        <p:nvPicPr>
          <p:cNvPr id="9" name="Picture 8">
            <a:extLst>
              <a:ext uri="{FF2B5EF4-FFF2-40B4-BE49-F238E27FC236}">
                <a16:creationId xmlns:a16="http://schemas.microsoft.com/office/drawing/2014/main" id="{2887E36F-504C-FB69-A312-DB5CF2251F51}"/>
              </a:ext>
            </a:extLst>
          </p:cNvPr>
          <p:cNvPicPr>
            <a:picLocks noChangeAspect="1"/>
          </p:cNvPicPr>
          <p:nvPr/>
        </p:nvPicPr>
        <p:blipFill>
          <a:blip r:embed="rId3"/>
          <a:stretch>
            <a:fillRect/>
          </a:stretch>
        </p:blipFill>
        <p:spPr>
          <a:xfrm>
            <a:off x="5622281" y="1154257"/>
            <a:ext cx="533615" cy="584924"/>
          </a:xfrm>
          <a:prstGeom prst="rect">
            <a:avLst/>
          </a:prstGeom>
        </p:spPr>
      </p:pic>
    </p:spTree>
    <p:extLst>
      <p:ext uri="{BB962C8B-B14F-4D97-AF65-F5344CB8AC3E}">
        <p14:creationId xmlns:p14="http://schemas.microsoft.com/office/powerpoint/2010/main" val="41095595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0B761-3C79-493A-98C6-B691A2FC9D56}"/>
              </a:ext>
            </a:extLst>
          </p:cNvPr>
          <p:cNvSpPr/>
          <p:nvPr/>
        </p:nvSpPr>
        <p:spPr>
          <a:xfrm>
            <a:off x="1968910" y="4915050"/>
            <a:ext cx="6069305" cy="230832"/>
          </a:xfrm>
          <a:prstGeom prst="rect">
            <a:avLst/>
          </a:prstGeom>
        </p:spPr>
        <p:txBody>
          <a:bodyPr wrap="square" anchor="b">
            <a:spAutoFit/>
          </a:bodyPr>
          <a:lstStyle/>
          <a:p>
            <a:pPr algn="r" defTabSz="914378">
              <a:defRPr/>
            </a:pPr>
            <a:r>
              <a:rPr lang="en-US" sz="900" dirty="0">
                <a:solidFill>
                  <a:srgbClr val="000000"/>
                </a:solidFill>
              </a:rPr>
              <a:t>Motzer R, et al. ESMO 2021. Abstract 661P.</a:t>
            </a:r>
          </a:p>
        </p:txBody>
      </p:sp>
      <p:pic>
        <p:nvPicPr>
          <p:cNvPr id="3" name="Picture 2">
            <a:extLst>
              <a:ext uri="{FF2B5EF4-FFF2-40B4-BE49-F238E27FC236}">
                <a16:creationId xmlns:a16="http://schemas.microsoft.com/office/drawing/2014/main" id="{B2329026-A89C-4828-9B6D-9D62C68CB27A}"/>
              </a:ext>
            </a:extLst>
          </p:cNvPr>
          <p:cNvPicPr>
            <a:picLocks noChangeAspect="1"/>
          </p:cNvPicPr>
          <p:nvPr/>
        </p:nvPicPr>
        <p:blipFill>
          <a:blip r:embed="rId3"/>
          <a:stretch>
            <a:fillRect/>
          </a:stretch>
        </p:blipFill>
        <p:spPr>
          <a:xfrm>
            <a:off x="457490" y="831387"/>
            <a:ext cx="6943412" cy="3346223"/>
          </a:xfrm>
          <a:prstGeom prst="rect">
            <a:avLst/>
          </a:prstGeom>
        </p:spPr>
      </p:pic>
      <p:sp>
        <p:nvSpPr>
          <p:cNvPr id="4" name="TextBox 3">
            <a:extLst>
              <a:ext uri="{FF2B5EF4-FFF2-40B4-BE49-F238E27FC236}">
                <a16:creationId xmlns:a16="http://schemas.microsoft.com/office/drawing/2014/main" id="{1F727273-3031-42D6-9AB5-6DD7B31CCA90}"/>
              </a:ext>
            </a:extLst>
          </p:cNvPr>
          <p:cNvSpPr txBox="1"/>
          <p:nvPr/>
        </p:nvSpPr>
        <p:spPr>
          <a:xfrm>
            <a:off x="180764" y="4084664"/>
            <a:ext cx="9071394" cy="307777"/>
          </a:xfrm>
          <a:prstGeom prst="rect">
            <a:avLst/>
          </a:prstGeom>
          <a:noFill/>
        </p:spPr>
        <p:txBody>
          <a:bodyPr wrap="none" rtlCol="0">
            <a:spAutoFit/>
          </a:bodyPr>
          <a:lstStyle/>
          <a:p>
            <a:r>
              <a:rPr lang="en-US" sz="1400" dirty="0"/>
              <a:t>ORR ITT (nivo/ipi vs sun): 41% vs 34% [</a:t>
            </a:r>
            <a:r>
              <a:rPr lang="en-US" sz="1400" b="1" dirty="0">
                <a:solidFill>
                  <a:srgbClr val="FF0000"/>
                </a:solidFill>
              </a:rPr>
              <a:t>CR, 11% </a:t>
            </a:r>
            <a:r>
              <a:rPr lang="en-US" sz="1400" dirty="0"/>
              <a:t>vs 2%; PR, 31% vs 32%; SD, 30% vs 41%; </a:t>
            </a:r>
            <a:r>
              <a:rPr lang="en-US" sz="1400" b="1" dirty="0">
                <a:solidFill>
                  <a:srgbClr val="FF0000"/>
                </a:solidFill>
              </a:rPr>
              <a:t>PD, 22% </a:t>
            </a:r>
            <a:r>
              <a:rPr lang="en-US" sz="1400" dirty="0"/>
              <a:t>vs 16%].</a:t>
            </a:r>
          </a:p>
        </p:txBody>
      </p:sp>
      <p:sp>
        <p:nvSpPr>
          <p:cNvPr id="5" name="TextBox 4">
            <a:extLst>
              <a:ext uri="{FF2B5EF4-FFF2-40B4-BE49-F238E27FC236}">
                <a16:creationId xmlns:a16="http://schemas.microsoft.com/office/drawing/2014/main" id="{92D784C9-8D25-B390-FF0D-5EB425340C2D}"/>
              </a:ext>
            </a:extLst>
          </p:cNvPr>
          <p:cNvSpPr txBox="1"/>
          <p:nvPr/>
        </p:nvSpPr>
        <p:spPr>
          <a:xfrm>
            <a:off x="5098774" y="1662539"/>
            <a:ext cx="2419388" cy="230832"/>
          </a:xfrm>
          <a:prstGeom prst="rect">
            <a:avLst/>
          </a:prstGeom>
          <a:noFill/>
        </p:spPr>
        <p:txBody>
          <a:bodyPr wrap="square">
            <a:spAutoFit/>
          </a:bodyPr>
          <a:lstStyle/>
          <a:p>
            <a:pPr algn="ctr"/>
            <a:r>
              <a:rPr lang="en-US" sz="900" i="1" dirty="0"/>
              <a:t>HR for OS in FAV subgroup, 0.94 </a:t>
            </a:r>
          </a:p>
        </p:txBody>
      </p:sp>
      <p:sp>
        <p:nvSpPr>
          <p:cNvPr id="10" name="Title 1">
            <a:extLst>
              <a:ext uri="{FF2B5EF4-FFF2-40B4-BE49-F238E27FC236}">
                <a16:creationId xmlns:a16="http://schemas.microsoft.com/office/drawing/2014/main" id="{BDA7A543-7858-5DD3-CC6A-E05A83995F95}"/>
              </a:ext>
            </a:extLst>
          </p:cNvPr>
          <p:cNvSpPr>
            <a:spLocks noGrp="1"/>
          </p:cNvSpPr>
          <p:nvPr>
            <p:ph type="title"/>
          </p:nvPr>
        </p:nvSpPr>
        <p:spPr>
          <a:xfrm>
            <a:off x="3855426" y="47794"/>
            <a:ext cx="4210050" cy="994172"/>
          </a:xfrm>
        </p:spPr>
        <p:txBody>
          <a:bodyPr/>
          <a:lstStyle/>
          <a:p>
            <a:r>
              <a:rPr lang="en-US" b="1" dirty="0"/>
              <a:t>IO/IO: </a:t>
            </a:r>
            <a:r>
              <a:rPr lang="en-US" b="1" dirty="0" err="1"/>
              <a:t>Nivo</a:t>
            </a:r>
            <a:r>
              <a:rPr lang="en-US" b="1" dirty="0"/>
              <a:t>/IPI</a:t>
            </a:r>
          </a:p>
        </p:txBody>
      </p:sp>
      <p:pic>
        <p:nvPicPr>
          <p:cNvPr id="11" name="Picture 10">
            <a:extLst>
              <a:ext uri="{FF2B5EF4-FFF2-40B4-BE49-F238E27FC236}">
                <a16:creationId xmlns:a16="http://schemas.microsoft.com/office/drawing/2014/main" id="{6BCF1D33-2B0D-2E91-048C-A5EAADC40C98}"/>
              </a:ext>
            </a:extLst>
          </p:cNvPr>
          <p:cNvPicPr>
            <a:picLocks noChangeAspect="1"/>
          </p:cNvPicPr>
          <p:nvPr/>
        </p:nvPicPr>
        <p:blipFill>
          <a:blip r:embed="rId4"/>
          <a:stretch>
            <a:fillRect/>
          </a:stretch>
        </p:blipFill>
        <p:spPr>
          <a:xfrm>
            <a:off x="2644435" y="246462"/>
            <a:ext cx="533615" cy="584924"/>
          </a:xfrm>
          <a:prstGeom prst="rect">
            <a:avLst/>
          </a:prstGeom>
        </p:spPr>
      </p:pic>
      <p:pic>
        <p:nvPicPr>
          <p:cNvPr id="12" name="Picture 11">
            <a:extLst>
              <a:ext uri="{FF2B5EF4-FFF2-40B4-BE49-F238E27FC236}">
                <a16:creationId xmlns:a16="http://schemas.microsoft.com/office/drawing/2014/main" id="{2F64B0EC-3E72-EEA1-E6F5-AD5AE363CDFD}"/>
              </a:ext>
            </a:extLst>
          </p:cNvPr>
          <p:cNvPicPr>
            <a:picLocks noChangeAspect="1"/>
          </p:cNvPicPr>
          <p:nvPr/>
        </p:nvPicPr>
        <p:blipFill>
          <a:blip r:embed="rId4"/>
          <a:stretch>
            <a:fillRect/>
          </a:stretch>
        </p:blipFill>
        <p:spPr>
          <a:xfrm>
            <a:off x="3321811" y="246462"/>
            <a:ext cx="533615" cy="584924"/>
          </a:xfrm>
          <a:prstGeom prst="rect">
            <a:avLst/>
          </a:prstGeom>
        </p:spPr>
      </p:pic>
    </p:spTree>
    <p:extLst>
      <p:ext uri="{BB962C8B-B14F-4D97-AF65-F5344CB8AC3E}">
        <p14:creationId xmlns:p14="http://schemas.microsoft.com/office/powerpoint/2010/main" val="213733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6E004-756A-4521-880B-5CA6E9B54A5B}"/>
              </a:ext>
            </a:extLst>
          </p:cNvPr>
          <p:cNvSpPr>
            <a:spLocks noGrp="1"/>
          </p:cNvSpPr>
          <p:nvPr>
            <p:ph type="title"/>
          </p:nvPr>
        </p:nvSpPr>
        <p:spPr/>
        <p:txBody>
          <a:bodyPr/>
          <a:lstStyle/>
          <a:p>
            <a:endParaRPr lang="en-US"/>
          </a:p>
        </p:txBody>
      </p:sp>
      <p:pic>
        <p:nvPicPr>
          <p:cNvPr id="5" name="Picture 2">
            <a:extLst>
              <a:ext uri="{FF2B5EF4-FFF2-40B4-BE49-F238E27FC236}">
                <a16:creationId xmlns:a16="http://schemas.microsoft.com/office/drawing/2014/main" id="{3804EA72-01C5-4449-A84A-57BCAFF35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7"/>
          <a:stretch/>
        </p:blipFill>
        <p:spPr bwMode="auto">
          <a:xfrm>
            <a:off x="141514" y="103129"/>
            <a:ext cx="7667969" cy="446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23FBDD1E-9BAF-427E-9464-85A59B9E0076}"/>
              </a:ext>
            </a:extLst>
          </p:cNvPr>
          <p:cNvSpPr/>
          <p:nvPr/>
        </p:nvSpPr>
        <p:spPr>
          <a:xfrm>
            <a:off x="2199200" y="4912516"/>
            <a:ext cx="5756080" cy="230832"/>
          </a:xfrm>
          <a:prstGeom prst="rect">
            <a:avLst/>
          </a:prstGeom>
        </p:spPr>
        <p:txBody>
          <a:bodyPr wrap="square" anchor="b">
            <a:spAutoFit/>
          </a:bodyPr>
          <a:lstStyle/>
          <a:p>
            <a:pPr algn="r" defTabSz="914378">
              <a:defRPr/>
            </a:pPr>
            <a:r>
              <a:rPr lang="en-US" sz="900">
                <a:solidFill>
                  <a:srgbClr val="000000"/>
                </a:solidFill>
              </a:rPr>
              <a:t>Powles T, et al. Gu Ca Symp. Abstract 543.</a:t>
            </a:r>
          </a:p>
        </p:txBody>
      </p:sp>
      <p:sp>
        <p:nvSpPr>
          <p:cNvPr id="2" name="Oval 1">
            <a:extLst>
              <a:ext uri="{FF2B5EF4-FFF2-40B4-BE49-F238E27FC236}">
                <a16:creationId xmlns:a16="http://schemas.microsoft.com/office/drawing/2014/main" id="{B000239E-D05A-43D3-B054-AB7A163120D3}"/>
              </a:ext>
            </a:extLst>
          </p:cNvPr>
          <p:cNvSpPr/>
          <p:nvPr/>
        </p:nvSpPr>
        <p:spPr>
          <a:xfrm>
            <a:off x="4084544" y="3229676"/>
            <a:ext cx="3870735" cy="27834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882811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Progression-Free Survival in the ITT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782052"/>
            <a:ext cx="8568249" cy="403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5" dirty="0">
                <a:solidFill>
                  <a:schemeClr val="tx1"/>
                </a:solidFill>
                <a:latin typeface="Arial" charset="0"/>
                <a:ea typeface="+mn-ea"/>
                <a:cs typeface="+mn-cs"/>
              </a:rPr>
              <a:t>Content of this presentation is the property of the author, licensed by ASCO. Permission required for reuse.</a:t>
            </a:r>
          </a:p>
        </p:txBody>
      </p:sp>
      <p:sp>
        <p:nvSpPr>
          <p:cNvPr id="3" name="Title 1">
            <a:extLst>
              <a:ext uri="{FF2B5EF4-FFF2-40B4-BE49-F238E27FC236}">
                <a16:creationId xmlns:a16="http://schemas.microsoft.com/office/drawing/2014/main" id="{885BAC03-1E73-BEB6-EB26-396F896A7A9F}"/>
              </a:ext>
            </a:extLst>
          </p:cNvPr>
          <p:cNvSpPr txBox="1">
            <a:spLocks/>
          </p:cNvSpPr>
          <p:nvPr/>
        </p:nvSpPr>
        <p:spPr>
          <a:xfrm>
            <a:off x="564043" y="300789"/>
            <a:ext cx="7778159" cy="481263"/>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3767"/>
                </a:solidFill>
              </a:rPr>
              <a:t>Keynote 426: </a:t>
            </a:r>
            <a:r>
              <a:rPr lang="en-US" sz="2800" kern="0" dirty="0" err="1">
                <a:solidFill>
                  <a:srgbClr val="003767"/>
                </a:solidFill>
              </a:rPr>
              <a:t>Axitinib</a:t>
            </a:r>
            <a:r>
              <a:rPr lang="en-US" sz="2800" kern="0" dirty="0">
                <a:solidFill>
                  <a:srgbClr val="003767"/>
                </a:solidFill>
              </a:rPr>
              <a:t>/Pembrolizumab</a:t>
            </a:r>
          </a:p>
        </p:txBody>
      </p:sp>
      <p:pic>
        <p:nvPicPr>
          <p:cNvPr id="4" name="Picture 3">
            <a:extLst>
              <a:ext uri="{FF2B5EF4-FFF2-40B4-BE49-F238E27FC236}">
                <a16:creationId xmlns:a16="http://schemas.microsoft.com/office/drawing/2014/main" id="{ECC727EC-0266-2930-BA35-55727BAF8433}"/>
              </a:ext>
            </a:extLst>
          </p:cNvPr>
          <p:cNvPicPr>
            <a:picLocks noChangeAspect="1"/>
          </p:cNvPicPr>
          <p:nvPr/>
        </p:nvPicPr>
        <p:blipFill>
          <a:blip r:embed="rId3"/>
          <a:stretch>
            <a:fillRect/>
          </a:stretch>
        </p:blipFill>
        <p:spPr>
          <a:xfrm rot="2594810">
            <a:off x="7726960" y="539873"/>
            <a:ext cx="426037" cy="746879"/>
          </a:xfrm>
          <a:prstGeom prst="rect">
            <a:avLst/>
          </a:prstGeom>
        </p:spPr>
      </p:pic>
      <p:pic>
        <p:nvPicPr>
          <p:cNvPr id="5" name="Picture 4">
            <a:extLst>
              <a:ext uri="{FF2B5EF4-FFF2-40B4-BE49-F238E27FC236}">
                <a16:creationId xmlns:a16="http://schemas.microsoft.com/office/drawing/2014/main" id="{CC4A55B4-8FE7-540B-8E57-F42D37A8B922}"/>
              </a:ext>
            </a:extLst>
          </p:cNvPr>
          <p:cNvPicPr>
            <a:picLocks noChangeAspect="1"/>
          </p:cNvPicPr>
          <p:nvPr/>
        </p:nvPicPr>
        <p:blipFill>
          <a:blip r:embed="rId4"/>
          <a:stretch>
            <a:fillRect/>
          </a:stretch>
        </p:blipFill>
        <p:spPr>
          <a:xfrm>
            <a:off x="8351003" y="645898"/>
            <a:ext cx="533615" cy="584924"/>
          </a:xfrm>
          <a:prstGeom prst="rect">
            <a:avLst/>
          </a:prstGeom>
        </p:spPr>
      </p:pic>
    </p:spTree>
    <p:extLst>
      <p:ext uri="{BB962C8B-B14F-4D97-AF65-F5344CB8AC3E}">
        <p14:creationId xmlns:p14="http://schemas.microsoft.com/office/powerpoint/2010/main" val="2893309253"/>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Overall Survival in the ITT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770020"/>
            <a:ext cx="8568249" cy="40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5" dirty="0">
                <a:solidFill>
                  <a:schemeClr val="tx1"/>
                </a:solidFill>
                <a:latin typeface="Arial" charset="0"/>
                <a:ea typeface="+mn-ea"/>
                <a:cs typeface="+mn-cs"/>
              </a:rPr>
              <a:t>Content of this presentation is the property of the author, licensed by ASCO. Permission required for reuse.</a:t>
            </a:r>
          </a:p>
        </p:txBody>
      </p:sp>
      <p:sp>
        <p:nvSpPr>
          <p:cNvPr id="3" name="Title 1">
            <a:extLst>
              <a:ext uri="{FF2B5EF4-FFF2-40B4-BE49-F238E27FC236}">
                <a16:creationId xmlns:a16="http://schemas.microsoft.com/office/drawing/2014/main" id="{79F1EE12-87EF-4694-A11F-1F0C36EB41F9}"/>
              </a:ext>
            </a:extLst>
          </p:cNvPr>
          <p:cNvSpPr txBox="1">
            <a:spLocks/>
          </p:cNvSpPr>
          <p:nvPr/>
        </p:nvSpPr>
        <p:spPr>
          <a:xfrm>
            <a:off x="564043" y="300789"/>
            <a:ext cx="7778159" cy="481263"/>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800" kern="0" dirty="0">
                <a:solidFill>
                  <a:srgbClr val="003767"/>
                </a:solidFill>
                <a:latin typeface="Arial" panose="020B0604020202020204" pitchFamily="34" charset="0"/>
                <a:cs typeface="Arial" panose="020B0604020202020204" pitchFamily="34" charset="0"/>
              </a:rPr>
              <a:t>Keynote 426: </a:t>
            </a:r>
            <a:r>
              <a:rPr lang="en-US" sz="2800" kern="0" dirty="0" err="1">
                <a:solidFill>
                  <a:srgbClr val="003767"/>
                </a:solidFill>
                <a:latin typeface="Arial" panose="020B0604020202020204" pitchFamily="34" charset="0"/>
                <a:cs typeface="Arial" panose="020B0604020202020204" pitchFamily="34" charset="0"/>
              </a:rPr>
              <a:t>Axitinib</a:t>
            </a:r>
            <a:r>
              <a:rPr lang="en-US" sz="2800" kern="0" dirty="0">
                <a:solidFill>
                  <a:srgbClr val="003767"/>
                </a:solidFill>
                <a:latin typeface="Arial" panose="020B0604020202020204" pitchFamily="34" charset="0"/>
                <a:cs typeface="Arial" panose="020B0604020202020204" pitchFamily="34" charset="0"/>
              </a:rPr>
              <a:t>/Pembrolizumab</a:t>
            </a:r>
          </a:p>
        </p:txBody>
      </p:sp>
      <p:pic>
        <p:nvPicPr>
          <p:cNvPr id="4" name="Picture 3">
            <a:extLst>
              <a:ext uri="{FF2B5EF4-FFF2-40B4-BE49-F238E27FC236}">
                <a16:creationId xmlns:a16="http://schemas.microsoft.com/office/drawing/2014/main" id="{02DF5509-3D50-FFC1-1745-09AA8A4296AD}"/>
              </a:ext>
            </a:extLst>
          </p:cNvPr>
          <p:cNvPicPr>
            <a:picLocks noChangeAspect="1"/>
          </p:cNvPicPr>
          <p:nvPr/>
        </p:nvPicPr>
        <p:blipFill>
          <a:blip r:embed="rId3"/>
          <a:stretch>
            <a:fillRect/>
          </a:stretch>
        </p:blipFill>
        <p:spPr>
          <a:xfrm rot="2594810">
            <a:off x="7726960" y="539873"/>
            <a:ext cx="426037" cy="746879"/>
          </a:xfrm>
          <a:prstGeom prst="rect">
            <a:avLst/>
          </a:prstGeom>
        </p:spPr>
      </p:pic>
      <p:pic>
        <p:nvPicPr>
          <p:cNvPr id="5" name="Picture 4">
            <a:extLst>
              <a:ext uri="{FF2B5EF4-FFF2-40B4-BE49-F238E27FC236}">
                <a16:creationId xmlns:a16="http://schemas.microsoft.com/office/drawing/2014/main" id="{EEF2A0D0-307F-E8F1-C5D2-D26ADBA720F3}"/>
              </a:ext>
            </a:extLst>
          </p:cNvPr>
          <p:cNvPicPr>
            <a:picLocks noChangeAspect="1"/>
          </p:cNvPicPr>
          <p:nvPr/>
        </p:nvPicPr>
        <p:blipFill>
          <a:blip r:embed="rId4"/>
          <a:stretch>
            <a:fillRect/>
          </a:stretch>
        </p:blipFill>
        <p:spPr>
          <a:xfrm>
            <a:off x="8351003" y="645898"/>
            <a:ext cx="533615" cy="584924"/>
          </a:xfrm>
          <a:prstGeom prst="rect">
            <a:avLst/>
          </a:prstGeom>
        </p:spPr>
      </p:pic>
    </p:spTree>
    <p:extLst>
      <p:ext uri="{BB962C8B-B14F-4D97-AF65-F5344CB8AC3E}">
        <p14:creationId xmlns:p14="http://schemas.microsoft.com/office/powerpoint/2010/main" val="9094415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BLADDER/RCC</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Monday, August 14, 2023</a:t>
            </a:r>
            <a:endParaRPr lang="en-US" sz="1600" dirty="0">
              <a:solidFill>
                <a:schemeClr val="bg1"/>
              </a:solidFill>
              <a:latin typeface="Corporate S Demi" panose="02020500000000000000" pitchFamily="18" charset="0"/>
            </a:endParaRPr>
          </a:p>
        </p:txBody>
      </p:sp>
    </p:spTree>
    <p:extLst>
      <p:ext uri="{BB962C8B-B14F-4D97-AF65-F5344CB8AC3E}">
        <p14:creationId xmlns:p14="http://schemas.microsoft.com/office/powerpoint/2010/main" val="3036802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5785-E148-426F-B553-0BFE40FEA543}"/>
              </a:ext>
            </a:extLst>
          </p:cNvPr>
          <p:cNvSpPr>
            <a:spLocks noGrp="1"/>
          </p:cNvSpPr>
          <p:nvPr>
            <p:ph type="title"/>
          </p:nvPr>
        </p:nvSpPr>
        <p:spPr>
          <a:xfrm>
            <a:off x="99688" y="122554"/>
            <a:ext cx="8951495" cy="677803"/>
          </a:xfrm>
        </p:spPr>
        <p:txBody>
          <a:bodyPr/>
          <a:lstStyle/>
          <a:p>
            <a:r>
              <a:rPr lang="en-US" dirty="0">
                <a:solidFill>
                  <a:srgbClr val="003767"/>
                </a:solidFill>
                <a:latin typeface="Arial" panose="020B0604020202020204" pitchFamily="34" charset="0"/>
                <a:cs typeface="Arial" panose="020B0604020202020204" pitchFamily="34" charset="0"/>
              </a:rPr>
              <a:t>Phase 3 </a:t>
            </a:r>
            <a:r>
              <a:rPr lang="en-US" dirty="0" err="1">
                <a:solidFill>
                  <a:srgbClr val="003767"/>
                </a:solidFill>
                <a:latin typeface="Arial" panose="020B0604020202020204" pitchFamily="34" charset="0"/>
                <a:cs typeface="Arial" panose="020B0604020202020204" pitchFamily="34" charset="0"/>
              </a:rPr>
              <a:t>CheckMate</a:t>
            </a:r>
            <a:r>
              <a:rPr lang="en-US" dirty="0">
                <a:solidFill>
                  <a:srgbClr val="003767"/>
                </a:solidFill>
                <a:latin typeface="Arial" panose="020B0604020202020204" pitchFamily="34" charset="0"/>
                <a:cs typeface="Arial" panose="020B0604020202020204" pitchFamily="34" charset="0"/>
              </a:rPr>
              <a:t> 9ER: Study Design</a:t>
            </a:r>
          </a:p>
        </p:txBody>
      </p:sp>
      <p:sp>
        <p:nvSpPr>
          <p:cNvPr id="7" name="Content Placeholder 6">
            <a:extLst>
              <a:ext uri="{FF2B5EF4-FFF2-40B4-BE49-F238E27FC236}">
                <a16:creationId xmlns:a16="http://schemas.microsoft.com/office/drawing/2014/main" id="{84F3619F-FBFD-4796-B8F5-106CEE3102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17AF92-23B5-4023-B88E-2FDB1D846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762" y="802589"/>
            <a:ext cx="7809483" cy="3882949"/>
          </a:xfrm>
          <a:prstGeom prst="rect">
            <a:avLst/>
          </a:prstGeom>
        </p:spPr>
      </p:pic>
      <p:sp>
        <p:nvSpPr>
          <p:cNvPr id="6" name="TextBox 5">
            <a:extLst>
              <a:ext uri="{FF2B5EF4-FFF2-40B4-BE49-F238E27FC236}">
                <a16:creationId xmlns:a16="http://schemas.microsoft.com/office/drawing/2014/main" id="{CB2F3B49-C6DE-493D-8DEC-4586F6133E31}"/>
              </a:ext>
            </a:extLst>
          </p:cNvPr>
          <p:cNvSpPr txBox="1"/>
          <p:nvPr/>
        </p:nvSpPr>
        <p:spPr>
          <a:xfrm>
            <a:off x="1754740" y="4846427"/>
            <a:ext cx="6261651" cy="253916"/>
          </a:xfrm>
          <a:prstGeom prst="rect">
            <a:avLst/>
          </a:prstGeom>
          <a:noFill/>
        </p:spPr>
        <p:txBody>
          <a:bodyPr wrap="none" rtlCol="0">
            <a:spAutoFit/>
          </a:bodyPr>
          <a:lstStyle/>
          <a:p>
            <a:pPr algn="r"/>
            <a:r>
              <a:rPr lang="en-US" sz="1050">
                <a:cs typeface="Arial" panose="020B0604020202020204" pitchFamily="34" charset="0"/>
              </a:rPr>
              <a:t>Choueiri T, et al. ESMO 2020. Presentation 696O. Choueiri T, et al. </a:t>
            </a:r>
            <a:r>
              <a:rPr lang="en-US" sz="1050" i="1">
                <a:cs typeface="Arial" panose="020B0604020202020204" pitchFamily="34" charset="0"/>
              </a:rPr>
              <a:t>N Engl J Med</a:t>
            </a:r>
            <a:r>
              <a:rPr lang="en-US" sz="1050">
                <a:cs typeface="Arial" panose="020B0604020202020204" pitchFamily="34" charset="0"/>
              </a:rPr>
              <a:t>. 2021;384:829-841.</a:t>
            </a:r>
          </a:p>
        </p:txBody>
      </p:sp>
    </p:spTree>
    <p:extLst>
      <p:ext uri="{BB962C8B-B14F-4D97-AF65-F5344CB8AC3E}">
        <p14:creationId xmlns:p14="http://schemas.microsoft.com/office/powerpoint/2010/main" val="1730560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C9E7-0055-4C3B-865D-1B69C1B4A6E0}"/>
              </a:ext>
            </a:extLst>
          </p:cNvPr>
          <p:cNvSpPr>
            <a:spLocks noGrp="1"/>
          </p:cNvSpPr>
          <p:nvPr>
            <p:ph type="title"/>
          </p:nvPr>
        </p:nvSpPr>
        <p:spPr>
          <a:xfrm>
            <a:off x="192778" y="418419"/>
            <a:ext cx="8758444" cy="582934"/>
          </a:xfrm>
        </p:spPr>
        <p:txBody>
          <a:bodyPr>
            <a:noAutofit/>
          </a:bodyPr>
          <a:lstStyle/>
          <a:p>
            <a:r>
              <a:rPr lang="en-US" sz="2700" dirty="0" err="1">
                <a:solidFill>
                  <a:srgbClr val="003767"/>
                </a:solidFill>
              </a:rPr>
              <a:t>CheckMate</a:t>
            </a:r>
            <a:r>
              <a:rPr lang="en-US" sz="2700" dirty="0">
                <a:solidFill>
                  <a:srgbClr val="003767"/>
                </a:solidFill>
              </a:rPr>
              <a:t> 9ER: PFS (BICR), ITT—Primary Endpoint </a:t>
            </a:r>
            <a:endParaRPr lang="en-US" sz="2700" i="1" baseline="30000" dirty="0">
              <a:solidFill>
                <a:srgbClr val="003767"/>
              </a:solidFill>
            </a:endParaRPr>
          </a:p>
        </p:txBody>
      </p:sp>
      <p:sp>
        <p:nvSpPr>
          <p:cNvPr id="6" name="TextBox 5">
            <a:extLst>
              <a:ext uri="{FF2B5EF4-FFF2-40B4-BE49-F238E27FC236}">
                <a16:creationId xmlns:a16="http://schemas.microsoft.com/office/drawing/2014/main" id="{980FADB1-1289-4B2B-957A-A9F939727F9F}"/>
              </a:ext>
            </a:extLst>
          </p:cNvPr>
          <p:cNvSpPr txBox="1"/>
          <p:nvPr/>
        </p:nvSpPr>
        <p:spPr>
          <a:xfrm>
            <a:off x="2320760" y="4719739"/>
            <a:ext cx="6522943" cy="415498"/>
          </a:xfrm>
          <a:prstGeom prst="rect">
            <a:avLst/>
          </a:prstGeom>
          <a:noFill/>
        </p:spPr>
        <p:txBody>
          <a:bodyPr wrap="square" rtlCol="0" anchor="b">
            <a:spAutoFit/>
          </a:bodyPr>
          <a:lstStyle/>
          <a:p>
            <a:pPr algn="r"/>
            <a:endParaRPr lang="en-US" sz="1050" dirty="0">
              <a:cs typeface="Arial" panose="020B0604020202020204" pitchFamily="34" charset="0"/>
            </a:endParaRPr>
          </a:p>
          <a:p>
            <a:pPr algn="r" defTabSz="685800" fontAlgn="auto">
              <a:spcBef>
                <a:spcPts val="0"/>
              </a:spcBef>
              <a:spcAft>
                <a:spcPts val="0"/>
              </a:spcAft>
              <a:defRPr/>
            </a:pPr>
            <a:r>
              <a:rPr lang="en-US" sz="1050" dirty="0" err="1">
                <a:ea typeface="+mn-ea"/>
                <a:cs typeface="Arial" panose="020B0604020202020204" pitchFamily="34" charset="0"/>
              </a:rPr>
              <a:t>Burotto</a:t>
            </a:r>
            <a:r>
              <a:rPr lang="en-US" sz="1050" dirty="0">
                <a:ea typeface="+mn-ea"/>
                <a:cs typeface="Arial" panose="020B0604020202020204" pitchFamily="34" charset="0"/>
              </a:rPr>
              <a:t> M, et al. ASCO GU 2023. Abstract 603. </a:t>
            </a:r>
            <a:r>
              <a:rPr lang="en-US" sz="1050" dirty="0">
                <a:solidFill>
                  <a:prstClr val="black"/>
                </a:solidFill>
                <a:ea typeface="+mn-ea"/>
                <a:cs typeface="Arial" panose="020B0604020202020204" pitchFamily="34" charset="0"/>
              </a:rPr>
              <a:t>Powles T, et al. GU Ca </a:t>
            </a:r>
            <a:r>
              <a:rPr lang="en-US" sz="1050" dirty="0" err="1">
                <a:solidFill>
                  <a:prstClr val="black"/>
                </a:solidFill>
                <a:ea typeface="+mn-ea"/>
                <a:cs typeface="Arial" panose="020B0604020202020204" pitchFamily="34" charset="0"/>
              </a:rPr>
              <a:t>Symp</a:t>
            </a:r>
            <a:r>
              <a:rPr lang="en-US" sz="1050" dirty="0">
                <a:solidFill>
                  <a:prstClr val="black"/>
                </a:solidFill>
                <a:ea typeface="+mn-ea"/>
                <a:cs typeface="Arial" panose="020B0604020202020204" pitchFamily="34" charset="0"/>
              </a:rPr>
              <a:t> 2022. Abstract 350.</a:t>
            </a:r>
            <a:r>
              <a:rPr lang="en-US" sz="1050" dirty="0">
                <a:ea typeface="+mn-ea"/>
                <a:cs typeface="Arial" panose="020B0604020202020204" pitchFamily="34" charset="0"/>
              </a:rPr>
              <a:t> </a:t>
            </a:r>
          </a:p>
        </p:txBody>
      </p:sp>
      <p:sp>
        <p:nvSpPr>
          <p:cNvPr id="7" name="Rectangle 6">
            <a:extLst>
              <a:ext uri="{FF2B5EF4-FFF2-40B4-BE49-F238E27FC236}">
                <a16:creationId xmlns:a16="http://schemas.microsoft.com/office/drawing/2014/main" id="{F8771CD3-C81B-FB4C-A8DA-FF4A20675E5F}"/>
              </a:ext>
            </a:extLst>
          </p:cNvPr>
          <p:cNvSpPr/>
          <p:nvPr/>
        </p:nvSpPr>
        <p:spPr>
          <a:xfrm>
            <a:off x="4304381" y="1288924"/>
            <a:ext cx="96012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88528C81-D167-5A67-8275-DF81F8BA697C}"/>
              </a:ext>
            </a:extLst>
          </p:cNvPr>
          <p:cNvSpPr/>
          <p:nvPr/>
        </p:nvSpPr>
        <p:spPr>
          <a:xfrm>
            <a:off x="6098822" y="1296660"/>
            <a:ext cx="96012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0BE09BC-8704-086D-ECBC-3F6A5F8855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69305" y="1166650"/>
            <a:ext cx="5343008" cy="371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56F34F0-F788-3A30-38C5-AEC898AFBE11}"/>
              </a:ext>
            </a:extLst>
          </p:cNvPr>
          <p:cNvSpPr txBox="1"/>
          <p:nvPr/>
        </p:nvSpPr>
        <p:spPr>
          <a:xfrm>
            <a:off x="7243011" y="894588"/>
            <a:ext cx="1357541" cy="1210937"/>
          </a:xfrm>
          <a:prstGeom prst="flowChartConnector">
            <a:avLst/>
          </a:prstGeom>
          <a:solidFill>
            <a:srgbClr val="001C44"/>
          </a:solidFill>
          <a:effectLst>
            <a:outerShdw blurRad="50800" dist="38100" dir="2700000" algn="tl" rotWithShape="0">
              <a:prstClr val="black">
                <a:alpha val="40000"/>
              </a:prstClr>
            </a:outerShdw>
          </a:effectLst>
        </p:spPr>
        <p:txBody>
          <a:bodyPr wrap="none" rtlCol="0" anchor="ctr">
            <a:noAutofit/>
          </a:bodyPr>
          <a:lstStyle/>
          <a:p>
            <a:pPr algn="ctr"/>
            <a:r>
              <a:rPr lang="en-US" sz="1800" b="1" dirty="0">
                <a:solidFill>
                  <a:schemeClr val="bg1"/>
                </a:solidFill>
              </a:rPr>
              <a:t>ASCO GU </a:t>
            </a:r>
          </a:p>
          <a:p>
            <a:pPr algn="ctr"/>
            <a:r>
              <a:rPr lang="en-US" sz="1800" b="1" dirty="0">
                <a:solidFill>
                  <a:schemeClr val="bg1"/>
                </a:solidFill>
              </a:rPr>
              <a:t>2023</a:t>
            </a:r>
          </a:p>
        </p:txBody>
      </p:sp>
      <p:sp>
        <p:nvSpPr>
          <p:cNvPr id="5" name="TextBox 4">
            <a:extLst>
              <a:ext uri="{FF2B5EF4-FFF2-40B4-BE49-F238E27FC236}">
                <a16:creationId xmlns:a16="http://schemas.microsoft.com/office/drawing/2014/main" id="{1DEBAE48-E170-E16E-CE7C-F2452D960690}"/>
              </a:ext>
            </a:extLst>
          </p:cNvPr>
          <p:cNvSpPr txBox="1"/>
          <p:nvPr/>
        </p:nvSpPr>
        <p:spPr>
          <a:xfrm>
            <a:off x="7018414" y="2216341"/>
            <a:ext cx="1582138" cy="900246"/>
          </a:xfrm>
          <a:prstGeom prst="rect">
            <a:avLst/>
          </a:prstGeom>
          <a:noFill/>
          <a:ln w="28575">
            <a:solidFill>
              <a:srgbClr val="009999"/>
            </a:solidFill>
          </a:ln>
        </p:spPr>
        <p:txBody>
          <a:bodyPr wrap="square" rtlCol="0">
            <a:spAutoFit/>
          </a:bodyPr>
          <a:lstStyle/>
          <a:p>
            <a:r>
              <a:rPr lang="en-US" sz="1050" b="1" dirty="0"/>
              <a:t>Median (range) follow-up</a:t>
            </a:r>
            <a:r>
              <a:rPr lang="en-US" sz="1050" dirty="0"/>
              <a:t>, 44.0 (36.5-56.5) months</a:t>
            </a:r>
          </a:p>
          <a:p>
            <a:r>
              <a:rPr lang="en-US" sz="1050" b="1" dirty="0"/>
              <a:t>Database lock</a:t>
            </a:r>
            <a:r>
              <a:rPr lang="en-US" sz="1050" dirty="0"/>
              <a:t>, May 27, 2022</a:t>
            </a:r>
          </a:p>
        </p:txBody>
      </p:sp>
      <p:pic>
        <p:nvPicPr>
          <p:cNvPr id="8" name="Picture 7">
            <a:extLst>
              <a:ext uri="{FF2B5EF4-FFF2-40B4-BE49-F238E27FC236}">
                <a16:creationId xmlns:a16="http://schemas.microsoft.com/office/drawing/2014/main" id="{5421B325-B882-0AFB-97BB-7ED48FA1FECD}"/>
              </a:ext>
            </a:extLst>
          </p:cNvPr>
          <p:cNvPicPr>
            <a:picLocks noChangeAspect="1"/>
          </p:cNvPicPr>
          <p:nvPr/>
        </p:nvPicPr>
        <p:blipFill>
          <a:blip r:embed="rId4"/>
          <a:stretch>
            <a:fillRect/>
          </a:stretch>
        </p:blipFill>
        <p:spPr>
          <a:xfrm rot="2594810">
            <a:off x="245261" y="915484"/>
            <a:ext cx="426037" cy="746879"/>
          </a:xfrm>
          <a:prstGeom prst="rect">
            <a:avLst/>
          </a:prstGeom>
        </p:spPr>
      </p:pic>
      <p:pic>
        <p:nvPicPr>
          <p:cNvPr id="10" name="Picture 9">
            <a:extLst>
              <a:ext uri="{FF2B5EF4-FFF2-40B4-BE49-F238E27FC236}">
                <a16:creationId xmlns:a16="http://schemas.microsoft.com/office/drawing/2014/main" id="{79052088-3A4F-8139-3E61-65BAB196C15A}"/>
              </a:ext>
            </a:extLst>
          </p:cNvPr>
          <p:cNvPicPr>
            <a:picLocks noChangeAspect="1"/>
          </p:cNvPicPr>
          <p:nvPr/>
        </p:nvPicPr>
        <p:blipFill>
          <a:blip r:embed="rId5"/>
          <a:stretch>
            <a:fillRect/>
          </a:stretch>
        </p:blipFill>
        <p:spPr>
          <a:xfrm>
            <a:off x="869304" y="1021509"/>
            <a:ext cx="533615" cy="584924"/>
          </a:xfrm>
          <a:prstGeom prst="rect">
            <a:avLst/>
          </a:prstGeom>
        </p:spPr>
      </p:pic>
    </p:spTree>
    <p:extLst>
      <p:ext uri="{BB962C8B-B14F-4D97-AF65-F5344CB8AC3E}">
        <p14:creationId xmlns:p14="http://schemas.microsoft.com/office/powerpoint/2010/main" val="40497495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EE27-4042-D34D-EBD4-225E7F7F879E}"/>
              </a:ext>
            </a:extLst>
          </p:cNvPr>
          <p:cNvSpPr>
            <a:spLocks noGrp="1"/>
          </p:cNvSpPr>
          <p:nvPr>
            <p:ph type="title"/>
          </p:nvPr>
        </p:nvSpPr>
        <p:spPr>
          <a:xfrm>
            <a:off x="230839" y="201505"/>
            <a:ext cx="8069462" cy="493776"/>
          </a:xfrm>
        </p:spPr>
        <p:txBody>
          <a:bodyPr>
            <a:normAutofit fontScale="90000"/>
          </a:bodyPr>
          <a:lstStyle/>
          <a:p>
            <a:r>
              <a:rPr lang="en-US" dirty="0" err="1"/>
              <a:t>CheckMate</a:t>
            </a:r>
            <a:r>
              <a:rPr lang="en-US" dirty="0"/>
              <a:t> 9ER: OS (ITT)—Secondary Endpoint</a:t>
            </a:r>
          </a:p>
        </p:txBody>
      </p:sp>
      <p:pic>
        <p:nvPicPr>
          <p:cNvPr id="3" name="Picture 2">
            <a:extLst>
              <a:ext uri="{FF2B5EF4-FFF2-40B4-BE49-F238E27FC236}">
                <a16:creationId xmlns:a16="http://schemas.microsoft.com/office/drawing/2014/main" id="{F49167B8-6901-8D48-0014-D8855A4F21F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744" y="1320768"/>
            <a:ext cx="5602441" cy="346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9016866-5EDE-4893-2192-573D998BE69C}"/>
              </a:ext>
            </a:extLst>
          </p:cNvPr>
          <p:cNvSpPr txBox="1"/>
          <p:nvPr/>
        </p:nvSpPr>
        <p:spPr>
          <a:xfrm>
            <a:off x="2232838" y="4719739"/>
            <a:ext cx="5773478" cy="415498"/>
          </a:xfrm>
          <a:prstGeom prst="rect">
            <a:avLst/>
          </a:prstGeom>
          <a:noFill/>
        </p:spPr>
        <p:txBody>
          <a:bodyPr wrap="square" rtlCol="0" anchor="b">
            <a:spAutoFit/>
          </a:bodyPr>
          <a:lstStyle/>
          <a:p>
            <a:pPr algn="r"/>
            <a:endParaRPr lang="en-US" sz="1050">
              <a:cs typeface="Arial" panose="020B0604020202020204" pitchFamily="34" charset="0"/>
            </a:endParaRPr>
          </a:p>
          <a:p>
            <a:pPr algn="r" defTabSz="685800" fontAlgn="auto">
              <a:spcBef>
                <a:spcPts val="0"/>
              </a:spcBef>
              <a:spcAft>
                <a:spcPts val="0"/>
              </a:spcAft>
              <a:defRPr/>
            </a:pPr>
            <a:r>
              <a:rPr lang="en-US" sz="1050">
                <a:ea typeface="+mn-ea"/>
                <a:cs typeface="Arial" panose="020B0604020202020204" pitchFamily="34" charset="0"/>
              </a:rPr>
              <a:t>Burotto M, et al. ASCO GU 2023. Abstract 603. </a:t>
            </a:r>
          </a:p>
        </p:txBody>
      </p:sp>
      <p:sp>
        <p:nvSpPr>
          <p:cNvPr id="7" name="TextBox 6">
            <a:extLst>
              <a:ext uri="{FF2B5EF4-FFF2-40B4-BE49-F238E27FC236}">
                <a16:creationId xmlns:a16="http://schemas.microsoft.com/office/drawing/2014/main" id="{E0EA5DFE-B6EE-311C-34AA-9526C599F557}"/>
              </a:ext>
            </a:extLst>
          </p:cNvPr>
          <p:cNvSpPr txBox="1"/>
          <p:nvPr/>
        </p:nvSpPr>
        <p:spPr>
          <a:xfrm>
            <a:off x="6785811" y="1035188"/>
            <a:ext cx="1342104" cy="1247891"/>
          </a:xfrm>
          <a:prstGeom prst="flowChartConnector">
            <a:avLst/>
          </a:prstGeom>
          <a:solidFill>
            <a:srgbClr val="001C44"/>
          </a:solidFill>
          <a:effectLst>
            <a:outerShdw blurRad="50800" dist="38100" dir="2700000" algn="tl" rotWithShape="0">
              <a:prstClr val="black">
                <a:alpha val="40000"/>
              </a:prstClr>
            </a:outerShdw>
          </a:effectLst>
        </p:spPr>
        <p:txBody>
          <a:bodyPr wrap="none" rtlCol="0" anchor="ctr">
            <a:noAutofit/>
          </a:bodyPr>
          <a:lstStyle/>
          <a:p>
            <a:pPr algn="ctr"/>
            <a:r>
              <a:rPr lang="en-US" sz="1800" b="1" dirty="0">
                <a:solidFill>
                  <a:schemeClr val="bg1"/>
                </a:solidFill>
              </a:rPr>
              <a:t>ASCO GU </a:t>
            </a:r>
          </a:p>
          <a:p>
            <a:pPr algn="ctr"/>
            <a:r>
              <a:rPr lang="en-US" sz="1800" b="1" dirty="0">
                <a:solidFill>
                  <a:schemeClr val="bg1"/>
                </a:solidFill>
              </a:rPr>
              <a:t>2023</a:t>
            </a:r>
          </a:p>
        </p:txBody>
      </p:sp>
      <p:sp>
        <p:nvSpPr>
          <p:cNvPr id="5" name="TextBox 4">
            <a:extLst>
              <a:ext uri="{FF2B5EF4-FFF2-40B4-BE49-F238E27FC236}">
                <a16:creationId xmlns:a16="http://schemas.microsoft.com/office/drawing/2014/main" id="{2033631C-E5EE-D5E9-0EB7-76B0C6519941}"/>
              </a:ext>
            </a:extLst>
          </p:cNvPr>
          <p:cNvSpPr txBox="1"/>
          <p:nvPr/>
        </p:nvSpPr>
        <p:spPr>
          <a:xfrm>
            <a:off x="6065718" y="2469117"/>
            <a:ext cx="1582138" cy="900246"/>
          </a:xfrm>
          <a:prstGeom prst="rect">
            <a:avLst/>
          </a:prstGeom>
          <a:noFill/>
          <a:ln w="28575">
            <a:solidFill>
              <a:srgbClr val="009999"/>
            </a:solidFill>
          </a:ln>
        </p:spPr>
        <p:txBody>
          <a:bodyPr wrap="square" rtlCol="0">
            <a:spAutoFit/>
          </a:bodyPr>
          <a:lstStyle/>
          <a:p>
            <a:r>
              <a:rPr lang="en-US" sz="1050" b="1" dirty="0"/>
              <a:t>Median (range) follow-up</a:t>
            </a:r>
            <a:r>
              <a:rPr lang="en-US" sz="1050" dirty="0"/>
              <a:t>, 44.0 (36.5-56.5) months</a:t>
            </a:r>
          </a:p>
          <a:p>
            <a:r>
              <a:rPr lang="en-US" sz="1050" b="1" dirty="0"/>
              <a:t>Database lock</a:t>
            </a:r>
            <a:r>
              <a:rPr lang="en-US" sz="1050" dirty="0"/>
              <a:t>, May 27, 2022</a:t>
            </a:r>
          </a:p>
        </p:txBody>
      </p:sp>
      <p:pic>
        <p:nvPicPr>
          <p:cNvPr id="6" name="Picture 5">
            <a:extLst>
              <a:ext uri="{FF2B5EF4-FFF2-40B4-BE49-F238E27FC236}">
                <a16:creationId xmlns:a16="http://schemas.microsoft.com/office/drawing/2014/main" id="{467BDDD0-30DD-29E4-F32A-29054123A6FF}"/>
              </a:ext>
            </a:extLst>
          </p:cNvPr>
          <p:cNvPicPr>
            <a:picLocks noChangeAspect="1"/>
          </p:cNvPicPr>
          <p:nvPr/>
        </p:nvPicPr>
        <p:blipFill>
          <a:blip r:embed="rId4"/>
          <a:stretch>
            <a:fillRect/>
          </a:stretch>
        </p:blipFill>
        <p:spPr>
          <a:xfrm rot="2594810">
            <a:off x="219658" y="597954"/>
            <a:ext cx="426037" cy="746879"/>
          </a:xfrm>
          <a:prstGeom prst="rect">
            <a:avLst/>
          </a:prstGeom>
        </p:spPr>
      </p:pic>
      <p:pic>
        <p:nvPicPr>
          <p:cNvPr id="8" name="Picture 7">
            <a:extLst>
              <a:ext uri="{FF2B5EF4-FFF2-40B4-BE49-F238E27FC236}">
                <a16:creationId xmlns:a16="http://schemas.microsoft.com/office/drawing/2014/main" id="{D9B62809-0D22-0D78-FC42-57ED42E2E319}"/>
              </a:ext>
            </a:extLst>
          </p:cNvPr>
          <p:cNvPicPr>
            <a:picLocks noChangeAspect="1"/>
          </p:cNvPicPr>
          <p:nvPr/>
        </p:nvPicPr>
        <p:blipFill>
          <a:blip r:embed="rId5"/>
          <a:stretch>
            <a:fillRect/>
          </a:stretch>
        </p:blipFill>
        <p:spPr>
          <a:xfrm>
            <a:off x="843701" y="703979"/>
            <a:ext cx="533615" cy="584924"/>
          </a:xfrm>
          <a:prstGeom prst="rect">
            <a:avLst/>
          </a:prstGeom>
        </p:spPr>
      </p:pic>
    </p:spTree>
    <p:extLst>
      <p:ext uri="{BB962C8B-B14F-4D97-AF65-F5344CB8AC3E}">
        <p14:creationId xmlns:p14="http://schemas.microsoft.com/office/powerpoint/2010/main" val="3254247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DA335E-6824-47A9-B7BE-03D9BD39CCBF}"/>
              </a:ext>
            </a:extLst>
          </p:cNvPr>
          <p:cNvSpPr>
            <a:spLocks noGrp="1"/>
          </p:cNvSpPr>
          <p:nvPr>
            <p:ph type="title"/>
          </p:nvPr>
        </p:nvSpPr>
        <p:spPr>
          <a:xfrm>
            <a:off x="661001" y="240524"/>
            <a:ext cx="7523226" cy="493776"/>
          </a:xfrm>
        </p:spPr>
        <p:txBody>
          <a:bodyPr>
            <a:noAutofit/>
          </a:bodyPr>
          <a:lstStyle/>
          <a:p>
            <a:r>
              <a:rPr lang="en-US" sz="2400" dirty="0"/>
              <a:t>Phase 3 CLEAR Study: Frontline Lenvatinib + Pembrolizumab or </a:t>
            </a:r>
            <a:r>
              <a:rPr lang="en-US" sz="2400" dirty="0" err="1"/>
              <a:t>Everolimus</a:t>
            </a:r>
            <a:r>
              <a:rPr lang="en-US" sz="2400" dirty="0"/>
              <a:t> Versus Sunitinib</a:t>
            </a:r>
          </a:p>
        </p:txBody>
      </p:sp>
      <p:sp>
        <p:nvSpPr>
          <p:cNvPr id="49" name="TextBox 48">
            <a:extLst>
              <a:ext uri="{FF2B5EF4-FFF2-40B4-BE49-F238E27FC236}">
                <a16:creationId xmlns:a16="http://schemas.microsoft.com/office/drawing/2014/main" id="{4E535468-47EE-4924-821C-DF11CDFD7414}"/>
              </a:ext>
            </a:extLst>
          </p:cNvPr>
          <p:cNvSpPr txBox="1"/>
          <p:nvPr/>
        </p:nvSpPr>
        <p:spPr>
          <a:xfrm>
            <a:off x="2698430" y="4915048"/>
            <a:ext cx="5485797" cy="253916"/>
          </a:xfrm>
          <a:prstGeom prst="rect">
            <a:avLst/>
          </a:prstGeom>
          <a:noFill/>
        </p:spPr>
        <p:txBody>
          <a:bodyPr wrap="none" rtlCol="0">
            <a:spAutoFit/>
          </a:bodyPr>
          <a:lstStyle/>
          <a:p>
            <a:r>
              <a:rPr lang="en-US" sz="1050">
                <a:solidFill>
                  <a:prstClr val="black"/>
                </a:solidFill>
                <a:latin typeface="Calibri"/>
                <a:ea typeface="+mn-ea"/>
                <a:cs typeface="+mn-cs"/>
              </a:rPr>
              <a:t>Motzer R, et al. </a:t>
            </a:r>
            <a:r>
              <a:rPr lang="en-US" sz="1050" i="1">
                <a:solidFill>
                  <a:prstClr val="black"/>
                </a:solidFill>
                <a:latin typeface="Calibri"/>
                <a:ea typeface="+mn-ea"/>
                <a:cs typeface="+mn-cs"/>
              </a:rPr>
              <a:t>N Engl J Med</a:t>
            </a:r>
            <a:r>
              <a:rPr lang="en-US" sz="1050">
                <a:solidFill>
                  <a:prstClr val="black"/>
                </a:solidFill>
                <a:latin typeface="Calibri"/>
                <a:ea typeface="+mn-ea"/>
                <a:cs typeface="+mn-cs"/>
              </a:rPr>
              <a:t>. 2021;384(14):1289-1300. Voss M, et al. ASCO 2022. Abstract 4514.</a:t>
            </a:r>
          </a:p>
        </p:txBody>
      </p:sp>
      <p:sp>
        <p:nvSpPr>
          <p:cNvPr id="50" name="TextBox 49">
            <a:extLst>
              <a:ext uri="{FF2B5EF4-FFF2-40B4-BE49-F238E27FC236}">
                <a16:creationId xmlns:a16="http://schemas.microsoft.com/office/drawing/2014/main" id="{8BBA3172-FA46-4BA6-8E68-DFB0C6AF1761}"/>
              </a:ext>
            </a:extLst>
          </p:cNvPr>
          <p:cNvSpPr txBox="1"/>
          <p:nvPr/>
        </p:nvSpPr>
        <p:spPr>
          <a:xfrm>
            <a:off x="2418722" y="4340917"/>
            <a:ext cx="5765505" cy="553998"/>
          </a:xfrm>
          <a:prstGeom prst="rect">
            <a:avLst/>
          </a:prstGeom>
          <a:noFill/>
        </p:spPr>
        <p:txBody>
          <a:bodyPr wrap="square" rtlCol="0">
            <a:spAutoFit/>
          </a:bodyPr>
          <a:lstStyle/>
          <a:p>
            <a:pPr algn="r" defTabSz="914378"/>
            <a:r>
              <a:rPr lang="en-US" sz="750" dirty="0">
                <a:latin typeface="Calibri" panose="020F0502020204030204" pitchFamily="34" charset="0"/>
                <a:cs typeface="Calibri" panose="020F0502020204030204" pitchFamily="34" charset="0"/>
              </a:rPr>
              <a:t>*Patients could receive a maximum of 35 pembrolizumab treatments. **Pts may have received &gt; 1medication with a medication type. </a:t>
            </a:r>
            <a:r>
              <a:rPr lang="en-US" sz="750" i="1" dirty="0">
                <a:latin typeface="Calibri" panose="020F0502020204030204" pitchFamily="34" charset="0"/>
                <a:cs typeface="Calibri" panose="020F0502020204030204" pitchFamily="34" charset="0"/>
              </a:rPr>
              <a:t>Other</a:t>
            </a:r>
            <a:r>
              <a:rPr lang="en-US" sz="750" dirty="0">
                <a:latin typeface="Calibri" panose="020F0502020204030204" pitchFamily="34" charset="0"/>
                <a:cs typeface="Calibri" panose="020F0502020204030204" pitchFamily="34" charset="0"/>
              </a:rPr>
              <a:t> includes </a:t>
            </a:r>
            <a:r>
              <a:rPr lang="en-US" sz="750" dirty="0" err="1">
                <a:latin typeface="Calibri" panose="020F0502020204030204" pitchFamily="34" charset="0"/>
                <a:cs typeface="Calibri" panose="020F0502020204030204" pitchFamily="34" charset="0"/>
              </a:rPr>
              <a:t>mTORi</a:t>
            </a:r>
            <a:r>
              <a:rPr lang="en-US" sz="750" dirty="0">
                <a:latin typeface="Calibri" panose="020F0502020204030204" pitchFamily="34" charset="0"/>
                <a:cs typeface="Calibri" panose="020F0502020204030204" pitchFamily="34" charset="0"/>
              </a:rPr>
              <a:t> and CTLA4i, et al.</a:t>
            </a:r>
          </a:p>
          <a:p>
            <a:pPr algn="r" defTabSz="914378"/>
            <a:r>
              <a:rPr lang="en-US" sz="750" dirty="0">
                <a:latin typeface="Calibri" panose="020F0502020204030204" pitchFamily="34" charset="0"/>
                <a:cs typeface="Calibri" panose="020F0502020204030204" pitchFamily="34" charset="0"/>
              </a:rPr>
              <a:t>DOR, duration of response; </a:t>
            </a:r>
            <a:r>
              <a:rPr lang="en-US" sz="750" dirty="0" err="1">
                <a:latin typeface="Calibri" panose="020F0502020204030204" pitchFamily="34" charset="0"/>
                <a:cs typeface="Calibri" panose="020F0502020204030204" pitchFamily="34" charset="0"/>
              </a:rPr>
              <a:t>HRQoL</a:t>
            </a:r>
            <a:r>
              <a:rPr lang="en-US" sz="750" dirty="0">
                <a:latin typeface="Calibri" panose="020F0502020204030204" pitchFamily="34" charset="0"/>
                <a:cs typeface="Calibri" panose="020F0502020204030204" pitchFamily="34" charset="0"/>
              </a:rPr>
              <a:t>, Health-related quality of life; IRC, Independent Review Committee; MKSCC, Memorial Sloan Kettering Cancer Center; ORR, R, randomization. </a:t>
            </a:r>
          </a:p>
        </p:txBody>
      </p:sp>
      <p:pic>
        <p:nvPicPr>
          <p:cNvPr id="2" name="Picture 1">
            <a:extLst>
              <a:ext uri="{FF2B5EF4-FFF2-40B4-BE49-F238E27FC236}">
                <a16:creationId xmlns:a16="http://schemas.microsoft.com/office/drawing/2014/main" id="{E7D8F374-741F-3E57-6394-FBB40D65494E}"/>
              </a:ext>
            </a:extLst>
          </p:cNvPr>
          <p:cNvPicPr>
            <a:picLocks noChangeAspect="1"/>
          </p:cNvPicPr>
          <p:nvPr/>
        </p:nvPicPr>
        <p:blipFill>
          <a:blip r:embed="rId3"/>
          <a:stretch>
            <a:fillRect/>
          </a:stretch>
        </p:blipFill>
        <p:spPr>
          <a:xfrm>
            <a:off x="981797" y="1127479"/>
            <a:ext cx="6130106" cy="2696657"/>
          </a:xfrm>
          <a:prstGeom prst="rect">
            <a:avLst/>
          </a:prstGeom>
        </p:spPr>
      </p:pic>
      <p:sp>
        <p:nvSpPr>
          <p:cNvPr id="3" name="TextBox 2">
            <a:extLst>
              <a:ext uri="{FF2B5EF4-FFF2-40B4-BE49-F238E27FC236}">
                <a16:creationId xmlns:a16="http://schemas.microsoft.com/office/drawing/2014/main" id="{8CCC5E23-19CA-365E-0BA3-4CB6FE6228BB}"/>
              </a:ext>
            </a:extLst>
          </p:cNvPr>
          <p:cNvSpPr txBox="1"/>
          <p:nvPr/>
        </p:nvSpPr>
        <p:spPr>
          <a:xfrm>
            <a:off x="775640" y="3987230"/>
            <a:ext cx="7592720" cy="276999"/>
          </a:xfrm>
          <a:prstGeom prst="rect">
            <a:avLst/>
          </a:prstGeom>
          <a:noFill/>
        </p:spPr>
        <p:txBody>
          <a:bodyPr wrap="none" rtlCol="0">
            <a:spAutoFit/>
          </a:bodyPr>
          <a:lstStyle/>
          <a:p>
            <a:r>
              <a:rPr lang="en-US" sz="1200" dirty="0"/>
              <a:t>Subsequent therapies received (L+P / S), %: anti-VEGF, 30 vs 34; anti-PD-1/PD-L1, 8 vs 43; other, 7 vs 15.**</a:t>
            </a:r>
          </a:p>
        </p:txBody>
      </p:sp>
    </p:spTree>
    <p:extLst>
      <p:ext uri="{BB962C8B-B14F-4D97-AF65-F5344CB8AC3E}">
        <p14:creationId xmlns:p14="http://schemas.microsoft.com/office/powerpoint/2010/main" val="2749748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Continued PFS benefit of LEN+PEMBRO vs SUN with follow up extended by over 23 months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5" dirty="0">
                <a:solidFill>
                  <a:schemeClr val="tx1"/>
                </a:solidFill>
                <a:latin typeface="Arial" charset="0"/>
                <a:ea typeface="+mn-ea"/>
                <a:cs typeface="+mn-cs"/>
              </a:rPr>
              <a:t>Content of this presentation is the property of the author, licensed by ASCO. Permission required for reuse.</a:t>
            </a:r>
          </a:p>
        </p:txBody>
      </p:sp>
      <p:pic>
        <p:nvPicPr>
          <p:cNvPr id="3" name="Picture 2">
            <a:extLst>
              <a:ext uri="{FF2B5EF4-FFF2-40B4-BE49-F238E27FC236}">
                <a16:creationId xmlns:a16="http://schemas.microsoft.com/office/drawing/2014/main" id="{A07AB217-4014-63C1-FA8B-FF6BB2499CDA}"/>
              </a:ext>
            </a:extLst>
          </p:cNvPr>
          <p:cNvPicPr>
            <a:picLocks noChangeAspect="1"/>
          </p:cNvPicPr>
          <p:nvPr/>
        </p:nvPicPr>
        <p:blipFill>
          <a:blip r:embed="rId3"/>
          <a:stretch>
            <a:fillRect/>
          </a:stretch>
        </p:blipFill>
        <p:spPr>
          <a:xfrm rot="2594810">
            <a:off x="7837187" y="373148"/>
            <a:ext cx="426037" cy="746879"/>
          </a:xfrm>
          <a:prstGeom prst="rect">
            <a:avLst/>
          </a:prstGeom>
        </p:spPr>
      </p:pic>
      <p:pic>
        <p:nvPicPr>
          <p:cNvPr id="4" name="Picture 3">
            <a:extLst>
              <a:ext uri="{FF2B5EF4-FFF2-40B4-BE49-F238E27FC236}">
                <a16:creationId xmlns:a16="http://schemas.microsoft.com/office/drawing/2014/main" id="{929E4AD2-30AA-235E-A99A-C48FCCF701E7}"/>
              </a:ext>
            </a:extLst>
          </p:cNvPr>
          <p:cNvPicPr>
            <a:picLocks noChangeAspect="1"/>
          </p:cNvPicPr>
          <p:nvPr/>
        </p:nvPicPr>
        <p:blipFill>
          <a:blip r:embed="rId4"/>
          <a:stretch>
            <a:fillRect/>
          </a:stretch>
        </p:blipFill>
        <p:spPr>
          <a:xfrm>
            <a:off x="8461230" y="479173"/>
            <a:ext cx="533615" cy="584924"/>
          </a:xfrm>
          <a:prstGeom prst="rect">
            <a:avLst/>
          </a:prstGeom>
        </p:spPr>
      </p:pic>
    </p:spTree>
    <p:extLst>
      <p:ext uri="{BB962C8B-B14F-4D97-AF65-F5344CB8AC3E}">
        <p14:creationId xmlns:p14="http://schemas.microsoft.com/office/powerpoint/2010/main" val="238121318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Final OS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5" dirty="0">
                <a:solidFill>
                  <a:schemeClr val="tx1"/>
                </a:solidFill>
                <a:latin typeface="Arial" charset="0"/>
                <a:ea typeface="+mn-ea"/>
                <a:cs typeface="+mn-cs"/>
              </a:rPr>
              <a:t>Content of this presentation is the property of the author, licensed by ASCO. Permission required for reuse.</a:t>
            </a:r>
          </a:p>
        </p:txBody>
      </p:sp>
      <p:pic>
        <p:nvPicPr>
          <p:cNvPr id="4" name="Picture 3">
            <a:extLst>
              <a:ext uri="{FF2B5EF4-FFF2-40B4-BE49-F238E27FC236}">
                <a16:creationId xmlns:a16="http://schemas.microsoft.com/office/drawing/2014/main" id="{936C85A5-EAC9-FF48-8B28-F20DE7F40D66}"/>
              </a:ext>
            </a:extLst>
          </p:cNvPr>
          <p:cNvPicPr>
            <a:picLocks noChangeAspect="1"/>
          </p:cNvPicPr>
          <p:nvPr/>
        </p:nvPicPr>
        <p:blipFill>
          <a:blip r:embed="rId3"/>
          <a:stretch>
            <a:fillRect/>
          </a:stretch>
        </p:blipFill>
        <p:spPr>
          <a:xfrm rot="2594810">
            <a:off x="7837187" y="373148"/>
            <a:ext cx="426037" cy="746879"/>
          </a:xfrm>
          <a:prstGeom prst="rect">
            <a:avLst/>
          </a:prstGeom>
        </p:spPr>
      </p:pic>
      <p:pic>
        <p:nvPicPr>
          <p:cNvPr id="5" name="Picture 4">
            <a:extLst>
              <a:ext uri="{FF2B5EF4-FFF2-40B4-BE49-F238E27FC236}">
                <a16:creationId xmlns:a16="http://schemas.microsoft.com/office/drawing/2014/main" id="{84E1DDA9-EA20-9E14-8CCA-97177259C6A1}"/>
              </a:ext>
            </a:extLst>
          </p:cNvPr>
          <p:cNvPicPr>
            <a:picLocks noChangeAspect="1"/>
          </p:cNvPicPr>
          <p:nvPr/>
        </p:nvPicPr>
        <p:blipFill>
          <a:blip r:embed="rId4"/>
          <a:stretch>
            <a:fillRect/>
          </a:stretch>
        </p:blipFill>
        <p:spPr>
          <a:xfrm>
            <a:off x="8461230" y="479173"/>
            <a:ext cx="533615" cy="584924"/>
          </a:xfrm>
          <a:prstGeom prst="rect">
            <a:avLst/>
          </a:prstGeom>
        </p:spPr>
      </p:pic>
    </p:spTree>
    <p:extLst>
      <p:ext uri="{BB962C8B-B14F-4D97-AF65-F5344CB8AC3E}">
        <p14:creationId xmlns:p14="http://schemas.microsoft.com/office/powerpoint/2010/main" val="2022771544"/>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90ADBE-65D4-47ED-BC46-18A6EE007D3D}"/>
              </a:ext>
            </a:extLst>
          </p:cNvPr>
          <p:cNvSpPr>
            <a:spLocks noGrp="1"/>
          </p:cNvSpPr>
          <p:nvPr>
            <p:ph type="title"/>
          </p:nvPr>
        </p:nvSpPr>
        <p:spPr>
          <a:xfrm>
            <a:off x="628650" y="-9774"/>
            <a:ext cx="7886700" cy="994172"/>
          </a:xfrm>
        </p:spPr>
        <p:txBody>
          <a:bodyPr/>
          <a:lstStyle/>
          <a:p>
            <a:r>
              <a:rPr lang="en-US" b="1" dirty="0"/>
              <a:t>TKI Flavors: Lenvatinib</a:t>
            </a:r>
          </a:p>
        </p:txBody>
      </p:sp>
      <p:pic>
        <p:nvPicPr>
          <p:cNvPr id="79" name="Picture 78">
            <a:extLst>
              <a:ext uri="{FF2B5EF4-FFF2-40B4-BE49-F238E27FC236}">
                <a16:creationId xmlns:a16="http://schemas.microsoft.com/office/drawing/2014/main" id="{9D806D92-33DE-43A6-9662-A27D62C2D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320" y="658643"/>
            <a:ext cx="7257061" cy="3505221"/>
          </a:xfrm>
          <a:prstGeom prst="rect">
            <a:avLst/>
          </a:prstGeom>
        </p:spPr>
      </p:pic>
      <p:sp>
        <p:nvSpPr>
          <p:cNvPr id="80" name="TextBox 79">
            <a:extLst>
              <a:ext uri="{FF2B5EF4-FFF2-40B4-BE49-F238E27FC236}">
                <a16:creationId xmlns:a16="http://schemas.microsoft.com/office/drawing/2014/main" id="{80664E4B-05DA-4D30-A0FF-625C0009D34C}"/>
              </a:ext>
            </a:extLst>
          </p:cNvPr>
          <p:cNvSpPr txBox="1"/>
          <p:nvPr/>
        </p:nvSpPr>
        <p:spPr>
          <a:xfrm>
            <a:off x="418320" y="4202722"/>
            <a:ext cx="7610270" cy="515141"/>
          </a:xfrm>
          <a:prstGeom prst="rect">
            <a:avLst/>
          </a:prstGeom>
          <a:noFill/>
        </p:spPr>
        <p:txBody>
          <a:bodyPr wrap="square" rtlCol="0" anchor="b">
            <a:spAutoFit/>
          </a:bodyPr>
          <a:lstStyle/>
          <a:p>
            <a:pPr algn="ctr">
              <a:lnSpc>
                <a:spcPct val="120000"/>
              </a:lnSpc>
              <a:spcBef>
                <a:spcPts val="0"/>
              </a:spcBef>
              <a:spcAft>
                <a:spcPts val="60"/>
              </a:spcAft>
            </a:pPr>
            <a:r>
              <a:rPr lang="en-US" sz="1200" dirty="0">
                <a:latin typeface="Arial" panose="020B0604020202020204" pitchFamily="34" charset="0"/>
                <a:ea typeface="Times New Roman" panose="02020603050405020304" pitchFamily="18" charset="0"/>
                <a:cs typeface="Arial" panose="020B0604020202020204" pitchFamily="34" charset="0"/>
              </a:rPr>
              <a:t>Alanine aminotransferase and /aspartate aminotransferase increase by arm (LEN + PEMBRO vs SUN): </a:t>
            </a:r>
            <a:br>
              <a:rPr lang="en-US" sz="1200" dirty="0">
                <a:latin typeface="Arial" panose="020B0604020202020204" pitchFamily="34" charset="0"/>
                <a:ea typeface="Times New Roman" panose="02020603050405020304" pitchFamily="18" charset="0"/>
                <a:cs typeface="Arial" panose="020B0604020202020204" pitchFamily="34" charset="0"/>
              </a:rPr>
            </a:br>
            <a:r>
              <a:rPr lang="en-US" sz="1200" dirty="0">
                <a:latin typeface="Arial" panose="020B0604020202020204" pitchFamily="34" charset="0"/>
                <a:ea typeface="Times New Roman" panose="02020603050405020304" pitchFamily="18" charset="0"/>
                <a:cs typeface="Arial" panose="020B0604020202020204" pitchFamily="34" charset="0"/>
              </a:rPr>
              <a:t>9.7% vs 8.8% (Gr 3: 3.1% vs 1.8%) / 9.4% vs 8.8% (Gr 3: 2.6% vs 0.6%)</a:t>
            </a:r>
            <a:endParaRPr lang="en-US" sz="1200" dirty="0">
              <a:latin typeface="Arial" panose="020B0604020202020204" pitchFamily="34"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7F0CB9-B506-3C7A-23A1-BC2B008E4D1C}"/>
              </a:ext>
            </a:extLst>
          </p:cNvPr>
          <p:cNvSpPr txBox="1"/>
          <p:nvPr/>
        </p:nvSpPr>
        <p:spPr>
          <a:xfrm>
            <a:off x="3546872" y="4789720"/>
            <a:ext cx="4573428" cy="369332"/>
          </a:xfrm>
          <a:prstGeom prst="rect">
            <a:avLst/>
          </a:prstGeom>
          <a:noFill/>
        </p:spPr>
        <p:txBody>
          <a:bodyPr wrap="square">
            <a:spAutoFit/>
          </a:bodyPr>
          <a:lstStyle/>
          <a:p>
            <a:pPr algn="r"/>
            <a:r>
              <a:rPr lang="en-US" sz="900" dirty="0"/>
              <a:t>*AE of interest for PEMBRO. </a:t>
            </a:r>
          </a:p>
          <a:p>
            <a:pPr algn="r"/>
            <a:r>
              <a:rPr lang="en-US" sz="900" dirty="0">
                <a:solidFill>
                  <a:prstClr val="black"/>
                </a:solidFill>
                <a:ea typeface="+mn-ea"/>
                <a:cs typeface="+mn-cs"/>
              </a:rPr>
              <a:t>Motzer R, et al. </a:t>
            </a:r>
            <a:r>
              <a:rPr lang="en-US" sz="900" i="1" dirty="0">
                <a:solidFill>
                  <a:prstClr val="black"/>
                </a:solidFill>
                <a:ea typeface="+mn-ea"/>
                <a:cs typeface="+mn-cs"/>
              </a:rPr>
              <a:t>N Engl J Med</a:t>
            </a:r>
            <a:r>
              <a:rPr lang="en-US" sz="900" dirty="0">
                <a:solidFill>
                  <a:prstClr val="black"/>
                </a:solidFill>
                <a:ea typeface="+mn-ea"/>
                <a:cs typeface="+mn-cs"/>
              </a:rPr>
              <a:t>. 2021;384(14):1289-1300.</a:t>
            </a:r>
            <a:endParaRPr lang="en-US" sz="900" dirty="0"/>
          </a:p>
        </p:txBody>
      </p:sp>
      <p:sp>
        <p:nvSpPr>
          <p:cNvPr id="2" name="Frame 1">
            <a:extLst>
              <a:ext uri="{FF2B5EF4-FFF2-40B4-BE49-F238E27FC236}">
                <a16:creationId xmlns:a16="http://schemas.microsoft.com/office/drawing/2014/main" id="{73B973E6-45C9-C5C9-A155-60FB6D2949D7}"/>
              </a:ext>
            </a:extLst>
          </p:cNvPr>
          <p:cNvSpPr/>
          <p:nvPr/>
        </p:nvSpPr>
        <p:spPr>
          <a:xfrm>
            <a:off x="528577" y="895245"/>
            <a:ext cx="6767573" cy="554936"/>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Frame 4">
            <a:extLst>
              <a:ext uri="{FF2B5EF4-FFF2-40B4-BE49-F238E27FC236}">
                <a16:creationId xmlns:a16="http://schemas.microsoft.com/office/drawing/2014/main" id="{6058DA1C-CCC8-76F4-B555-88996660D200}"/>
              </a:ext>
            </a:extLst>
          </p:cNvPr>
          <p:cNvSpPr/>
          <p:nvPr/>
        </p:nvSpPr>
        <p:spPr>
          <a:xfrm>
            <a:off x="528576" y="2593590"/>
            <a:ext cx="6862824" cy="554936"/>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9885193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97CFEA2-3BC5-49A3-BACA-91A3F75C6C6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00F3668-273B-431C-B160-D3D19D410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6088" y="853034"/>
            <a:ext cx="7584211" cy="3672155"/>
          </a:xfrm>
          <a:prstGeom prst="rect">
            <a:avLst/>
          </a:prstGeom>
        </p:spPr>
      </p:pic>
      <p:sp>
        <p:nvSpPr>
          <p:cNvPr id="5" name="TextBox 4">
            <a:extLst>
              <a:ext uri="{FF2B5EF4-FFF2-40B4-BE49-F238E27FC236}">
                <a16:creationId xmlns:a16="http://schemas.microsoft.com/office/drawing/2014/main" id="{C77B86F1-D07E-48FA-9D3C-017440738DAA}"/>
              </a:ext>
            </a:extLst>
          </p:cNvPr>
          <p:cNvSpPr txBox="1"/>
          <p:nvPr/>
        </p:nvSpPr>
        <p:spPr>
          <a:xfrm>
            <a:off x="4817235" y="4892470"/>
            <a:ext cx="3180679" cy="253916"/>
          </a:xfrm>
          <a:prstGeom prst="rect">
            <a:avLst/>
          </a:prstGeom>
          <a:noFill/>
        </p:spPr>
        <p:txBody>
          <a:bodyPr wrap="none" rtlCol="0">
            <a:spAutoFit/>
          </a:bodyPr>
          <a:lstStyle/>
          <a:p>
            <a:pPr algn="r"/>
            <a:r>
              <a:rPr lang="en-US" sz="1050" dirty="0">
                <a:cs typeface="Arial" panose="020B0604020202020204" pitchFamily="34" charset="0"/>
              </a:rPr>
              <a:t>Choueiri T, et al. ESMO 2020. Presentation 696O.</a:t>
            </a:r>
          </a:p>
        </p:txBody>
      </p:sp>
      <p:sp>
        <p:nvSpPr>
          <p:cNvPr id="8" name="Title 3">
            <a:extLst>
              <a:ext uri="{FF2B5EF4-FFF2-40B4-BE49-F238E27FC236}">
                <a16:creationId xmlns:a16="http://schemas.microsoft.com/office/drawing/2014/main" id="{8020E1A6-0172-7179-FB59-41C5147B467E}"/>
              </a:ext>
            </a:extLst>
          </p:cNvPr>
          <p:cNvSpPr>
            <a:spLocks noGrp="1"/>
          </p:cNvSpPr>
          <p:nvPr>
            <p:ph type="title"/>
          </p:nvPr>
        </p:nvSpPr>
        <p:spPr>
          <a:xfrm>
            <a:off x="628650" y="-9774"/>
            <a:ext cx="7886700" cy="994172"/>
          </a:xfrm>
        </p:spPr>
        <p:txBody>
          <a:bodyPr/>
          <a:lstStyle/>
          <a:p>
            <a:r>
              <a:rPr lang="en-US" b="1" dirty="0">
                <a:solidFill>
                  <a:srgbClr val="003767"/>
                </a:solidFill>
              </a:rPr>
              <a:t>TKI Flavors: </a:t>
            </a:r>
            <a:r>
              <a:rPr lang="en-US" b="1" dirty="0" err="1">
                <a:solidFill>
                  <a:srgbClr val="003767"/>
                </a:solidFill>
              </a:rPr>
              <a:t>Cabozantinib</a:t>
            </a:r>
            <a:endParaRPr lang="en-US" b="1" dirty="0">
              <a:solidFill>
                <a:srgbClr val="003767"/>
              </a:solidFill>
            </a:endParaRPr>
          </a:p>
        </p:txBody>
      </p:sp>
      <p:sp>
        <p:nvSpPr>
          <p:cNvPr id="9" name="Frame 8">
            <a:extLst>
              <a:ext uri="{FF2B5EF4-FFF2-40B4-BE49-F238E27FC236}">
                <a16:creationId xmlns:a16="http://schemas.microsoft.com/office/drawing/2014/main" id="{0F7E2CB1-7B9A-2E17-18F3-A4423691992E}"/>
              </a:ext>
            </a:extLst>
          </p:cNvPr>
          <p:cNvSpPr/>
          <p:nvPr/>
        </p:nvSpPr>
        <p:spPr>
          <a:xfrm>
            <a:off x="754735" y="3495570"/>
            <a:ext cx="6036590" cy="554936"/>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Frame 9">
            <a:extLst>
              <a:ext uri="{FF2B5EF4-FFF2-40B4-BE49-F238E27FC236}">
                <a16:creationId xmlns:a16="http://schemas.microsoft.com/office/drawing/2014/main" id="{D86B361B-7EE2-9BD4-FF84-D63756815F84}"/>
              </a:ext>
            </a:extLst>
          </p:cNvPr>
          <p:cNvSpPr/>
          <p:nvPr/>
        </p:nvSpPr>
        <p:spPr>
          <a:xfrm>
            <a:off x="628650" y="1945481"/>
            <a:ext cx="6705600" cy="30480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5286641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6ED99B-006D-BE3D-B903-0CA2DD08BD7C}"/>
              </a:ext>
            </a:extLst>
          </p:cNvPr>
          <p:cNvSpPr>
            <a:spLocks noGrp="1"/>
          </p:cNvSpPr>
          <p:nvPr>
            <p:ph type="title"/>
          </p:nvPr>
        </p:nvSpPr>
        <p:spPr>
          <a:xfrm>
            <a:off x="628650" y="124436"/>
            <a:ext cx="7886700" cy="994172"/>
          </a:xfrm>
        </p:spPr>
        <p:txBody>
          <a:bodyPr/>
          <a:lstStyle/>
          <a:p>
            <a:r>
              <a:rPr lang="en-US" b="1" dirty="0">
                <a:solidFill>
                  <a:srgbClr val="003767"/>
                </a:solidFill>
              </a:rPr>
              <a:t>Special Case: Favorable-Risk RCC  </a:t>
            </a:r>
          </a:p>
        </p:txBody>
      </p:sp>
      <p:pic>
        <p:nvPicPr>
          <p:cNvPr id="8" name="Picture 7">
            <a:extLst>
              <a:ext uri="{FF2B5EF4-FFF2-40B4-BE49-F238E27FC236}">
                <a16:creationId xmlns:a16="http://schemas.microsoft.com/office/drawing/2014/main" id="{2E35915C-0AE1-70AA-D8A4-13ADCAD3FEE0}"/>
              </a:ext>
            </a:extLst>
          </p:cNvPr>
          <p:cNvPicPr>
            <a:picLocks noChangeAspect="1"/>
          </p:cNvPicPr>
          <p:nvPr/>
        </p:nvPicPr>
        <p:blipFill rotWithShape="1">
          <a:blip r:embed="rId2"/>
          <a:srcRect b="17956"/>
          <a:stretch/>
        </p:blipFill>
        <p:spPr>
          <a:xfrm>
            <a:off x="251247" y="1545431"/>
            <a:ext cx="4789738" cy="2562225"/>
          </a:xfrm>
          <a:prstGeom prst="rect">
            <a:avLst/>
          </a:prstGeom>
        </p:spPr>
      </p:pic>
      <p:sp>
        <p:nvSpPr>
          <p:cNvPr id="11" name="TextBox 10">
            <a:extLst>
              <a:ext uri="{FF2B5EF4-FFF2-40B4-BE49-F238E27FC236}">
                <a16:creationId xmlns:a16="http://schemas.microsoft.com/office/drawing/2014/main" id="{87D493E5-FBA4-E01D-E2FB-5AFB9596FCF4}"/>
              </a:ext>
            </a:extLst>
          </p:cNvPr>
          <p:cNvSpPr txBox="1"/>
          <p:nvPr/>
        </p:nvSpPr>
        <p:spPr>
          <a:xfrm>
            <a:off x="5040985" y="4470687"/>
            <a:ext cx="2842181" cy="230832"/>
          </a:xfrm>
          <a:prstGeom prst="rect">
            <a:avLst/>
          </a:prstGeom>
          <a:noFill/>
        </p:spPr>
        <p:txBody>
          <a:bodyPr wrap="square" rtlCol="0">
            <a:spAutoFit/>
          </a:bodyPr>
          <a:lstStyle/>
          <a:p>
            <a:r>
              <a:rPr lang="en-US" sz="900" dirty="0" err="1">
                <a:solidFill>
                  <a:prstClr val="black"/>
                </a:solidFill>
                <a:latin typeface="Calibri"/>
                <a:ea typeface="+mn-ea"/>
                <a:cs typeface="+mn-cs"/>
              </a:rPr>
              <a:t>Motzer</a:t>
            </a:r>
            <a:r>
              <a:rPr lang="en-US" sz="900" dirty="0">
                <a:solidFill>
                  <a:prstClr val="black"/>
                </a:solidFill>
                <a:latin typeface="Calibri"/>
                <a:ea typeface="+mn-ea"/>
                <a:cs typeface="+mn-cs"/>
              </a:rPr>
              <a:t> R, et al. </a:t>
            </a:r>
            <a:r>
              <a:rPr lang="en-US" sz="900" i="1" dirty="0">
                <a:solidFill>
                  <a:prstClr val="black"/>
                </a:solidFill>
                <a:latin typeface="Calibri"/>
                <a:ea typeface="+mn-ea"/>
                <a:cs typeface="+mn-cs"/>
              </a:rPr>
              <a:t>Cancer</a:t>
            </a:r>
            <a:r>
              <a:rPr lang="en-US" sz="900" dirty="0">
                <a:solidFill>
                  <a:prstClr val="black"/>
                </a:solidFill>
                <a:latin typeface="Calibri"/>
                <a:ea typeface="+mn-ea"/>
                <a:cs typeface="+mn-cs"/>
              </a:rPr>
              <a:t>. 2022;128(11):2085-2097.</a:t>
            </a:r>
            <a:endParaRPr lang="en-US" sz="900" dirty="0"/>
          </a:p>
        </p:txBody>
      </p:sp>
      <p:pic>
        <p:nvPicPr>
          <p:cNvPr id="2" name="Picture 2" descr="Chart, scatter chart&#10;&#10;Description automatically generated">
            <a:extLst>
              <a:ext uri="{FF2B5EF4-FFF2-40B4-BE49-F238E27FC236}">
                <a16:creationId xmlns:a16="http://schemas.microsoft.com/office/drawing/2014/main" id="{5ADA556F-7746-8B35-930A-4A66042931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964"/>
          <a:stretch/>
        </p:blipFill>
        <p:spPr bwMode="auto">
          <a:xfrm>
            <a:off x="4572000" y="1659056"/>
            <a:ext cx="4553109" cy="23705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820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Extreme Case for IO/IO</a:t>
            </a:r>
          </a:p>
        </p:txBody>
      </p:sp>
      <p:cxnSp>
        <p:nvCxnSpPr>
          <p:cNvPr id="6" name="Straight Connector 5">
            <a:extLst>
              <a:ext uri="{FF2B5EF4-FFF2-40B4-BE49-F238E27FC236}">
                <a16:creationId xmlns:a16="http://schemas.microsoft.com/office/drawing/2014/main" id="{38B22C26-F196-1851-9168-3402DA94C3AA}"/>
              </a:ext>
            </a:extLst>
          </p:cNvPr>
          <p:cNvCxnSpPr>
            <a:cxnSpLocks/>
          </p:cNvCxnSpPr>
          <p:nvPr/>
        </p:nvCxnSpPr>
        <p:spPr bwMode="auto">
          <a:xfrm>
            <a:off x="1851954" y="2892573"/>
            <a:ext cx="2262845" cy="0"/>
          </a:xfrm>
          <a:prstGeom prst="line">
            <a:avLst/>
          </a:prstGeom>
          <a:solidFill>
            <a:schemeClr val="accent1"/>
          </a:solidFill>
          <a:ln w="34925" cap="flat" cmpd="sng" algn="ctr">
            <a:solidFill>
              <a:schemeClr val="tx1"/>
            </a:solidFill>
            <a:prstDash val="solid"/>
            <a:round/>
            <a:headEnd type="none" w="med" len="med"/>
            <a:tailEnd type="none" w="med" len="med"/>
          </a:ln>
          <a:effectLst/>
        </p:spPr>
      </p:cxnSp>
      <p:pic>
        <p:nvPicPr>
          <p:cNvPr id="2" name="Picture 1">
            <a:extLst>
              <a:ext uri="{FF2B5EF4-FFF2-40B4-BE49-F238E27FC236}">
                <a16:creationId xmlns:a16="http://schemas.microsoft.com/office/drawing/2014/main" id="{E4CD0A39-8B82-4493-1ECC-FDFD007192BA}"/>
              </a:ext>
            </a:extLst>
          </p:cNvPr>
          <p:cNvPicPr>
            <a:picLocks noChangeAspect="1"/>
          </p:cNvPicPr>
          <p:nvPr/>
        </p:nvPicPr>
        <p:blipFill>
          <a:blip r:embed="rId2"/>
          <a:stretch>
            <a:fillRect/>
          </a:stretch>
        </p:blipFill>
        <p:spPr>
          <a:xfrm>
            <a:off x="1479883" y="806038"/>
            <a:ext cx="6292515" cy="3527622"/>
          </a:xfrm>
          <a:prstGeom prst="rect">
            <a:avLst/>
          </a:prstGeom>
        </p:spPr>
      </p:pic>
    </p:spTree>
    <p:extLst>
      <p:ext uri="{BB962C8B-B14F-4D97-AF65-F5344CB8AC3E}">
        <p14:creationId xmlns:p14="http://schemas.microsoft.com/office/powerpoint/2010/main" val="3993642253"/>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5699</TotalTime>
  <Words>287</Words>
  <Application>Microsoft Office PowerPoint</Application>
  <PresentationFormat>Custom</PresentationFormat>
  <Paragraphs>39</Paragraphs>
  <Slides>176</Slides>
  <Notes>51</Notes>
  <HiddenSlides>0</HiddenSlides>
  <MMClips>0</MMClips>
  <ScaleCrop>false</ScaleCrop>
  <HeadingPairs>
    <vt:vector size="4" baseType="variant">
      <vt:variant>
        <vt:lpstr>Theme</vt:lpstr>
      </vt:variant>
      <vt:variant>
        <vt:i4>7</vt:i4>
      </vt:variant>
      <vt:variant>
        <vt:lpstr>Slide Titles</vt:lpstr>
      </vt:variant>
      <vt:variant>
        <vt:i4>176</vt:i4>
      </vt:variant>
    </vt:vector>
  </HeadingPairs>
  <TitlesOfParts>
    <vt:vector size="183" baseType="lpstr">
      <vt:lpstr>MLC2015_PPT_Slides</vt:lpstr>
      <vt:lpstr>Custom Design</vt:lpstr>
      <vt:lpstr>1_Custom Design</vt:lpstr>
      <vt:lpstr>Office Theme</vt:lpstr>
      <vt:lpstr>Custom Design</vt:lpstr>
      <vt:lpstr>MLC2015_PPT_Slides</vt:lpstr>
      <vt:lpstr>MLC2015_PPT_Slides</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Presentation Title</vt:lpstr>
      <vt:lpstr>PowerPoint Presentation</vt:lpstr>
      <vt:lpstr>PowerPoint Presentation</vt:lpstr>
      <vt:lpstr>Meaning of Precision Oncology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Sequencing strategies for treating relapsed/refractory urothelial carcinoma</vt:lpstr>
      <vt:lpstr>PowerPoint Presentation</vt:lpstr>
      <vt:lpstr>PowerPoint Presentation</vt:lpstr>
      <vt:lpstr>Chemotherapy responses are typically not durable</vt:lpstr>
      <vt:lpstr>Chemotherapy-driven clonal evolution: intratumoural and intertumoural heterogeneity at the clinical, morphological, genomic, transcriptional and cellular levels </vt:lpstr>
      <vt:lpstr>Treatment challenges in the management of relapsed or refractory  Urothelial Carcinoma</vt:lpstr>
      <vt:lpstr>Overall survival in metastatic urothelial carcinoma: real-world data</vt:lpstr>
      <vt:lpstr>PowerPoint Presentation</vt:lpstr>
      <vt:lpstr>Maintenance avelumab plus best supportive care significantly prolonged overall survival</vt:lpstr>
      <vt:lpstr>Improve survival without compromising quality of life: Patient-reported Outcomes from JAVELIN Bladder 100</vt:lpstr>
      <vt:lpstr>PowerPoint Presentation</vt:lpstr>
      <vt:lpstr>PowerPoint Presentation</vt:lpstr>
      <vt:lpstr>Enfortumab Vedotin Plus Pembrolizumab in Previously Untreated Advanced UC in patients ineligible for cisplatin.</vt:lpstr>
      <vt:lpstr>PowerPoint Presentation</vt:lpstr>
      <vt:lpstr>Pembrolizumab as Second-Line Therapy for Advanced UC</vt:lpstr>
      <vt:lpstr>Enfortumab Vedotin  Prolonged Survival in Previously Treated Advanced UC</vt:lpstr>
      <vt:lpstr>Sacituzumab Govitecan in Patients With mUC Progressing After Platinum-Based Chemotherapy and Checkpoint Inhibitors</vt:lpstr>
      <vt:lpstr>Erdafitinib in patients with advanced or mUC with select FGFR alterations</vt:lpstr>
      <vt:lpstr>PowerPoint Presentation</vt:lpstr>
      <vt:lpstr>PowerPoint Presentation</vt:lpstr>
      <vt:lpstr>PowerPoint Presentation</vt:lpstr>
      <vt:lpstr>Patient Case</vt:lpstr>
      <vt:lpstr>Case presentation: </vt:lpstr>
      <vt:lpstr>PowerPoint Presentation</vt:lpstr>
      <vt:lpstr>PowerPoint Presentation</vt:lpstr>
      <vt:lpstr>PowerPoint Presentation</vt:lpstr>
      <vt:lpstr>PowerPoint Presentation</vt:lpstr>
      <vt:lpstr>Next: </vt:lpstr>
      <vt:lpstr>Next: </vt:lpstr>
      <vt:lpstr>Other discussions about treatment optisons? </vt:lpstr>
      <vt:lpstr>Surgery</vt:lpstr>
      <vt:lpstr>Next? </vt:lpstr>
      <vt:lpstr>PowerPoint Presentation</vt:lpstr>
      <vt:lpstr>Frontline Therapy for advanced RCC</vt:lpstr>
      <vt:lpstr>Advanced ccRCC: Variable Biology</vt:lpstr>
      <vt:lpstr>Goal of Immunotherapy</vt:lpstr>
      <vt:lpstr>1st Line Treatment Categories</vt:lpstr>
      <vt:lpstr>IO/IO: Nivo/IPI</vt:lpstr>
      <vt:lpstr>PowerPoint Presentation</vt:lpstr>
      <vt:lpstr>Progression-Free Survival in the ITT Population</vt:lpstr>
      <vt:lpstr>Overall Survival in the ITT Population</vt:lpstr>
      <vt:lpstr>Phase 3 CheckMate 9ER: Study Design</vt:lpstr>
      <vt:lpstr>CheckMate 9ER: PFS (BICR), ITT—Primary Endpoint </vt:lpstr>
      <vt:lpstr>CheckMate 9ER: OS (ITT)—Secondary Endpoint</vt:lpstr>
      <vt:lpstr>Phase 3 CLEAR Study: Frontline Lenvatinib + Pembrolizumab or Everolimus Versus Sunitinib</vt:lpstr>
      <vt:lpstr>Continued PFS benefit of LEN+PEMBRO vs SUN with follow up extended by over 23 months</vt:lpstr>
      <vt:lpstr>Final OS analysis</vt:lpstr>
      <vt:lpstr>TKI Flavors: Lenvatinib</vt:lpstr>
      <vt:lpstr>TKI Flavors: Cabozantinib</vt:lpstr>
      <vt:lpstr>Special Case: Favorable-Risk RCC  </vt:lpstr>
      <vt:lpstr>Extreme Case for IO/IO</vt:lpstr>
      <vt:lpstr>PowerPoint Presentation</vt:lpstr>
      <vt:lpstr>PowerPoint Presentation</vt:lpstr>
      <vt:lpstr>PowerPoint Presentation</vt:lpstr>
      <vt:lpstr>COSMIC 313</vt:lpstr>
      <vt:lpstr>COSMIC 313</vt:lpstr>
      <vt:lpstr>COSMIC 313</vt:lpstr>
      <vt:lpstr>PowerPoint Presentation</vt:lpstr>
      <vt:lpstr>PowerPoint Presentation</vt:lpstr>
      <vt:lpstr>PowerPoint Presentation</vt:lpstr>
      <vt:lpstr>PowerPoint Presentation</vt:lpstr>
      <vt:lpstr>Background </vt:lpstr>
      <vt:lpstr>PowerPoint Presentation</vt:lpstr>
      <vt:lpstr>Efficacy of Doublet Therapies</vt:lpstr>
      <vt:lpstr>Overview</vt:lpstr>
      <vt:lpstr>COSMIC-313: Phase III, cabozantinib + ipilimumab + nivolumab </vt:lpstr>
      <vt:lpstr>PowerPoint Presentation</vt:lpstr>
      <vt:lpstr>PowerPoint Presentation</vt:lpstr>
      <vt:lpstr>Treatment Exposure/Discontinuation </vt:lpstr>
      <vt:lpstr>Summary of Adverse Events </vt:lpstr>
      <vt:lpstr>PowerPoint Presentation</vt:lpstr>
      <vt:lpstr>Ongoing Triplet Trials</vt:lpstr>
      <vt:lpstr>Takeaways</vt:lpstr>
      <vt:lpstr>Novel agents targeting the HIF pathway</vt:lpstr>
      <vt:lpstr>VHL syndrome associated RCC</vt:lpstr>
      <vt:lpstr>PowerPoint Presentation</vt:lpstr>
      <vt:lpstr>PowerPoint Presentation</vt:lpstr>
      <vt:lpstr>TRAEs (Cohort 1)</vt:lpstr>
      <vt:lpstr>belzutifan 120mg v. everolimus 10mg</vt:lpstr>
      <vt:lpstr>Tackling HIF resistance</vt:lpstr>
      <vt:lpstr>Takeaways</vt:lpstr>
      <vt:lpstr>CAR-T Therapy</vt:lpstr>
      <vt:lpstr>Challenge in solid tumor</vt:lpstr>
      <vt:lpstr>ALLO-316 (anti-CD70 allogeneic CAR-T)</vt:lpstr>
      <vt:lpstr>Active clinical trials with CAR-T enrolling RCC patients</vt:lpstr>
      <vt:lpstr>Takeaways</vt:lpstr>
      <vt:lpstr>Radioligand Therapy</vt:lpstr>
      <vt:lpstr>Additional therapies</vt:lpstr>
      <vt:lpstr>Summary – emerging treatment regimens for advanced RCC </vt:lpstr>
      <vt:lpstr>PowerPoint Presentation</vt:lpstr>
      <vt:lpstr>How would you treat advanced RCC?</vt:lpstr>
      <vt:lpstr>PATIENT CASE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CASE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Our Supporters:</vt:lpstr>
      <vt:lpstr>Concluding Remarks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Kelly Donald</cp:lastModifiedBy>
  <cp:revision>198</cp:revision>
  <dcterms:modified xsi:type="dcterms:W3CDTF">2023-08-16T14:06:47Z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