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4"/>
    <p:sldMasterId id="2147483668" r:id="rId5"/>
  </p:sldMasterIdLst>
  <p:notesMasterIdLst>
    <p:notesMasterId r:id="rId99"/>
  </p:notesMasterIdLst>
  <p:handoutMasterIdLst>
    <p:handoutMasterId r:id="rId100"/>
  </p:handoutMasterIdLst>
  <p:sldIdLst>
    <p:sldId id="273" r:id="rId6"/>
    <p:sldId id="265" r:id="rId7"/>
    <p:sldId id="274" r:id="rId8"/>
    <p:sldId id="266" r:id="rId9"/>
    <p:sldId id="303" r:id="rId10"/>
    <p:sldId id="292" r:id="rId11"/>
    <p:sldId id="293" r:id="rId12"/>
    <p:sldId id="279" r:id="rId13"/>
    <p:sldId id="282" r:id="rId14"/>
    <p:sldId id="283" r:id="rId15"/>
    <p:sldId id="281" r:id="rId16"/>
    <p:sldId id="280" r:id="rId17"/>
    <p:sldId id="294" r:id="rId18"/>
    <p:sldId id="275" r:id="rId19"/>
    <p:sldId id="277" r:id="rId20"/>
    <p:sldId id="276" r:id="rId21"/>
    <p:sldId id="278" r:id="rId22"/>
    <p:sldId id="295" r:id="rId23"/>
    <p:sldId id="288" r:id="rId24"/>
    <p:sldId id="290" r:id="rId25"/>
    <p:sldId id="291" r:id="rId26"/>
    <p:sldId id="296" r:id="rId27"/>
    <p:sldId id="284" r:id="rId28"/>
    <p:sldId id="285" r:id="rId29"/>
    <p:sldId id="286" r:id="rId30"/>
    <p:sldId id="287" r:id="rId31"/>
    <p:sldId id="306" r:id="rId32"/>
    <p:sldId id="304" r:id="rId33"/>
    <p:sldId id="297" r:id="rId34"/>
    <p:sldId id="298" r:id="rId35"/>
    <p:sldId id="299" r:id="rId36"/>
    <p:sldId id="300" r:id="rId37"/>
    <p:sldId id="301" r:id="rId38"/>
    <p:sldId id="302" r:id="rId39"/>
    <p:sldId id="311" r:id="rId40"/>
    <p:sldId id="307" r:id="rId41"/>
    <p:sldId id="308" r:id="rId42"/>
    <p:sldId id="309" r:id="rId43"/>
    <p:sldId id="310" r:id="rId44"/>
    <p:sldId id="305" r:id="rId45"/>
    <p:sldId id="312" r:id="rId46"/>
    <p:sldId id="313" r:id="rId47"/>
    <p:sldId id="314" r:id="rId48"/>
    <p:sldId id="590" r:id="rId49"/>
    <p:sldId id="591" r:id="rId50"/>
    <p:sldId id="592" r:id="rId51"/>
    <p:sldId id="593" r:id="rId52"/>
    <p:sldId id="594" r:id="rId53"/>
    <p:sldId id="595" r:id="rId54"/>
    <p:sldId id="596" r:id="rId55"/>
    <p:sldId id="597" r:id="rId56"/>
    <p:sldId id="598" r:id="rId57"/>
    <p:sldId id="599" r:id="rId58"/>
    <p:sldId id="600" r:id="rId59"/>
    <p:sldId id="601" r:id="rId60"/>
    <p:sldId id="602" r:id="rId61"/>
    <p:sldId id="603" r:id="rId62"/>
    <p:sldId id="604" r:id="rId63"/>
    <p:sldId id="605" r:id="rId64"/>
    <p:sldId id="606" r:id="rId65"/>
    <p:sldId id="607" r:id="rId66"/>
    <p:sldId id="608" r:id="rId67"/>
    <p:sldId id="609" r:id="rId68"/>
    <p:sldId id="289" r:id="rId69"/>
    <p:sldId id="610" r:id="rId70"/>
    <p:sldId id="611" r:id="rId71"/>
    <p:sldId id="612" r:id="rId72"/>
    <p:sldId id="613" r:id="rId73"/>
    <p:sldId id="614" r:id="rId74"/>
    <p:sldId id="615" r:id="rId75"/>
    <p:sldId id="616" r:id="rId76"/>
    <p:sldId id="617" r:id="rId77"/>
    <p:sldId id="618" r:id="rId78"/>
    <p:sldId id="619" r:id="rId79"/>
    <p:sldId id="620" r:id="rId80"/>
    <p:sldId id="621" r:id="rId81"/>
    <p:sldId id="622" r:id="rId82"/>
    <p:sldId id="623" r:id="rId83"/>
    <p:sldId id="624" r:id="rId84"/>
    <p:sldId id="625" r:id="rId85"/>
    <p:sldId id="626" r:id="rId86"/>
    <p:sldId id="627" r:id="rId87"/>
    <p:sldId id="628" r:id="rId88"/>
    <p:sldId id="629" r:id="rId89"/>
    <p:sldId id="630" r:id="rId90"/>
    <p:sldId id="631" r:id="rId91"/>
    <p:sldId id="632" r:id="rId92"/>
    <p:sldId id="633" r:id="rId93"/>
    <p:sldId id="634" r:id="rId94"/>
    <p:sldId id="635" r:id="rId95"/>
    <p:sldId id="270" r:id="rId96"/>
    <p:sldId id="636" r:id="rId97"/>
    <p:sldId id="637" r:id="rId98"/>
  </p:sldIdLst>
  <p:sldSz cx="9144000" cy="514826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622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am Singer" initials="AS" lastIdx="2" clrIdx="0">
    <p:extLst>
      <p:ext uri="{19B8F6BF-5375-455C-9EA6-DF929625EA0E}">
        <p15:presenceInfo xmlns:p15="http://schemas.microsoft.com/office/powerpoint/2012/main" userId="52ab563798a4b27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450"/>
    <a:srgbClr val="FFC82C"/>
    <a:srgbClr val="FFC92A"/>
    <a:srgbClr val="002E51"/>
    <a:srgbClr val="0037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EAA9E31-124A-4FF6-92CC-A4041171DFE8}" v="7" dt="2024-08-28T19:43:33.029"/>
  </p1510:revLst>
</p1510:revInfo>
</file>

<file path=ppt/tableStyles.xml><?xml version="1.0" encoding="utf-8"?>
<a:tblStyleLst xmlns:a="http://schemas.openxmlformats.org/drawingml/2006/main" def="{5C22544A-7EE6-4342-B048-85BDC9FD1C3A}"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091"/>
    <p:restoredTop sz="94694"/>
  </p:normalViewPr>
  <p:slideViewPr>
    <p:cSldViewPr snapToGrid="0" snapToObjects="1">
      <p:cViewPr varScale="1">
        <p:scale>
          <a:sx n="68" d="100"/>
          <a:sy n="68" d="100"/>
        </p:scale>
        <p:origin x="444" y="32"/>
      </p:cViewPr>
      <p:guideLst>
        <p:guide orient="horz" pos="1622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>
      <p:cViewPr varScale="1">
        <p:scale>
          <a:sx n="97" d="100"/>
          <a:sy n="97" d="100"/>
        </p:scale>
        <p:origin x="4328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84" Type="http://schemas.openxmlformats.org/officeDocument/2006/relationships/slide" Target="slides/slide79.xml"/><Relationship Id="rId89" Type="http://schemas.openxmlformats.org/officeDocument/2006/relationships/slide" Target="slides/slide84.xml"/><Relationship Id="rId16" Type="http://schemas.openxmlformats.org/officeDocument/2006/relationships/slide" Target="slides/slide11.xml"/><Relationship Id="rId107" Type="http://schemas.microsoft.com/office/2015/10/relationships/revisionInfo" Target="revisionInfo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74" Type="http://schemas.openxmlformats.org/officeDocument/2006/relationships/slide" Target="slides/slide69.xml"/><Relationship Id="rId79" Type="http://schemas.openxmlformats.org/officeDocument/2006/relationships/slide" Target="slides/slide74.xml"/><Relationship Id="rId102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90" Type="http://schemas.openxmlformats.org/officeDocument/2006/relationships/slide" Target="slides/slide85.xml"/><Relationship Id="rId95" Type="http://schemas.openxmlformats.org/officeDocument/2006/relationships/slide" Target="slides/slide90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80" Type="http://schemas.openxmlformats.org/officeDocument/2006/relationships/slide" Target="slides/slide75.xml"/><Relationship Id="rId85" Type="http://schemas.openxmlformats.org/officeDocument/2006/relationships/slide" Target="slides/slide80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59" Type="http://schemas.openxmlformats.org/officeDocument/2006/relationships/slide" Target="slides/slide54.xml"/><Relationship Id="rId103" Type="http://schemas.openxmlformats.org/officeDocument/2006/relationships/viewProps" Target="viewProps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83" Type="http://schemas.openxmlformats.org/officeDocument/2006/relationships/slide" Target="slides/slide78.xml"/><Relationship Id="rId88" Type="http://schemas.openxmlformats.org/officeDocument/2006/relationships/slide" Target="slides/slide83.xml"/><Relationship Id="rId91" Type="http://schemas.openxmlformats.org/officeDocument/2006/relationships/slide" Target="slides/slide86.xml"/><Relationship Id="rId96" Type="http://schemas.openxmlformats.org/officeDocument/2006/relationships/slide" Target="slides/slide9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6" Type="http://schemas.microsoft.com/office/2016/11/relationships/changesInfo" Target="changesInfos/changesInfo1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81" Type="http://schemas.openxmlformats.org/officeDocument/2006/relationships/slide" Target="slides/slide76.xml"/><Relationship Id="rId86" Type="http://schemas.openxmlformats.org/officeDocument/2006/relationships/slide" Target="slides/slide81.xml"/><Relationship Id="rId94" Type="http://schemas.openxmlformats.org/officeDocument/2006/relationships/slide" Target="slides/slide89.xml"/><Relationship Id="rId99" Type="http://schemas.openxmlformats.org/officeDocument/2006/relationships/notesMaster" Target="notesMasters/notesMaster1.xml"/><Relationship Id="rId101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slide" Target="slides/slide71.xml"/><Relationship Id="rId97" Type="http://schemas.openxmlformats.org/officeDocument/2006/relationships/slide" Target="slides/slide92.xml"/><Relationship Id="rId104" Type="http://schemas.openxmlformats.org/officeDocument/2006/relationships/theme" Target="theme/theme1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92" Type="http://schemas.openxmlformats.org/officeDocument/2006/relationships/slide" Target="slides/slide87.xml"/><Relationship Id="rId2" Type="http://schemas.openxmlformats.org/officeDocument/2006/relationships/customXml" Target="../customXml/item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66" Type="http://schemas.openxmlformats.org/officeDocument/2006/relationships/slide" Target="slides/slide61.xml"/><Relationship Id="rId87" Type="http://schemas.openxmlformats.org/officeDocument/2006/relationships/slide" Target="slides/slide82.xml"/><Relationship Id="rId61" Type="http://schemas.openxmlformats.org/officeDocument/2006/relationships/slide" Target="slides/slide56.xml"/><Relationship Id="rId82" Type="http://schemas.openxmlformats.org/officeDocument/2006/relationships/slide" Target="slides/slide77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56" Type="http://schemas.openxmlformats.org/officeDocument/2006/relationships/slide" Target="slides/slide51.xml"/><Relationship Id="rId77" Type="http://schemas.openxmlformats.org/officeDocument/2006/relationships/slide" Target="slides/slide72.xml"/><Relationship Id="rId100" Type="http://schemas.openxmlformats.org/officeDocument/2006/relationships/handoutMaster" Target="handoutMasters/handoutMaster1.xml"/><Relationship Id="rId105" Type="http://schemas.openxmlformats.org/officeDocument/2006/relationships/tableStyles" Target="tableStyle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93" Type="http://schemas.openxmlformats.org/officeDocument/2006/relationships/slide" Target="slides/slide88.xml"/><Relationship Id="rId98" Type="http://schemas.openxmlformats.org/officeDocument/2006/relationships/slide" Target="slides/slide93.xml"/><Relationship Id="rId3" Type="http://schemas.openxmlformats.org/officeDocument/2006/relationships/customXml" Target="../customXml/item3.xml"/><Relationship Id="rId25" Type="http://schemas.openxmlformats.org/officeDocument/2006/relationships/slide" Target="slides/slide20.xml"/><Relationship Id="rId46" Type="http://schemas.openxmlformats.org/officeDocument/2006/relationships/slide" Target="slides/slide41.xml"/><Relationship Id="rId67" Type="http://schemas.openxmlformats.org/officeDocument/2006/relationships/slide" Target="slides/slide6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shley Greer" userId="2ddd3eaa-d59d-4e6f-8745-bb565a51d7c2" providerId="ADAL" clId="{3EAA9E31-124A-4FF6-92CC-A4041171DFE8}"/>
    <pc:docChg chg="undo custSel addSld delSld modSld">
      <pc:chgData name="Ashley Greer" userId="2ddd3eaa-d59d-4e6f-8745-bb565a51d7c2" providerId="ADAL" clId="{3EAA9E31-124A-4FF6-92CC-A4041171DFE8}" dt="2024-08-28T19:43:56.983" v="13" actId="47"/>
      <pc:docMkLst>
        <pc:docMk/>
      </pc:docMkLst>
      <pc:sldChg chg="add">
        <pc:chgData name="Ashley Greer" userId="2ddd3eaa-d59d-4e6f-8745-bb565a51d7c2" providerId="ADAL" clId="{3EAA9E31-124A-4FF6-92CC-A4041171DFE8}" dt="2024-08-28T19:43:00.984" v="1"/>
        <pc:sldMkLst>
          <pc:docMk/>
          <pc:sldMk cId="1037678653" sldId="270"/>
        </pc:sldMkLst>
      </pc:sldChg>
      <pc:sldChg chg="add">
        <pc:chgData name="Ashley Greer" userId="2ddd3eaa-d59d-4e6f-8745-bb565a51d7c2" providerId="ADAL" clId="{3EAA9E31-124A-4FF6-92CC-A4041171DFE8}" dt="2024-08-28T19:43:00.984" v="1"/>
        <pc:sldMkLst>
          <pc:docMk/>
          <pc:sldMk cId="4153408865" sldId="289"/>
        </pc:sldMkLst>
      </pc:sldChg>
      <pc:sldChg chg="add">
        <pc:chgData name="Ashley Greer" userId="2ddd3eaa-d59d-4e6f-8745-bb565a51d7c2" providerId="ADAL" clId="{3EAA9E31-124A-4FF6-92CC-A4041171DFE8}" dt="2024-08-28T19:42:43.161" v="0"/>
        <pc:sldMkLst>
          <pc:docMk/>
          <pc:sldMk cId="4140554047" sldId="312"/>
        </pc:sldMkLst>
      </pc:sldChg>
      <pc:sldChg chg="add">
        <pc:chgData name="Ashley Greer" userId="2ddd3eaa-d59d-4e6f-8745-bb565a51d7c2" providerId="ADAL" clId="{3EAA9E31-124A-4FF6-92CC-A4041171DFE8}" dt="2024-08-28T19:42:43.161" v="0"/>
        <pc:sldMkLst>
          <pc:docMk/>
          <pc:sldMk cId="2293850177" sldId="313"/>
        </pc:sldMkLst>
      </pc:sldChg>
      <pc:sldChg chg="add">
        <pc:chgData name="Ashley Greer" userId="2ddd3eaa-d59d-4e6f-8745-bb565a51d7c2" providerId="ADAL" clId="{3EAA9E31-124A-4FF6-92CC-A4041171DFE8}" dt="2024-08-28T19:42:43.161" v="0"/>
        <pc:sldMkLst>
          <pc:docMk/>
          <pc:sldMk cId="23654256" sldId="314"/>
        </pc:sldMkLst>
      </pc:sldChg>
      <pc:sldChg chg="add">
        <pc:chgData name="Ashley Greer" userId="2ddd3eaa-d59d-4e6f-8745-bb565a51d7c2" providerId="ADAL" clId="{3EAA9E31-124A-4FF6-92CC-A4041171DFE8}" dt="2024-08-28T19:42:43.161" v="0"/>
        <pc:sldMkLst>
          <pc:docMk/>
          <pc:sldMk cId="2674559641" sldId="590"/>
        </pc:sldMkLst>
      </pc:sldChg>
      <pc:sldChg chg="add">
        <pc:chgData name="Ashley Greer" userId="2ddd3eaa-d59d-4e6f-8745-bb565a51d7c2" providerId="ADAL" clId="{3EAA9E31-124A-4FF6-92CC-A4041171DFE8}" dt="2024-08-28T19:42:43.161" v="0"/>
        <pc:sldMkLst>
          <pc:docMk/>
          <pc:sldMk cId="4165434934" sldId="591"/>
        </pc:sldMkLst>
      </pc:sldChg>
      <pc:sldChg chg="add">
        <pc:chgData name="Ashley Greer" userId="2ddd3eaa-d59d-4e6f-8745-bb565a51d7c2" providerId="ADAL" clId="{3EAA9E31-124A-4FF6-92CC-A4041171DFE8}" dt="2024-08-28T19:42:43.161" v="0"/>
        <pc:sldMkLst>
          <pc:docMk/>
          <pc:sldMk cId="3057347501" sldId="592"/>
        </pc:sldMkLst>
      </pc:sldChg>
      <pc:sldChg chg="add">
        <pc:chgData name="Ashley Greer" userId="2ddd3eaa-d59d-4e6f-8745-bb565a51d7c2" providerId="ADAL" clId="{3EAA9E31-124A-4FF6-92CC-A4041171DFE8}" dt="2024-08-28T19:42:43.161" v="0"/>
        <pc:sldMkLst>
          <pc:docMk/>
          <pc:sldMk cId="2231684875" sldId="593"/>
        </pc:sldMkLst>
      </pc:sldChg>
      <pc:sldChg chg="add">
        <pc:chgData name="Ashley Greer" userId="2ddd3eaa-d59d-4e6f-8745-bb565a51d7c2" providerId="ADAL" clId="{3EAA9E31-124A-4FF6-92CC-A4041171DFE8}" dt="2024-08-28T19:42:43.161" v="0"/>
        <pc:sldMkLst>
          <pc:docMk/>
          <pc:sldMk cId="3100314576" sldId="594"/>
        </pc:sldMkLst>
      </pc:sldChg>
      <pc:sldChg chg="add">
        <pc:chgData name="Ashley Greer" userId="2ddd3eaa-d59d-4e6f-8745-bb565a51d7c2" providerId="ADAL" clId="{3EAA9E31-124A-4FF6-92CC-A4041171DFE8}" dt="2024-08-28T19:42:43.161" v="0"/>
        <pc:sldMkLst>
          <pc:docMk/>
          <pc:sldMk cId="3791194141" sldId="595"/>
        </pc:sldMkLst>
      </pc:sldChg>
      <pc:sldChg chg="add">
        <pc:chgData name="Ashley Greer" userId="2ddd3eaa-d59d-4e6f-8745-bb565a51d7c2" providerId="ADAL" clId="{3EAA9E31-124A-4FF6-92CC-A4041171DFE8}" dt="2024-08-28T19:42:43.161" v="0"/>
        <pc:sldMkLst>
          <pc:docMk/>
          <pc:sldMk cId="1501768027" sldId="596"/>
        </pc:sldMkLst>
      </pc:sldChg>
      <pc:sldChg chg="add">
        <pc:chgData name="Ashley Greer" userId="2ddd3eaa-d59d-4e6f-8745-bb565a51d7c2" providerId="ADAL" clId="{3EAA9E31-124A-4FF6-92CC-A4041171DFE8}" dt="2024-08-28T19:42:43.161" v="0"/>
        <pc:sldMkLst>
          <pc:docMk/>
          <pc:sldMk cId="2137036308" sldId="597"/>
        </pc:sldMkLst>
      </pc:sldChg>
      <pc:sldChg chg="add">
        <pc:chgData name="Ashley Greer" userId="2ddd3eaa-d59d-4e6f-8745-bb565a51d7c2" providerId="ADAL" clId="{3EAA9E31-124A-4FF6-92CC-A4041171DFE8}" dt="2024-08-28T19:42:43.161" v="0"/>
        <pc:sldMkLst>
          <pc:docMk/>
          <pc:sldMk cId="68676401" sldId="598"/>
        </pc:sldMkLst>
      </pc:sldChg>
      <pc:sldChg chg="add">
        <pc:chgData name="Ashley Greer" userId="2ddd3eaa-d59d-4e6f-8745-bb565a51d7c2" providerId="ADAL" clId="{3EAA9E31-124A-4FF6-92CC-A4041171DFE8}" dt="2024-08-28T19:42:43.161" v="0"/>
        <pc:sldMkLst>
          <pc:docMk/>
          <pc:sldMk cId="1031736273" sldId="599"/>
        </pc:sldMkLst>
      </pc:sldChg>
      <pc:sldChg chg="add">
        <pc:chgData name="Ashley Greer" userId="2ddd3eaa-d59d-4e6f-8745-bb565a51d7c2" providerId="ADAL" clId="{3EAA9E31-124A-4FF6-92CC-A4041171DFE8}" dt="2024-08-28T19:42:43.161" v="0"/>
        <pc:sldMkLst>
          <pc:docMk/>
          <pc:sldMk cId="1044136674" sldId="600"/>
        </pc:sldMkLst>
      </pc:sldChg>
      <pc:sldChg chg="add">
        <pc:chgData name="Ashley Greer" userId="2ddd3eaa-d59d-4e6f-8745-bb565a51d7c2" providerId="ADAL" clId="{3EAA9E31-124A-4FF6-92CC-A4041171DFE8}" dt="2024-08-28T19:42:43.161" v="0"/>
        <pc:sldMkLst>
          <pc:docMk/>
          <pc:sldMk cId="1906515726" sldId="601"/>
        </pc:sldMkLst>
      </pc:sldChg>
      <pc:sldChg chg="add">
        <pc:chgData name="Ashley Greer" userId="2ddd3eaa-d59d-4e6f-8745-bb565a51d7c2" providerId="ADAL" clId="{3EAA9E31-124A-4FF6-92CC-A4041171DFE8}" dt="2024-08-28T19:42:43.161" v="0"/>
        <pc:sldMkLst>
          <pc:docMk/>
          <pc:sldMk cId="2761762212" sldId="602"/>
        </pc:sldMkLst>
      </pc:sldChg>
      <pc:sldChg chg="add">
        <pc:chgData name="Ashley Greer" userId="2ddd3eaa-d59d-4e6f-8745-bb565a51d7c2" providerId="ADAL" clId="{3EAA9E31-124A-4FF6-92CC-A4041171DFE8}" dt="2024-08-28T19:42:43.161" v="0"/>
        <pc:sldMkLst>
          <pc:docMk/>
          <pc:sldMk cId="1414909987" sldId="603"/>
        </pc:sldMkLst>
      </pc:sldChg>
      <pc:sldChg chg="add">
        <pc:chgData name="Ashley Greer" userId="2ddd3eaa-d59d-4e6f-8745-bb565a51d7c2" providerId="ADAL" clId="{3EAA9E31-124A-4FF6-92CC-A4041171DFE8}" dt="2024-08-28T19:42:43.161" v="0"/>
        <pc:sldMkLst>
          <pc:docMk/>
          <pc:sldMk cId="1718165084" sldId="604"/>
        </pc:sldMkLst>
      </pc:sldChg>
      <pc:sldChg chg="add">
        <pc:chgData name="Ashley Greer" userId="2ddd3eaa-d59d-4e6f-8745-bb565a51d7c2" providerId="ADAL" clId="{3EAA9E31-124A-4FF6-92CC-A4041171DFE8}" dt="2024-08-28T19:42:43.161" v="0"/>
        <pc:sldMkLst>
          <pc:docMk/>
          <pc:sldMk cId="2705026339" sldId="605"/>
        </pc:sldMkLst>
      </pc:sldChg>
      <pc:sldChg chg="add">
        <pc:chgData name="Ashley Greer" userId="2ddd3eaa-d59d-4e6f-8745-bb565a51d7c2" providerId="ADAL" clId="{3EAA9E31-124A-4FF6-92CC-A4041171DFE8}" dt="2024-08-28T19:43:00.984" v="1"/>
        <pc:sldMkLst>
          <pc:docMk/>
          <pc:sldMk cId="2043333449" sldId="606"/>
        </pc:sldMkLst>
      </pc:sldChg>
      <pc:sldChg chg="add">
        <pc:chgData name="Ashley Greer" userId="2ddd3eaa-d59d-4e6f-8745-bb565a51d7c2" providerId="ADAL" clId="{3EAA9E31-124A-4FF6-92CC-A4041171DFE8}" dt="2024-08-28T19:43:00.984" v="1"/>
        <pc:sldMkLst>
          <pc:docMk/>
          <pc:sldMk cId="4013528512" sldId="607"/>
        </pc:sldMkLst>
      </pc:sldChg>
      <pc:sldChg chg="add">
        <pc:chgData name="Ashley Greer" userId="2ddd3eaa-d59d-4e6f-8745-bb565a51d7c2" providerId="ADAL" clId="{3EAA9E31-124A-4FF6-92CC-A4041171DFE8}" dt="2024-08-28T19:43:00.984" v="1"/>
        <pc:sldMkLst>
          <pc:docMk/>
          <pc:sldMk cId="1003721047" sldId="608"/>
        </pc:sldMkLst>
      </pc:sldChg>
      <pc:sldChg chg="add">
        <pc:chgData name="Ashley Greer" userId="2ddd3eaa-d59d-4e6f-8745-bb565a51d7c2" providerId="ADAL" clId="{3EAA9E31-124A-4FF6-92CC-A4041171DFE8}" dt="2024-08-28T19:43:00.984" v="1"/>
        <pc:sldMkLst>
          <pc:docMk/>
          <pc:sldMk cId="323896401" sldId="609"/>
        </pc:sldMkLst>
      </pc:sldChg>
      <pc:sldChg chg="add">
        <pc:chgData name="Ashley Greer" userId="2ddd3eaa-d59d-4e6f-8745-bb565a51d7c2" providerId="ADAL" clId="{3EAA9E31-124A-4FF6-92CC-A4041171DFE8}" dt="2024-08-28T19:43:00.984" v="1"/>
        <pc:sldMkLst>
          <pc:docMk/>
          <pc:sldMk cId="568455101" sldId="610"/>
        </pc:sldMkLst>
      </pc:sldChg>
      <pc:sldChg chg="add">
        <pc:chgData name="Ashley Greer" userId="2ddd3eaa-d59d-4e6f-8745-bb565a51d7c2" providerId="ADAL" clId="{3EAA9E31-124A-4FF6-92CC-A4041171DFE8}" dt="2024-08-28T19:43:00.984" v="1"/>
        <pc:sldMkLst>
          <pc:docMk/>
          <pc:sldMk cId="4259935741" sldId="611"/>
        </pc:sldMkLst>
      </pc:sldChg>
      <pc:sldChg chg="add">
        <pc:chgData name="Ashley Greer" userId="2ddd3eaa-d59d-4e6f-8745-bb565a51d7c2" providerId="ADAL" clId="{3EAA9E31-124A-4FF6-92CC-A4041171DFE8}" dt="2024-08-28T19:43:00.984" v="1"/>
        <pc:sldMkLst>
          <pc:docMk/>
          <pc:sldMk cId="4174042281" sldId="612"/>
        </pc:sldMkLst>
      </pc:sldChg>
      <pc:sldChg chg="add">
        <pc:chgData name="Ashley Greer" userId="2ddd3eaa-d59d-4e6f-8745-bb565a51d7c2" providerId="ADAL" clId="{3EAA9E31-124A-4FF6-92CC-A4041171DFE8}" dt="2024-08-28T19:43:00.984" v="1"/>
        <pc:sldMkLst>
          <pc:docMk/>
          <pc:sldMk cId="3567952402" sldId="613"/>
        </pc:sldMkLst>
      </pc:sldChg>
      <pc:sldChg chg="add">
        <pc:chgData name="Ashley Greer" userId="2ddd3eaa-d59d-4e6f-8745-bb565a51d7c2" providerId="ADAL" clId="{3EAA9E31-124A-4FF6-92CC-A4041171DFE8}" dt="2024-08-28T19:43:00.984" v="1"/>
        <pc:sldMkLst>
          <pc:docMk/>
          <pc:sldMk cId="1734026394" sldId="614"/>
        </pc:sldMkLst>
      </pc:sldChg>
      <pc:sldChg chg="add">
        <pc:chgData name="Ashley Greer" userId="2ddd3eaa-d59d-4e6f-8745-bb565a51d7c2" providerId="ADAL" clId="{3EAA9E31-124A-4FF6-92CC-A4041171DFE8}" dt="2024-08-28T19:43:00.984" v="1"/>
        <pc:sldMkLst>
          <pc:docMk/>
          <pc:sldMk cId="587836280" sldId="615"/>
        </pc:sldMkLst>
      </pc:sldChg>
      <pc:sldChg chg="add">
        <pc:chgData name="Ashley Greer" userId="2ddd3eaa-d59d-4e6f-8745-bb565a51d7c2" providerId="ADAL" clId="{3EAA9E31-124A-4FF6-92CC-A4041171DFE8}" dt="2024-08-28T19:43:00.984" v="1"/>
        <pc:sldMkLst>
          <pc:docMk/>
          <pc:sldMk cId="2578239482" sldId="616"/>
        </pc:sldMkLst>
      </pc:sldChg>
      <pc:sldChg chg="add">
        <pc:chgData name="Ashley Greer" userId="2ddd3eaa-d59d-4e6f-8745-bb565a51d7c2" providerId="ADAL" clId="{3EAA9E31-124A-4FF6-92CC-A4041171DFE8}" dt="2024-08-28T19:43:00.984" v="1"/>
        <pc:sldMkLst>
          <pc:docMk/>
          <pc:sldMk cId="3832455727" sldId="617"/>
        </pc:sldMkLst>
      </pc:sldChg>
      <pc:sldChg chg="add">
        <pc:chgData name="Ashley Greer" userId="2ddd3eaa-d59d-4e6f-8745-bb565a51d7c2" providerId="ADAL" clId="{3EAA9E31-124A-4FF6-92CC-A4041171DFE8}" dt="2024-08-28T19:43:00.984" v="1"/>
        <pc:sldMkLst>
          <pc:docMk/>
          <pc:sldMk cId="2466999623" sldId="618"/>
        </pc:sldMkLst>
      </pc:sldChg>
      <pc:sldChg chg="add">
        <pc:chgData name="Ashley Greer" userId="2ddd3eaa-d59d-4e6f-8745-bb565a51d7c2" providerId="ADAL" clId="{3EAA9E31-124A-4FF6-92CC-A4041171DFE8}" dt="2024-08-28T19:43:00.984" v="1"/>
        <pc:sldMkLst>
          <pc:docMk/>
          <pc:sldMk cId="594816902" sldId="619"/>
        </pc:sldMkLst>
      </pc:sldChg>
      <pc:sldChg chg="add">
        <pc:chgData name="Ashley Greer" userId="2ddd3eaa-d59d-4e6f-8745-bb565a51d7c2" providerId="ADAL" clId="{3EAA9E31-124A-4FF6-92CC-A4041171DFE8}" dt="2024-08-28T19:43:00.984" v="1"/>
        <pc:sldMkLst>
          <pc:docMk/>
          <pc:sldMk cId="164664" sldId="620"/>
        </pc:sldMkLst>
      </pc:sldChg>
      <pc:sldChg chg="add">
        <pc:chgData name="Ashley Greer" userId="2ddd3eaa-d59d-4e6f-8745-bb565a51d7c2" providerId="ADAL" clId="{3EAA9E31-124A-4FF6-92CC-A4041171DFE8}" dt="2024-08-28T19:43:00.984" v="1"/>
        <pc:sldMkLst>
          <pc:docMk/>
          <pc:sldMk cId="2122603938" sldId="621"/>
        </pc:sldMkLst>
      </pc:sldChg>
      <pc:sldChg chg="add">
        <pc:chgData name="Ashley Greer" userId="2ddd3eaa-d59d-4e6f-8745-bb565a51d7c2" providerId="ADAL" clId="{3EAA9E31-124A-4FF6-92CC-A4041171DFE8}" dt="2024-08-28T19:43:00.984" v="1"/>
        <pc:sldMkLst>
          <pc:docMk/>
          <pc:sldMk cId="659050979" sldId="622"/>
        </pc:sldMkLst>
      </pc:sldChg>
      <pc:sldChg chg="add">
        <pc:chgData name="Ashley Greer" userId="2ddd3eaa-d59d-4e6f-8745-bb565a51d7c2" providerId="ADAL" clId="{3EAA9E31-124A-4FF6-92CC-A4041171DFE8}" dt="2024-08-28T19:43:00.984" v="1"/>
        <pc:sldMkLst>
          <pc:docMk/>
          <pc:sldMk cId="463774102" sldId="623"/>
        </pc:sldMkLst>
      </pc:sldChg>
      <pc:sldChg chg="add">
        <pc:chgData name="Ashley Greer" userId="2ddd3eaa-d59d-4e6f-8745-bb565a51d7c2" providerId="ADAL" clId="{3EAA9E31-124A-4FF6-92CC-A4041171DFE8}" dt="2024-08-28T19:43:00.984" v="1"/>
        <pc:sldMkLst>
          <pc:docMk/>
          <pc:sldMk cId="1545025902" sldId="624"/>
        </pc:sldMkLst>
      </pc:sldChg>
      <pc:sldChg chg="add">
        <pc:chgData name="Ashley Greer" userId="2ddd3eaa-d59d-4e6f-8745-bb565a51d7c2" providerId="ADAL" clId="{3EAA9E31-124A-4FF6-92CC-A4041171DFE8}" dt="2024-08-28T19:43:00.984" v="1"/>
        <pc:sldMkLst>
          <pc:docMk/>
          <pc:sldMk cId="903179998" sldId="625"/>
        </pc:sldMkLst>
      </pc:sldChg>
      <pc:sldChg chg="add">
        <pc:chgData name="Ashley Greer" userId="2ddd3eaa-d59d-4e6f-8745-bb565a51d7c2" providerId="ADAL" clId="{3EAA9E31-124A-4FF6-92CC-A4041171DFE8}" dt="2024-08-28T19:43:00.984" v="1"/>
        <pc:sldMkLst>
          <pc:docMk/>
          <pc:sldMk cId="2034119906" sldId="626"/>
        </pc:sldMkLst>
      </pc:sldChg>
      <pc:sldChg chg="add">
        <pc:chgData name="Ashley Greer" userId="2ddd3eaa-d59d-4e6f-8745-bb565a51d7c2" providerId="ADAL" clId="{3EAA9E31-124A-4FF6-92CC-A4041171DFE8}" dt="2024-08-28T19:43:00.984" v="1"/>
        <pc:sldMkLst>
          <pc:docMk/>
          <pc:sldMk cId="4021869403" sldId="627"/>
        </pc:sldMkLst>
      </pc:sldChg>
      <pc:sldChg chg="add">
        <pc:chgData name="Ashley Greer" userId="2ddd3eaa-d59d-4e6f-8745-bb565a51d7c2" providerId="ADAL" clId="{3EAA9E31-124A-4FF6-92CC-A4041171DFE8}" dt="2024-08-28T19:43:00.984" v="1"/>
        <pc:sldMkLst>
          <pc:docMk/>
          <pc:sldMk cId="2370227141" sldId="628"/>
        </pc:sldMkLst>
      </pc:sldChg>
      <pc:sldChg chg="add">
        <pc:chgData name="Ashley Greer" userId="2ddd3eaa-d59d-4e6f-8745-bb565a51d7c2" providerId="ADAL" clId="{3EAA9E31-124A-4FF6-92CC-A4041171DFE8}" dt="2024-08-28T19:43:00.984" v="1"/>
        <pc:sldMkLst>
          <pc:docMk/>
          <pc:sldMk cId="2306866675" sldId="629"/>
        </pc:sldMkLst>
      </pc:sldChg>
      <pc:sldChg chg="add">
        <pc:chgData name="Ashley Greer" userId="2ddd3eaa-d59d-4e6f-8745-bb565a51d7c2" providerId="ADAL" clId="{3EAA9E31-124A-4FF6-92CC-A4041171DFE8}" dt="2024-08-28T19:43:00.984" v="1"/>
        <pc:sldMkLst>
          <pc:docMk/>
          <pc:sldMk cId="851722099" sldId="630"/>
        </pc:sldMkLst>
      </pc:sldChg>
      <pc:sldChg chg="add">
        <pc:chgData name="Ashley Greer" userId="2ddd3eaa-d59d-4e6f-8745-bb565a51d7c2" providerId="ADAL" clId="{3EAA9E31-124A-4FF6-92CC-A4041171DFE8}" dt="2024-08-28T19:43:00.984" v="1"/>
        <pc:sldMkLst>
          <pc:docMk/>
          <pc:sldMk cId="1535734824" sldId="631"/>
        </pc:sldMkLst>
      </pc:sldChg>
      <pc:sldChg chg="add">
        <pc:chgData name="Ashley Greer" userId="2ddd3eaa-d59d-4e6f-8745-bb565a51d7c2" providerId="ADAL" clId="{3EAA9E31-124A-4FF6-92CC-A4041171DFE8}" dt="2024-08-28T19:43:00.984" v="1"/>
        <pc:sldMkLst>
          <pc:docMk/>
          <pc:sldMk cId="287935482" sldId="632"/>
        </pc:sldMkLst>
      </pc:sldChg>
      <pc:sldChg chg="add">
        <pc:chgData name="Ashley Greer" userId="2ddd3eaa-d59d-4e6f-8745-bb565a51d7c2" providerId="ADAL" clId="{3EAA9E31-124A-4FF6-92CC-A4041171DFE8}" dt="2024-08-28T19:43:00.984" v="1"/>
        <pc:sldMkLst>
          <pc:docMk/>
          <pc:sldMk cId="1364679621" sldId="633"/>
        </pc:sldMkLst>
      </pc:sldChg>
      <pc:sldChg chg="add">
        <pc:chgData name="Ashley Greer" userId="2ddd3eaa-d59d-4e6f-8745-bb565a51d7c2" providerId="ADAL" clId="{3EAA9E31-124A-4FF6-92CC-A4041171DFE8}" dt="2024-08-28T19:43:00.984" v="1"/>
        <pc:sldMkLst>
          <pc:docMk/>
          <pc:sldMk cId="4064235944" sldId="634"/>
        </pc:sldMkLst>
      </pc:sldChg>
      <pc:sldChg chg="add">
        <pc:chgData name="Ashley Greer" userId="2ddd3eaa-d59d-4e6f-8745-bb565a51d7c2" providerId="ADAL" clId="{3EAA9E31-124A-4FF6-92CC-A4041171DFE8}" dt="2024-08-28T19:43:00.984" v="1"/>
        <pc:sldMkLst>
          <pc:docMk/>
          <pc:sldMk cId="3625773150" sldId="635"/>
        </pc:sldMkLst>
      </pc:sldChg>
      <pc:sldChg chg="add">
        <pc:chgData name="Ashley Greer" userId="2ddd3eaa-d59d-4e6f-8745-bb565a51d7c2" providerId="ADAL" clId="{3EAA9E31-124A-4FF6-92CC-A4041171DFE8}" dt="2024-08-28T19:43:00.984" v="1"/>
        <pc:sldMkLst>
          <pc:docMk/>
          <pc:sldMk cId="289626459" sldId="636"/>
        </pc:sldMkLst>
      </pc:sldChg>
      <pc:sldChg chg="add">
        <pc:chgData name="Ashley Greer" userId="2ddd3eaa-d59d-4e6f-8745-bb565a51d7c2" providerId="ADAL" clId="{3EAA9E31-124A-4FF6-92CC-A4041171DFE8}" dt="2024-08-28T19:43:00.984" v="1"/>
        <pc:sldMkLst>
          <pc:docMk/>
          <pc:sldMk cId="2759795709" sldId="637"/>
        </pc:sldMkLst>
      </pc:sldChg>
      <pc:sldChg chg="addSp modSp add del">
        <pc:chgData name="Ashley Greer" userId="2ddd3eaa-d59d-4e6f-8745-bb565a51d7c2" providerId="ADAL" clId="{3EAA9E31-124A-4FF6-92CC-A4041171DFE8}" dt="2024-08-28T19:43:56.983" v="13" actId="47"/>
        <pc:sldMkLst>
          <pc:docMk/>
          <pc:sldMk cId="1711310798" sldId="638"/>
        </pc:sldMkLst>
        <pc:picChg chg="add mod">
          <ac:chgData name="Ashley Greer" userId="2ddd3eaa-d59d-4e6f-8745-bb565a51d7c2" providerId="ADAL" clId="{3EAA9E31-124A-4FF6-92CC-A4041171DFE8}" dt="2024-08-28T19:43:33.029" v="12"/>
          <ac:picMkLst>
            <pc:docMk/>
            <pc:sldMk cId="1711310798" sldId="638"/>
            <ac:picMk id="2" creationId="{CFD11A42-DCEB-2AA6-95E9-600A59F74413}"/>
          </ac:picMkLst>
        </pc:picChg>
      </pc:sldChg>
      <pc:sldChg chg="add del">
        <pc:chgData name="Ashley Greer" userId="2ddd3eaa-d59d-4e6f-8745-bb565a51d7c2" providerId="ADAL" clId="{3EAA9E31-124A-4FF6-92CC-A4041171DFE8}" dt="2024-08-28T19:43:32.396" v="11"/>
        <pc:sldMkLst>
          <pc:docMk/>
          <pc:sldMk cId="3465688576" sldId="639"/>
        </pc:sldMkLst>
      </pc:sldChg>
      <pc:sldChg chg="add del">
        <pc:chgData name="Ashley Greer" userId="2ddd3eaa-d59d-4e6f-8745-bb565a51d7c2" providerId="ADAL" clId="{3EAA9E31-124A-4FF6-92CC-A4041171DFE8}" dt="2024-08-28T19:43:32.396" v="11"/>
        <pc:sldMkLst>
          <pc:docMk/>
          <pc:sldMk cId="957095520" sldId="2147473917"/>
        </pc:sldMkLst>
      </pc:sldChg>
      <pc:sldChg chg="add del">
        <pc:chgData name="Ashley Greer" userId="2ddd3eaa-d59d-4e6f-8745-bb565a51d7c2" providerId="ADAL" clId="{3EAA9E31-124A-4FF6-92CC-A4041171DFE8}" dt="2024-08-28T19:43:32.396" v="11"/>
        <pc:sldMkLst>
          <pc:docMk/>
          <pc:sldMk cId="4101170445" sldId="2147480312"/>
        </pc:sldMkLst>
      </pc:sldChg>
      <pc:sldChg chg="add del">
        <pc:chgData name="Ashley Greer" userId="2ddd3eaa-d59d-4e6f-8745-bb565a51d7c2" providerId="ADAL" clId="{3EAA9E31-124A-4FF6-92CC-A4041171DFE8}" dt="2024-08-28T19:43:32.396" v="11"/>
        <pc:sldMkLst>
          <pc:docMk/>
          <pc:sldMk cId="2807410470" sldId="2147480320"/>
        </pc:sldMkLst>
      </pc:sldChg>
      <pc:sldChg chg="modSp add del mod">
        <pc:chgData name="Ashley Greer" userId="2ddd3eaa-d59d-4e6f-8745-bb565a51d7c2" providerId="ADAL" clId="{3EAA9E31-124A-4FF6-92CC-A4041171DFE8}" dt="2024-08-28T19:43:32.396" v="11"/>
        <pc:sldMkLst>
          <pc:docMk/>
          <pc:sldMk cId="1959636921" sldId="2147480326"/>
        </pc:sldMkLst>
        <pc:spChg chg="mod">
          <ac:chgData name="Ashley Greer" userId="2ddd3eaa-d59d-4e6f-8745-bb565a51d7c2" providerId="ADAL" clId="{3EAA9E31-124A-4FF6-92CC-A4041171DFE8}" dt="2024-08-28T19:43:32.396" v="11"/>
          <ac:spMkLst>
            <pc:docMk/>
            <pc:sldMk cId="1959636921" sldId="2147480326"/>
            <ac:spMk id="3" creationId="{D0999B55-A3B6-297B-4EE0-F42F177549AB}"/>
          </ac:spMkLst>
        </pc:spChg>
      </pc:sldChg>
      <pc:sldChg chg="add del">
        <pc:chgData name="Ashley Greer" userId="2ddd3eaa-d59d-4e6f-8745-bb565a51d7c2" providerId="ADAL" clId="{3EAA9E31-124A-4FF6-92CC-A4041171DFE8}" dt="2024-08-28T19:43:32.396" v="11"/>
        <pc:sldMkLst>
          <pc:docMk/>
          <pc:sldMk cId="1330741963" sldId="2147480341"/>
        </pc:sldMkLst>
      </pc:sldChg>
      <pc:sldChg chg="add del">
        <pc:chgData name="Ashley Greer" userId="2ddd3eaa-d59d-4e6f-8745-bb565a51d7c2" providerId="ADAL" clId="{3EAA9E31-124A-4FF6-92CC-A4041171DFE8}" dt="2024-08-28T19:43:32.396" v="11"/>
        <pc:sldMkLst>
          <pc:docMk/>
          <pc:sldMk cId="2867130455" sldId="2147480345"/>
        </pc:sldMkLst>
      </pc:sldChg>
      <pc:sldChg chg="add del">
        <pc:chgData name="Ashley Greer" userId="2ddd3eaa-d59d-4e6f-8745-bb565a51d7c2" providerId="ADAL" clId="{3EAA9E31-124A-4FF6-92CC-A4041171DFE8}" dt="2024-08-28T19:43:32.396" v="11"/>
        <pc:sldMkLst>
          <pc:docMk/>
          <pc:sldMk cId="1026461601" sldId="2147480346"/>
        </pc:sldMkLst>
      </pc:sldChg>
      <pc:sldChg chg="add del">
        <pc:chgData name="Ashley Greer" userId="2ddd3eaa-d59d-4e6f-8745-bb565a51d7c2" providerId="ADAL" clId="{3EAA9E31-124A-4FF6-92CC-A4041171DFE8}" dt="2024-08-28T19:43:32.396" v="11"/>
        <pc:sldMkLst>
          <pc:docMk/>
          <pc:sldMk cId="1056661801" sldId="2147480348"/>
        </pc:sldMkLst>
      </pc:sldChg>
      <pc:sldChg chg="add del">
        <pc:chgData name="Ashley Greer" userId="2ddd3eaa-d59d-4e6f-8745-bb565a51d7c2" providerId="ADAL" clId="{3EAA9E31-124A-4FF6-92CC-A4041171DFE8}" dt="2024-08-28T19:43:32.396" v="11"/>
        <pc:sldMkLst>
          <pc:docMk/>
          <pc:sldMk cId="249412335" sldId="2147480359"/>
        </pc:sldMkLst>
      </pc:sldChg>
      <pc:sldChg chg="add del">
        <pc:chgData name="Ashley Greer" userId="2ddd3eaa-d59d-4e6f-8745-bb565a51d7c2" providerId="ADAL" clId="{3EAA9E31-124A-4FF6-92CC-A4041171DFE8}" dt="2024-08-28T19:43:32.396" v="11"/>
        <pc:sldMkLst>
          <pc:docMk/>
          <pc:sldMk cId="1205475050" sldId="2147480361"/>
        </pc:sldMkLst>
      </pc:sldChg>
      <pc:sldChg chg="add del">
        <pc:chgData name="Ashley Greer" userId="2ddd3eaa-d59d-4e6f-8745-bb565a51d7c2" providerId="ADAL" clId="{3EAA9E31-124A-4FF6-92CC-A4041171DFE8}" dt="2024-08-28T19:43:32.396" v="11"/>
        <pc:sldMkLst>
          <pc:docMk/>
          <pc:sldMk cId="1152488761" sldId="2147480362"/>
        </pc:sldMkLst>
      </pc:sldChg>
      <pc:sldChg chg="add del">
        <pc:chgData name="Ashley Greer" userId="2ddd3eaa-d59d-4e6f-8745-bb565a51d7c2" providerId="ADAL" clId="{3EAA9E31-124A-4FF6-92CC-A4041171DFE8}" dt="2024-08-28T19:43:32.396" v="11"/>
        <pc:sldMkLst>
          <pc:docMk/>
          <pc:sldMk cId="208545847" sldId="2147480363"/>
        </pc:sldMkLst>
      </pc:sldChg>
      <pc:sldChg chg="modSp add del mod">
        <pc:chgData name="Ashley Greer" userId="2ddd3eaa-d59d-4e6f-8745-bb565a51d7c2" providerId="ADAL" clId="{3EAA9E31-124A-4FF6-92CC-A4041171DFE8}" dt="2024-08-28T19:43:32.396" v="11"/>
        <pc:sldMkLst>
          <pc:docMk/>
          <pc:sldMk cId="2957891006" sldId="2147480364"/>
        </pc:sldMkLst>
        <pc:spChg chg="mod">
          <ac:chgData name="Ashley Greer" userId="2ddd3eaa-d59d-4e6f-8745-bb565a51d7c2" providerId="ADAL" clId="{3EAA9E31-124A-4FF6-92CC-A4041171DFE8}" dt="2024-08-28T19:43:32.396" v="11"/>
          <ac:spMkLst>
            <pc:docMk/>
            <pc:sldMk cId="2957891006" sldId="2147480364"/>
            <ac:spMk id="2" creationId="{64A0E242-16ED-4230-A2CC-E9581B46F16D}"/>
          </ac:spMkLst>
        </pc:spChg>
      </pc:sldChg>
      <pc:sldChg chg="add del">
        <pc:chgData name="Ashley Greer" userId="2ddd3eaa-d59d-4e6f-8745-bb565a51d7c2" providerId="ADAL" clId="{3EAA9E31-124A-4FF6-92CC-A4041171DFE8}" dt="2024-08-28T19:43:32.396" v="11"/>
        <pc:sldMkLst>
          <pc:docMk/>
          <pc:sldMk cId="2129200606" sldId="2147480365"/>
        </pc:sldMkLst>
      </pc:sldChg>
      <pc:sldChg chg="add del">
        <pc:chgData name="Ashley Greer" userId="2ddd3eaa-d59d-4e6f-8745-bb565a51d7c2" providerId="ADAL" clId="{3EAA9E31-124A-4FF6-92CC-A4041171DFE8}" dt="2024-08-28T19:43:32.396" v="11"/>
        <pc:sldMkLst>
          <pc:docMk/>
          <pc:sldMk cId="1333216034" sldId="2147480366"/>
        </pc:sldMkLst>
      </pc:sldChg>
      <pc:sldChg chg="add del">
        <pc:chgData name="Ashley Greer" userId="2ddd3eaa-d59d-4e6f-8745-bb565a51d7c2" providerId="ADAL" clId="{3EAA9E31-124A-4FF6-92CC-A4041171DFE8}" dt="2024-08-28T19:43:32.396" v="11"/>
        <pc:sldMkLst>
          <pc:docMk/>
          <pc:sldMk cId="2993236864" sldId="2147480367"/>
        </pc:sldMkLst>
      </pc:sldChg>
      <pc:sldChg chg="add del">
        <pc:chgData name="Ashley Greer" userId="2ddd3eaa-d59d-4e6f-8745-bb565a51d7c2" providerId="ADAL" clId="{3EAA9E31-124A-4FF6-92CC-A4041171DFE8}" dt="2024-08-28T19:43:32.396" v="11"/>
        <pc:sldMkLst>
          <pc:docMk/>
          <pc:sldMk cId="2445614473" sldId="2147480368"/>
        </pc:sldMkLst>
      </pc:sldChg>
      <pc:sldChg chg="add del">
        <pc:chgData name="Ashley Greer" userId="2ddd3eaa-d59d-4e6f-8745-bb565a51d7c2" providerId="ADAL" clId="{3EAA9E31-124A-4FF6-92CC-A4041171DFE8}" dt="2024-08-28T19:43:32.396" v="11"/>
        <pc:sldMkLst>
          <pc:docMk/>
          <pc:sldMk cId="4188237084" sldId="2147480369"/>
        </pc:sldMkLst>
      </pc:sldChg>
      <pc:sldChg chg="add del">
        <pc:chgData name="Ashley Greer" userId="2ddd3eaa-d59d-4e6f-8745-bb565a51d7c2" providerId="ADAL" clId="{3EAA9E31-124A-4FF6-92CC-A4041171DFE8}" dt="2024-08-28T19:43:32.396" v="11"/>
        <pc:sldMkLst>
          <pc:docMk/>
          <pc:sldMk cId="1815364768" sldId="2147480370"/>
        </pc:sldMkLst>
      </pc:sldChg>
      <pc:sldChg chg="add del">
        <pc:chgData name="Ashley Greer" userId="2ddd3eaa-d59d-4e6f-8745-bb565a51d7c2" providerId="ADAL" clId="{3EAA9E31-124A-4FF6-92CC-A4041171DFE8}" dt="2024-08-28T19:43:32.396" v="11"/>
        <pc:sldMkLst>
          <pc:docMk/>
          <pc:sldMk cId="4002252810" sldId="2147480371"/>
        </pc:sldMkLst>
      </pc:sldChg>
      <pc:sldChg chg="add del">
        <pc:chgData name="Ashley Greer" userId="2ddd3eaa-d59d-4e6f-8745-bb565a51d7c2" providerId="ADAL" clId="{3EAA9E31-124A-4FF6-92CC-A4041171DFE8}" dt="2024-08-28T19:43:32.396" v="11"/>
        <pc:sldMkLst>
          <pc:docMk/>
          <pc:sldMk cId="1408440899" sldId="2147480372"/>
        </pc:sldMkLst>
      </pc:sldChg>
      <pc:sldChg chg="add del">
        <pc:chgData name="Ashley Greer" userId="2ddd3eaa-d59d-4e6f-8745-bb565a51d7c2" providerId="ADAL" clId="{3EAA9E31-124A-4FF6-92CC-A4041171DFE8}" dt="2024-08-28T19:43:32.396" v="11"/>
        <pc:sldMkLst>
          <pc:docMk/>
          <pc:sldMk cId="198691050" sldId="2147480373"/>
        </pc:sldMkLst>
      </pc:sldChg>
      <pc:sldChg chg="add del">
        <pc:chgData name="Ashley Greer" userId="2ddd3eaa-d59d-4e6f-8745-bb565a51d7c2" providerId="ADAL" clId="{3EAA9E31-124A-4FF6-92CC-A4041171DFE8}" dt="2024-08-28T19:43:32.396" v="11"/>
        <pc:sldMkLst>
          <pc:docMk/>
          <pc:sldMk cId="566827166" sldId="2147480374"/>
        </pc:sldMkLst>
      </pc:sldChg>
      <pc:sldChg chg="add del">
        <pc:chgData name="Ashley Greer" userId="2ddd3eaa-d59d-4e6f-8745-bb565a51d7c2" providerId="ADAL" clId="{3EAA9E31-124A-4FF6-92CC-A4041171DFE8}" dt="2024-08-28T19:43:32.396" v="11"/>
        <pc:sldMkLst>
          <pc:docMk/>
          <pc:sldMk cId="953908485" sldId="2147480375"/>
        </pc:sldMkLst>
      </pc:sldChg>
      <pc:sldChg chg="add del">
        <pc:chgData name="Ashley Greer" userId="2ddd3eaa-d59d-4e6f-8745-bb565a51d7c2" providerId="ADAL" clId="{3EAA9E31-124A-4FF6-92CC-A4041171DFE8}" dt="2024-08-28T19:43:32.396" v="11"/>
        <pc:sldMkLst>
          <pc:docMk/>
          <pc:sldMk cId="2820715613" sldId="2147480376"/>
        </pc:sldMkLst>
      </pc:sldChg>
      <pc:sldChg chg="add del">
        <pc:chgData name="Ashley Greer" userId="2ddd3eaa-d59d-4e6f-8745-bb565a51d7c2" providerId="ADAL" clId="{3EAA9E31-124A-4FF6-92CC-A4041171DFE8}" dt="2024-08-28T19:43:32.396" v="11"/>
        <pc:sldMkLst>
          <pc:docMk/>
          <pc:sldMk cId="4220924198" sldId="2147480377"/>
        </pc:sldMkLst>
      </pc:sldChg>
    </pc:docChg>
  </pc:docChgLst>
  <pc:docChgLst>
    <pc:chgData name="Ashley Greer" userId="2ddd3eaa-d59d-4e6f-8745-bb565a51d7c2" providerId="ADAL" clId="{9559C99F-610C-4756-AAD0-EB1F1C7D36C0}"/>
    <pc:docChg chg="custSel modSld modMainMaster">
      <pc:chgData name="Ashley Greer" userId="2ddd3eaa-d59d-4e6f-8745-bb565a51d7c2" providerId="ADAL" clId="{9559C99F-610C-4756-AAD0-EB1F1C7D36C0}" dt="2024-06-27T16:56:45.183" v="42" actId="1037"/>
      <pc:docMkLst>
        <pc:docMk/>
      </pc:docMkLst>
      <pc:sldChg chg="modSp mod">
        <pc:chgData name="Ashley Greer" userId="2ddd3eaa-d59d-4e6f-8745-bb565a51d7c2" providerId="ADAL" clId="{9559C99F-610C-4756-AAD0-EB1F1C7D36C0}" dt="2024-06-27T16:55:04.768" v="23" actId="20577"/>
        <pc:sldMkLst>
          <pc:docMk/>
          <pc:sldMk cId="4181591778" sldId="273"/>
        </pc:sldMkLst>
        <pc:spChg chg="mod">
          <ac:chgData name="Ashley Greer" userId="2ddd3eaa-d59d-4e6f-8745-bb565a51d7c2" providerId="ADAL" clId="{9559C99F-610C-4756-AAD0-EB1F1C7D36C0}" dt="2024-06-27T16:55:04.768" v="23" actId="20577"/>
          <ac:spMkLst>
            <pc:docMk/>
            <pc:sldMk cId="4181591778" sldId="273"/>
            <ac:spMk id="3" creationId="{C299275E-5264-31AB-209A-92E5E29A5422}"/>
          </ac:spMkLst>
        </pc:spChg>
      </pc:sldChg>
      <pc:sldMasterChg chg="addSp delSp modSp mod">
        <pc:chgData name="Ashley Greer" userId="2ddd3eaa-d59d-4e6f-8745-bb565a51d7c2" providerId="ADAL" clId="{9559C99F-610C-4756-AAD0-EB1F1C7D36C0}" dt="2024-06-27T16:56:45.183" v="42" actId="1037"/>
        <pc:sldMasterMkLst>
          <pc:docMk/>
          <pc:sldMasterMk cId="1070809925" sldId="2147483659"/>
        </pc:sldMasterMkLst>
        <pc:picChg chg="add mod">
          <ac:chgData name="Ashley Greer" userId="2ddd3eaa-d59d-4e6f-8745-bb565a51d7c2" providerId="ADAL" clId="{9559C99F-610C-4756-AAD0-EB1F1C7D36C0}" dt="2024-06-27T16:56:45.183" v="42" actId="1037"/>
          <ac:picMkLst>
            <pc:docMk/>
            <pc:sldMasterMk cId="1070809925" sldId="2147483659"/>
            <ac:picMk id="2" creationId="{6354EF00-8317-4A43-01FF-79B3E97E6BD0}"/>
          </ac:picMkLst>
        </pc:picChg>
        <pc:picChg chg="del">
          <ac:chgData name="Ashley Greer" userId="2ddd3eaa-d59d-4e6f-8745-bb565a51d7c2" providerId="ADAL" clId="{9559C99F-610C-4756-AAD0-EB1F1C7D36C0}" dt="2024-06-27T16:56:33.485" v="30" actId="478"/>
          <ac:picMkLst>
            <pc:docMk/>
            <pc:sldMasterMk cId="1070809925" sldId="2147483659"/>
            <ac:picMk id="4" creationId="{65BE5D03-907A-1174-F63C-A02B54680D8E}"/>
          </ac:picMkLst>
        </pc:picChg>
      </pc:sldMasterChg>
      <pc:sldMasterChg chg="modSldLayout">
        <pc:chgData name="Ashley Greer" userId="2ddd3eaa-d59d-4e6f-8745-bb565a51d7c2" providerId="ADAL" clId="{9559C99F-610C-4756-AAD0-EB1F1C7D36C0}" dt="2024-06-27T16:56:17.766" v="29" actId="1076"/>
        <pc:sldMasterMkLst>
          <pc:docMk/>
          <pc:sldMasterMk cId="4051185763" sldId="2147483668"/>
        </pc:sldMasterMkLst>
        <pc:sldLayoutChg chg="addSp delSp modSp mod">
          <pc:chgData name="Ashley Greer" userId="2ddd3eaa-d59d-4e6f-8745-bb565a51d7c2" providerId="ADAL" clId="{9559C99F-610C-4756-AAD0-EB1F1C7D36C0}" dt="2024-06-27T16:56:17.766" v="29" actId="1076"/>
          <pc:sldLayoutMkLst>
            <pc:docMk/>
            <pc:sldMasterMk cId="4051185763" sldId="2147483668"/>
            <pc:sldLayoutMk cId="528697681" sldId="2147483669"/>
          </pc:sldLayoutMkLst>
          <pc:picChg chg="del">
            <ac:chgData name="Ashley Greer" userId="2ddd3eaa-d59d-4e6f-8745-bb565a51d7c2" providerId="ADAL" clId="{9559C99F-610C-4756-AAD0-EB1F1C7D36C0}" dt="2024-06-27T16:56:07.522" v="24" actId="478"/>
            <ac:picMkLst>
              <pc:docMk/>
              <pc:sldMasterMk cId="4051185763" sldId="2147483668"/>
              <pc:sldLayoutMk cId="528697681" sldId="2147483669"/>
              <ac:picMk id="3" creationId="{4C4CDFC8-6C17-5587-820F-2EA2D8EFFEDF}"/>
            </ac:picMkLst>
          </pc:picChg>
          <pc:picChg chg="add mod">
            <ac:chgData name="Ashley Greer" userId="2ddd3eaa-d59d-4e6f-8745-bb565a51d7c2" providerId="ADAL" clId="{9559C99F-610C-4756-AAD0-EB1F1C7D36C0}" dt="2024-06-27T16:56:17.766" v="29" actId="1076"/>
            <ac:picMkLst>
              <pc:docMk/>
              <pc:sldMasterMk cId="4051185763" sldId="2147483668"/>
              <pc:sldLayoutMk cId="528697681" sldId="2147483669"/>
              <ac:picMk id="4" creationId="{E9B01C0A-DEAB-DFC2-7B31-6BFDD27B9143}"/>
            </ac:picMkLst>
          </pc:picChg>
        </pc:sldLayoutChg>
      </pc:sldMasterChg>
    </pc:docChg>
  </pc:docChgLst>
  <pc:docChgLst>
    <pc:chgData name="Ashley Greer" userId="2ddd3eaa-d59d-4e6f-8745-bb565a51d7c2" providerId="ADAL" clId="{B53347C7-A7DE-43B9-98AD-C497ABDF70B5}"/>
    <pc:docChg chg="undo custSel modSld modMainMaster">
      <pc:chgData name="Ashley Greer" userId="2ddd3eaa-d59d-4e6f-8745-bb565a51d7c2" providerId="ADAL" clId="{B53347C7-A7DE-43B9-98AD-C497ABDF70B5}" dt="2024-06-24T15:38:12.145" v="63" actId="1076"/>
      <pc:docMkLst>
        <pc:docMk/>
      </pc:docMkLst>
      <pc:sldChg chg="addSp delSp modSp mod">
        <pc:chgData name="Ashley Greer" userId="2ddd3eaa-d59d-4e6f-8745-bb565a51d7c2" providerId="ADAL" clId="{B53347C7-A7DE-43B9-98AD-C497ABDF70B5}" dt="2024-06-24T15:37:23.537" v="50" actId="478"/>
        <pc:sldMkLst>
          <pc:docMk/>
          <pc:sldMk cId="4181591778" sldId="273"/>
        </pc:sldMkLst>
        <pc:spChg chg="mod">
          <ac:chgData name="Ashley Greer" userId="2ddd3eaa-d59d-4e6f-8745-bb565a51d7c2" providerId="ADAL" clId="{B53347C7-A7DE-43B9-98AD-C497ABDF70B5}" dt="2024-06-24T15:35:40.486" v="11" actId="20577"/>
          <ac:spMkLst>
            <pc:docMk/>
            <pc:sldMk cId="4181591778" sldId="273"/>
            <ac:spMk id="2" creationId="{4011B7A1-BD6B-7FF9-D2A8-478F47D6C8D8}"/>
          </ac:spMkLst>
        </pc:spChg>
        <pc:spChg chg="mod">
          <ac:chgData name="Ashley Greer" userId="2ddd3eaa-d59d-4e6f-8745-bb565a51d7c2" providerId="ADAL" clId="{B53347C7-A7DE-43B9-98AD-C497ABDF70B5}" dt="2024-06-24T15:35:54.573" v="45" actId="20577"/>
          <ac:spMkLst>
            <pc:docMk/>
            <pc:sldMk cId="4181591778" sldId="273"/>
            <ac:spMk id="3" creationId="{C299275E-5264-31AB-209A-92E5E29A5422}"/>
          </ac:spMkLst>
        </pc:spChg>
        <pc:spChg chg="add mod">
          <ac:chgData name="Ashley Greer" userId="2ddd3eaa-d59d-4e6f-8745-bb565a51d7c2" providerId="ADAL" clId="{B53347C7-A7DE-43B9-98AD-C497ABDF70B5}" dt="2024-06-24T15:34:58.445" v="7" actId="1037"/>
          <ac:spMkLst>
            <pc:docMk/>
            <pc:sldMk cId="4181591778" sldId="273"/>
            <ac:spMk id="4" creationId="{2DB8949E-F9C4-FC19-E645-E1BF9602A147}"/>
          </ac:spMkLst>
        </pc:spChg>
        <pc:picChg chg="add del mod">
          <ac:chgData name="Ashley Greer" userId="2ddd3eaa-d59d-4e6f-8745-bb565a51d7c2" providerId="ADAL" clId="{B53347C7-A7DE-43B9-98AD-C497ABDF70B5}" dt="2024-06-24T15:37:23.537" v="50" actId="478"/>
          <ac:picMkLst>
            <pc:docMk/>
            <pc:sldMk cId="4181591778" sldId="273"/>
            <ac:picMk id="6" creationId="{E4A3B65E-EB19-A8DF-7A73-7D6C39F8762D}"/>
          </ac:picMkLst>
        </pc:picChg>
      </pc:sldChg>
      <pc:sldMasterChg chg="addSp delSp modSp mod">
        <pc:chgData name="Ashley Greer" userId="2ddd3eaa-d59d-4e6f-8745-bb565a51d7c2" providerId="ADAL" clId="{B53347C7-A7DE-43B9-98AD-C497ABDF70B5}" dt="2024-06-24T15:38:12.145" v="63" actId="1076"/>
        <pc:sldMasterMkLst>
          <pc:docMk/>
          <pc:sldMasterMk cId="1070809925" sldId="2147483659"/>
        </pc:sldMasterMkLst>
        <pc:picChg chg="add del mod">
          <ac:chgData name="Ashley Greer" userId="2ddd3eaa-d59d-4e6f-8745-bb565a51d7c2" providerId="ADAL" clId="{B53347C7-A7DE-43B9-98AD-C497ABDF70B5}" dt="2024-06-24T15:37:58.190" v="61" actId="478"/>
          <ac:picMkLst>
            <pc:docMk/>
            <pc:sldMasterMk cId="1070809925" sldId="2147483659"/>
            <ac:picMk id="3" creationId="{2715873F-C5F2-4A9F-45EE-9FFB79EBA884}"/>
          </ac:picMkLst>
        </pc:picChg>
        <pc:picChg chg="add mod">
          <ac:chgData name="Ashley Greer" userId="2ddd3eaa-d59d-4e6f-8745-bb565a51d7c2" providerId="ADAL" clId="{B53347C7-A7DE-43B9-98AD-C497ABDF70B5}" dt="2024-06-24T15:38:12.145" v="63" actId="1076"/>
          <ac:picMkLst>
            <pc:docMk/>
            <pc:sldMasterMk cId="1070809925" sldId="2147483659"/>
            <ac:picMk id="4" creationId="{65BE5D03-907A-1174-F63C-A02B54680D8E}"/>
          </ac:picMkLst>
        </pc:picChg>
      </pc:sldMasterChg>
      <pc:sldMasterChg chg="modSldLayout">
        <pc:chgData name="Ashley Greer" userId="2ddd3eaa-d59d-4e6f-8745-bb565a51d7c2" providerId="ADAL" clId="{B53347C7-A7DE-43B9-98AD-C497ABDF70B5}" dt="2024-06-24T15:37:44.462" v="56" actId="1076"/>
        <pc:sldMasterMkLst>
          <pc:docMk/>
          <pc:sldMasterMk cId="4051185763" sldId="2147483668"/>
        </pc:sldMasterMkLst>
        <pc:sldLayoutChg chg="addSp modSp mod">
          <pc:chgData name="Ashley Greer" userId="2ddd3eaa-d59d-4e6f-8745-bb565a51d7c2" providerId="ADAL" clId="{B53347C7-A7DE-43B9-98AD-C497ABDF70B5}" dt="2024-06-24T15:37:44.462" v="56" actId="1076"/>
          <pc:sldLayoutMkLst>
            <pc:docMk/>
            <pc:sldMasterMk cId="4051185763" sldId="2147483668"/>
            <pc:sldLayoutMk cId="528697681" sldId="2147483669"/>
          </pc:sldLayoutMkLst>
          <pc:picChg chg="add mod">
            <ac:chgData name="Ashley Greer" userId="2ddd3eaa-d59d-4e6f-8745-bb565a51d7c2" providerId="ADAL" clId="{B53347C7-A7DE-43B9-98AD-C497ABDF70B5}" dt="2024-06-24T15:37:44.462" v="56" actId="1076"/>
            <ac:picMkLst>
              <pc:docMk/>
              <pc:sldMasterMk cId="4051185763" sldId="2147483668"/>
              <pc:sldLayoutMk cId="528697681" sldId="2147483669"/>
              <ac:picMk id="3" creationId="{4C4CDFC8-6C17-5587-820F-2EA2D8EFFEDF}"/>
            </ac:picMkLst>
          </pc:picChg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261D6C-14C5-3A44-8E3A-4D465321ED47}" type="datetimeFigureOut">
              <a:rPr lang="en-US" smtClean="0"/>
              <a:t>8/28/2024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A34FCD-2836-494B-A704-E09BD837917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8801401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E80E03-59A3-E642-9C0D-E919381BCDC5}" type="datetimeFigureOut">
              <a:rPr lang="en-US" smtClean="0"/>
              <a:t>8/28/2024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8975" y="1143000"/>
            <a:ext cx="548005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A96171-A15F-AF4E-B7C5-E1453CAAF64D}" type="slidenum">
              <a:rPr lang="en-US" smtClean="0"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96171-A15F-AF4E-B7C5-E1453CAAF64D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14909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96171-A15F-AF4E-B7C5-E1453CAAF64D}" type="slidenum">
              <a:rPr lang="en-US" smtClean="0"/>
              <a:t>80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17015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96171-A15F-AF4E-B7C5-E1453CAAF64D}" type="slidenum">
              <a:rPr lang="en-US" smtClean="0"/>
              <a:t>81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52327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96171-A15F-AF4E-B7C5-E1453CAAF64D}" type="slidenum">
              <a:rPr lang="en-US" smtClean="0"/>
              <a:t>82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9342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96171-A15F-AF4E-B7C5-E1453CAAF64D}" type="slidenum">
              <a:rPr lang="en-US" smtClean="0"/>
              <a:t>83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5051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96171-A15F-AF4E-B7C5-E1453CAAF64D}" type="slidenum">
              <a:rPr lang="en-US" smtClean="0"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58253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96171-A15F-AF4E-B7C5-E1453CAAF64D}" type="slidenum">
              <a:rPr lang="en-US" smtClean="0"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14909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96171-A15F-AF4E-B7C5-E1453CAAF64D}" type="slidenum">
              <a:rPr lang="en-US" smtClean="0"/>
              <a:t>61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14909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96171-A15F-AF4E-B7C5-E1453CAAF64D}" type="slidenum">
              <a:rPr lang="en-US" smtClean="0"/>
              <a:t>75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32209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96171-A15F-AF4E-B7C5-E1453CAAF64D}" type="slidenum">
              <a:rPr lang="en-US" smtClean="0"/>
              <a:t>76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08302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96171-A15F-AF4E-B7C5-E1453CAAF64D}" type="slidenum">
              <a:rPr lang="en-US" smtClean="0"/>
              <a:t>77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13279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96171-A15F-AF4E-B7C5-E1453CAAF64D}" type="slidenum">
              <a:rPr lang="en-US" smtClean="0"/>
              <a:t>78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28098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96171-A15F-AF4E-B7C5-E1453CAAF64D}" type="slidenum">
              <a:rPr lang="en-US" smtClean="0"/>
              <a:t>79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45011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249681"/>
            <a:ext cx="6400800" cy="2651759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132080"/>
            <a:ext cx="9144000" cy="1006507"/>
          </a:xfrm>
          <a:prstGeom prst="rect">
            <a:avLst/>
          </a:prstGeom>
          <a:noFill/>
        </p:spPr>
        <p:txBody>
          <a:bodyPr/>
          <a:lstStyle>
            <a:lvl1pPr>
              <a:defRPr>
                <a:solidFill>
                  <a:srgbClr val="00245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583284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7AC0D9-8052-FE8B-5621-F9FE39AE7F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B0CA58-F822-2CD1-4881-776EF1B947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AA436A-F0CD-71AA-40F6-C9A83F296F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39043-046F-4CF0-9433-486E7BF7C946}" type="datetimeFigureOut">
              <a:rPr lang="en-US" smtClean="0"/>
              <a:t>8/28/2024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25E657-D691-2302-CBB6-8454A6DE4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AF5317-BF69-0755-3B0A-3D20FA1CA5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725F4-EACA-4E25-BB3A-94CA954BE4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9492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dder/RC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26B5E6D9-A130-A85C-4BEC-0AEA726874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037" y="-1"/>
            <a:ext cx="9129925" cy="5148263"/>
          </a:xfrm>
          <a:prstGeom prst="rect">
            <a:avLst/>
          </a:prstGeom>
        </p:spPr>
      </p:pic>
      <p:pic>
        <p:nvPicPr>
          <p:cNvPr id="4" name="Picture 3" descr="A blue rectangle with white text&#10;&#10;Description automatically generated">
            <a:extLst>
              <a:ext uri="{FF2B5EF4-FFF2-40B4-BE49-F238E27FC236}">
                <a16:creationId xmlns:a16="http://schemas.microsoft.com/office/drawing/2014/main" id="{E9B01C0A-DEAB-DFC2-7B31-6BFDD27B914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85180" y="4226944"/>
            <a:ext cx="1551782" cy="804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6976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31D1E0C4-497D-B719-A531-EF18537B06A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037" y="0"/>
            <a:ext cx="9129925" cy="5148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8415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1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o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44DB8FDD-4B4D-2D77-1C61-26744F17FEF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"/>
            <a:ext cx="9129925" cy="5148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8660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5B1B96D6-1054-EAFB-18A2-98214F3B82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12701"/>
            <a:ext cx="9129925" cy="5148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7659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al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6E77DDD1-27EC-62E0-3AE9-D48E2F8586E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9144001" cy="5148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1025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a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C8ED179C-DAF3-58C7-AF60-40726C5214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"/>
            <a:ext cx="9129925" cy="5148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0902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9F4D702C-5DAD-37D9-1048-A82F5E818EC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"/>
            <a:ext cx="9129925" cy="5148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1150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4CB0EEE4-9DF7-C036-5017-BB6D6752570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075" y="12699"/>
            <a:ext cx="9129925" cy="5148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3044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alendar&#10;&#10;Description automatically generated">
            <a:extLst>
              <a:ext uri="{FF2B5EF4-FFF2-40B4-BE49-F238E27FC236}">
                <a16:creationId xmlns:a16="http://schemas.microsoft.com/office/drawing/2014/main" id="{7C270E77-EA86-094A-28E0-3F97BD736AD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075" y="-1"/>
            <a:ext cx="9129925" cy="5148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6980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844550"/>
            <a:ext cx="7772400" cy="314727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5076056" y="4628260"/>
            <a:ext cx="3903712" cy="4175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800000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3736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-up of a blue and white card&#10;&#10;Description automatically generated">
            <a:extLst>
              <a:ext uri="{FF2B5EF4-FFF2-40B4-BE49-F238E27FC236}">
                <a16:creationId xmlns:a16="http://schemas.microsoft.com/office/drawing/2014/main" id="{B8F1D679-6C5D-ADD5-C9F6-A2E76137E18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56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6625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117600"/>
            <a:ext cx="3810000" cy="29362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17600"/>
            <a:ext cx="3810000" cy="29362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5076056" y="4628260"/>
            <a:ext cx="3903712" cy="4175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800000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127465"/>
            <a:ext cx="9144000" cy="695496"/>
          </a:xfrm>
          <a:prstGeom prst="rect">
            <a:avLst/>
          </a:prstGeom>
          <a:noFill/>
        </p:spPr>
        <p:txBody>
          <a:bodyPr/>
          <a:lstStyle>
            <a:lvl1pPr>
              <a:defRPr>
                <a:solidFill>
                  <a:srgbClr val="003465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779096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27464"/>
            <a:ext cx="9144000" cy="1006507"/>
          </a:xfrm>
          <a:prstGeom prst="rect">
            <a:avLst/>
          </a:prstGeom>
          <a:noFill/>
        </p:spPr>
        <p:txBody>
          <a:bodyPr/>
          <a:lstStyle>
            <a:lvl1pPr>
              <a:defRPr>
                <a:solidFill>
                  <a:srgbClr val="00245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5076056" y="4628260"/>
            <a:ext cx="3903712" cy="4175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800000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30182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85637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1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3784"/>
            <a:ext cx="5486400" cy="425447"/>
          </a:xfrm>
          <a:prstGeom prst="rect">
            <a:avLst/>
          </a:prstGeom>
        </p:spPr>
        <p:txBody>
          <a:bodyPr anchor="b"/>
          <a:lstStyle>
            <a:lvl1pPr algn="l">
              <a:defRPr sz="2000" b="0" i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60007"/>
            <a:ext cx="5486400" cy="308895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9231"/>
            <a:ext cx="5486400" cy="54497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5076056" y="4628260"/>
            <a:ext cx="3903712" cy="4175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800000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34795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0650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5076056" y="4628260"/>
            <a:ext cx="3903712" cy="4175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800000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23651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2897632" y="4593882"/>
            <a:ext cx="3903712" cy="41751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8710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dder/RC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26B5E6D9-A130-A85C-4BEC-0AEA726874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037" y="-1"/>
            <a:ext cx="9129925" cy="5148263"/>
          </a:xfrm>
          <a:prstGeom prst="rect">
            <a:avLst/>
          </a:prstGeom>
        </p:spPr>
      </p:pic>
      <p:pic>
        <p:nvPicPr>
          <p:cNvPr id="4" name="Picture 3" descr="A blue rectangle with white text&#10;&#10;Description automatically generated">
            <a:extLst>
              <a:ext uri="{FF2B5EF4-FFF2-40B4-BE49-F238E27FC236}">
                <a16:creationId xmlns:a16="http://schemas.microsoft.com/office/drawing/2014/main" id="{E9B01C0A-DEAB-DFC2-7B31-6BFDD27B914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85180" y="4226944"/>
            <a:ext cx="1551782" cy="804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6780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application&#10;&#10;Description automatically generated with medium confidence">
            <a:extLst>
              <a:ext uri="{FF2B5EF4-FFF2-40B4-BE49-F238E27FC236}">
                <a16:creationId xmlns:a16="http://schemas.microsoft.com/office/drawing/2014/main" id="{4E353A3F-6669-74D7-5DD1-78C6CF0FCD19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-71692" y="0"/>
            <a:ext cx="9215692" cy="5196626"/>
          </a:xfrm>
          <a:prstGeom prst="rect">
            <a:avLst/>
          </a:prstGeom>
        </p:spPr>
      </p:pic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372870"/>
            <a:ext cx="7772400" cy="274238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6872288" y="5943600"/>
            <a:ext cx="2696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</a:t>
            </a:r>
          </a:p>
        </p:txBody>
      </p:sp>
      <p:pic>
        <p:nvPicPr>
          <p:cNvPr id="2" name="Picture 1" descr="A blue rectangle with white text&#10;&#10;Description automatically generated">
            <a:extLst>
              <a:ext uri="{FF2B5EF4-FFF2-40B4-BE49-F238E27FC236}">
                <a16:creationId xmlns:a16="http://schemas.microsoft.com/office/drawing/2014/main" id="{6354EF00-8317-4A43-01FF-79B3E97E6BD0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7600844" y="4442606"/>
            <a:ext cx="1551782" cy="804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8099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80" r:id="rId9"/>
    <p:sldLayoutId id="2147483681" r:id="rId10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3600" i="0">
          <a:solidFill>
            <a:schemeClr val="bg1"/>
          </a:solidFill>
          <a:latin typeface="+mn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72" charset="0"/>
          <a:ea typeface="ＭＳ Ｐゴシック" pitchFamily="-72" charset="-128"/>
          <a:cs typeface="ＭＳ Ｐゴシック" pitchFamily="-72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72" charset="0"/>
          <a:ea typeface="ＭＳ Ｐゴシック" pitchFamily="-72" charset="-128"/>
          <a:cs typeface="ＭＳ Ｐゴシック" pitchFamily="-72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72" charset="0"/>
          <a:ea typeface="ＭＳ Ｐゴシック" pitchFamily="-72" charset="-128"/>
          <a:cs typeface="ＭＳ Ｐゴシック" pitchFamily="-72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72" charset="0"/>
          <a:ea typeface="ＭＳ Ｐゴシック" pitchFamily="-72" charset="-128"/>
          <a:cs typeface="ＭＳ Ｐゴシック" pitchFamily="-72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72" charset="0"/>
          <a:ea typeface="ＭＳ Ｐゴシック" pitchFamily="-72" charset="-128"/>
          <a:cs typeface="ＭＳ Ｐゴシック" pitchFamily="-72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72" charset="0"/>
          <a:ea typeface="ＭＳ Ｐゴシック" pitchFamily="-72" charset="-128"/>
          <a:cs typeface="ＭＳ Ｐゴシック" pitchFamily="-72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72" charset="0"/>
          <a:ea typeface="ＭＳ Ｐゴシック" pitchFamily="-72" charset="-128"/>
          <a:cs typeface="ＭＳ Ｐゴシック" pitchFamily="-72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72" charset="0"/>
          <a:ea typeface="ＭＳ Ｐゴシック" pitchFamily="-72" charset="-128"/>
          <a:cs typeface="ＭＳ Ｐゴシック" pitchFamily="-72" charset="-128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1185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8" r:id="rId2"/>
    <p:sldLayoutId id="2147483677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9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0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0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0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0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0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0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4" Type="http://schemas.openxmlformats.org/officeDocument/2006/relationships/image" Target="../media/image54.jpe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emf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011B7A1-BD6B-7FF9-D2A8-478F47D6C8D8}"/>
              </a:ext>
            </a:extLst>
          </p:cNvPr>
          <p:cNvSpPr/>
          <p:nvPr/>
        </p:nvSpPr>
        <p:spPr>
          <a:xfrm>
            <a:off x="0" y="2586831"/>
            <a:ext cx="91299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pc="600" dirty="0">
                <a:solidFill>
                  <a:srgbClr val="FFC82C"/>
                </a:solidFill>
                <a:latin typeface="Corporate A Medium" panose="02000503080000020004" pitchFamily="2" charset="0"/>
              </a:rPr>
              <a:t>Genitourinary Cancers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299275E-5264-31AB-209A-92E5E29A5422}"/>
              </a:ext>
            </a:extLst>
          </p:cNvPr>
          <p:cNvSpPr/>
          <p:nvPr/>
        </p:nvSpPr>
        <p:spPr>
          <a:xfrm>
            <a:off x="14075" y="3073896"/>
            <a:ext cx="912992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Corporate S Demi" panose="02020500000000000000" pitchFamily="18" charset="0"/>
              </a:rPr>
              <a:t>Tuesday, August 27, 2024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DB8949E-F9C4-FC19-E645-E1BF9602A147}"/>
              </a:ext>
            </a:extLst>
          </p:cNvPr>
          <p:cNvSpPr/>
          <p:nvPr/>
        </p:nvSpPr>
        <p:spPr>
          <a:xfrm>
            <a:off x="7899661" y="443059"/>
            <a:ext cx="461914" cy="197963"/>
          </a:xfrm>
          <a:prstGeom prst="rect">
            <a:avLst/>
          </a:prstGeom>
          <a:solidFill>
            <a:srgbClr val="FFC82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5917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127465"/>
            <a:ext cx="9144000" cy="807256"/>
          </a:xfrm>
        </p:spPr>
        <p:txBody>
          <a:bodyPr/>
          <a:lstStyle/>
          <a:p>
            <a:r>
              <a:rPr lang="en-US" b="1" dirty="0"/>
              <a:t>Keynote-426 – ITT population</a:t>
            </a: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81D1A951-762E-3408-3E79-BBEB7ABDD163}"/>
              </a:ext>
            </a:extLst>
          </p:cNvPr>
          <p:cNvSpPr txBox="1">
            <a:spLocks/>
          </p:cNvSpPr>
          <p:nvPr/>
        </p:nvSpPr>
        <p:spPr>
          <a:xfrm>
            <a:off x="4424680" y="4734308"/>
            <a:ext cx="1986280" cy="275325"/>
          </a:xfrm>
          <a:prstGeom prst="rect">
            <a:avLst/>
          </a:prstGeom>
          <a:noFill/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i="0">
                <a:solidFill>
                  <a:srgbClr val="002450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9pPr>
          </a:lstStyle>
          <a:p>
            <a:r>
              <a:rPr lang="en-US" sz="1050" kern="0" dirty="0"/>
              <a:t>Rini et al, ASCO 2023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6D029A-6347-CEEA-2A32-E889E1D819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1699" y="986065"/>
            <a:ext cx="5145961" cy="3176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4382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127465"/>
            <a:ext cx="9144000" cy="807256"/>
          </a:xfrm>
        </p:spPr>
        <p:txBody>
          <a:bodyPr/>
          <a:lstStyle/>
          <a:p>
            <a:r>
              <a:rPr lang="en-US" b="1" dirty="0"/>
              <a:t>Keynote-426 – IMDC int/poor risk</a:t>
            </a: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81D1A951-762E-3408-3E79-BBEB7ABDD163}"/>
              </a:ext>
            </a:extLst>
          </p:cNvPr>
          <p:cNvSpPr txBox="1">
            <a:spLocks/>
          </p:cNvSpPr>
          <p:nvPr/>
        </p:nvSpPr>
        <p:spPr>
          <a:xfrm>
            <a:off x="4424680" y="4734308"/>
            <a:ext cx="1986280" cy="275325"/>
          </a:xfrm>
          <a:prstGeom prst="rect">
            <a:avLst/>
          </a:prstGeom>
          <a:noFill/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i="0">
                <a:solidFill>
                  <a:srgbClr val="002450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9pPr>
          </a:lstStyle>
          <a:p>
            <a:r>
              <a:rPr lang="en-US" sz="1050" kern="0" dirty="0"/>
              <a:t>Rini et al, ASCO 2023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8D443E7-94DD-71B8-53A5-1ADD20B6E6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71352"/>
            <a:ext cx="9144000" cy="3869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1274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127465"/>
            <a:ext cx="9144000" cy="807256"/>
          </a:xfrm>
        </p:spPr>
        <p:txBody>
          <a:bodyPr/>
          <a:lstStyle/>
          <a:p>
            <a:r>
              <a:rPr lang="en-US" b="1" dirty="0"/>
              <a:t>Keynote-426 – IMDC favorable risk</a:t>
            </a: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81D1A951-762E-3408-3E79-BBEB7ABDD163}"/>
              </a:ext>
            </a:extLst>
          </p:cNvPr>
          <p:cNvSpPr txBox="1">
            <a:spLocks/>
          </p:cNvSpPr>
          <p:nvPr/>
        </p:nvSpPr>
        <p:spPr>
          <a:xfrm>
            <a:off x="4424680" y="4734308"/>
            <a:ext cx="1986280" cy="275325"/>
          </a:xfrm>
          <a:prstGeom prst="rect">
            <a:avLst/>
          </a:prstGeom>
          <a:noFill/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i="0">
                <a:solidFill>
                  <a:srgbClr val="002450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9pPr>
          </a:lstStyle>
          <a:p>
            <a:r>
              <a:rPr lang="en-US" sz="1050" kern="0" dirty="0"/>
              <a:t>Rini et al, ASCO 2023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2EB8663-08CD-C140-9345-11AA4F67ED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1543"/>
            <a:ext cx="9144000" cy="3940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5349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579120" y="1107440"/>
            <a:ext cx="7985760" cy="2936240"/>
          </a:xfrm>
        </p:spPr>
        <p:txBody>
          <a:bodyPr/>
          <a:lstStyle/>
          <a:p>
            <a:r>
              <a:rPr lang="en-US" dirty="0">
                <a:solidFill>
                  <a:srgbClr val="002E51"/>
                </a:solidFill>
              </a:rPr>
              <a:t>Keynote-426: axitinib + pembrolizumab</a:t>
            </a:r>
          </a:p>
          <a:p>
            <a:r>
              <a:rPr lang="en-US" b="1" dirty="0">
                <a:solidFill>
                  <a:srgbClr val="002E51"/>
                </a:solidFill>
              </a:rPr>
              <a:t>Checkmate-9ER: cabozantinib + nivolumab</a:t>
            </a:r>
          </a:p>
          <a:p>
            <a:r>
              <a:rPr lang="en-US" dirty="0">
                <a:solidFill>
                  <a:srgbClr val="002E51"/>
                </a:solidFill>
              </a:rPr>
              <a:t>CLEAR: lenvatinib + pembrolizumab</a:t>
            </a:r>
          </a:p>
          <a:p>
            <a:r>
              <a:rPr lang="en-US" dirty="0">
                <a:solidFill>
                  <a:srgbClr val="002E51"/>
                </a:solidFill>
              </a:rPr>
              <a:t>Checkmate-214: ipilimumab + nivolumab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2E51"/>
                </a:solidFill>
              </a:rPr>
              <a:t>First-Line Trials</a:t>
            </a:r>
          </a:p>
        </p:txBody>
      </p:sp>
    </p:spTree>
    <p:extLst>
      <p:ext uri="{BB962C8B-B14F-4D97-AF65-F5344CB8AC3E}">
        <p14:creationId xmlns:p14="http://schemas.microsoft.com/office/powerpoint/2010/main" val="39008894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127465"/>
            <a:ext cx="9144000" cy="807256"/>
          </a:xfrm>
        </p:spPr>
        <p:txBody>
          <a:bodyPr/>
          <a:lstStyle/>
          <a:p>
            <a:r>
              <a:rPr lang="en-US" b="1" dirty="0"/>
              <a:t>Checkmate-9ER – ITT population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80156B1-2469-188C-32DB-99F9DC5CF0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34198"/>
            <a:ext cx="9144000" cy="3781467"/>
          </a:xfrm>
          <a:prstGeom prst="rect">
            <a:avLst/>
          </a:prstGeom>
        </p:spPr>
      </p:pic>
      <p:sp>
        <p:nvSpPr>
          <p:cNvPr id="7" name="Title 3">
            <a:extLst>
              <a:ext uri="{FF2B5EF4-FFF2-40B4-BE49-F238E27FC236}">
                <a16:creationId xmlns:a16="http://schemas.microsoft.com/office/drawing/2014/main" id="{81D1A951-762E-3408-3E79-BBEB7ABDD163}"/>
              </a:ext>
            </a:extLst>
          </p:cNvPr>
          <p:cNvSpPr txBox="1">
            <a:spLocks/>
          </p:cNvSpPr>
          <p:nvPr/>
        </p:nvSpPr>
        <p:spPr>
          <a:xfrm>
            <a:off x="4424680" y="4734308"/>
            <a:ext cx="1986280" cy="275325"/>
          </a:xfrm>
          <a:prstGeom prst="rect">
            <a:avLst/>
          </a:prstGeom>
          <a:noFill/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i="0">
                <a:solidFill>
                  <a:srgbClr val="002450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9pPr>
          </a:lstStyle>
          <a:p>
            <a:r>
              <a:rPr lang="en-US" sz="1050" kern="0" dirty="0" err="1"/>
              <a:t>Bourlon</a:t>
            </a:r>
            <a:r>
              <a:rPr lang="en-US" sz="1050" kern="0" dirty="0"/>
              <a:t> et al, GU ASCO 2024</a:t>
            </a:r>
          </a:p>
        </p:txBody>
      </p:sp>
    </p:spTree>
    <p:extLst>
      <p:ext uri="{BB962C8B-B14F-4D97-AF65-F5344CB8AC3E}">
        <p14:creationId xmlns:p14="http://schemas.microsoft.com/office/powerpoint/2010/main" val="24957682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127465"/>
            <a:ext cx="9144000" cy="807256"/>
          </a:xfrm>
        </p:spPr>
        <p:txBody>
          <a:bodyPr/>
          <a:lstStyle/>
          <a:p>
            <a:r>
              <a:rPr lang="en-US" b="1" dirty="0"/>
              <a:t>Checkmate-9ER – IMDC int/poor risk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B1CF5DE-5B88-7D20-AF0B-E39A8853CA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48651"/>
            <a:ext cx="9144000" cy="3711921"/>
          </a:xfrm>
          <a:prstGeom prst="rect">
            <a:avLst/>
          </a:prstGeom>
        </p:spPr>
      </p:pic>
      <p:sp>
        <p:nvSpPr>
          <p:cNvPr id="6" name="Title 3">
            <a:extLst>
              <a:ext uri="{FF2B5EF4-FFF2-40B4-BE49-F238E27FC236}">
                <a16:creationId xmlns:a16="http://schemas.microsoft.com/office/drawing/2014/main" id="{0C270AAB-0D19-F4B8-9072-1AE3971732AF}"/>
              </a:ext>
            </a:extLst>
          </p:cNvPr>
          <p:cNvSpPr txBox="1">
            <a:spLocks/>
          </p:cNvSpPr>
          <p:nvPr/>
        </p:nvSpPr>
        <p:spPr>
          <a:xfrm>
            <a:off x="4424680" y="4734308"/>
            <a:ext cx="1986280" cy="275325"/>
          </a:xfrm>
          <a:prstGeom prst="rect">
            <a:avLst/>
          </a:prstGeom>
          <a:noFill/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i="0">
                <a:solidFill>
                  <a:srgbClr val="002450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9pPr>
          </a:lstStyle>
          <a:p>
            <a:r>
              <a:rPr lang="en-US" sz="1050" kern="0" dirty="0" err="1"/>
              <a:t>Bourlon</a:t>
            </a:r>
            <a:r>
              <a:rPr lang="en-US" sz="1050" kern="0" dirty="0"/>
              <a:t> et al, GU ASCO 2024</a:t>
            </a:r>
          </a:p>
        </p:txBody>
      </p:sp>
    </p:spTree>
    <p:extLst>
      <p:ext uri="{BB962C8B-B14F-4D97-AF65-F5344CB8AC3E}">
        <p14:creationId xmlns:p14="http://schemas.microsoft.com/office/powerpoint/2010/main" val="24423108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127465"/>
            <a:ext cx="9144000" cy="807256"/>
          </a:xfrm>
        </p:spPr>
        <p:txBody>
          <a:bodyPr/>
          <a:lstStyle/>
          <a:p>
            <a:r>
              <a:rPr lang="en-US" b="1" dirty="0"/>
              <a:t>Checkmate-9ER – IMDC favorable risk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45AB7AD-1B52-5578-5D00-36D8A85E92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37962"/>
            <a:ext cx="9144000" cy="3702818"/>
          </a:xfrm>
          <a:prstGeom prst="rect">
            <a:avLst/>
          </a:prstGeom>
        </p:spPr>
      </p:pic>
      <p:sp>
        <p:nvSpPr>
          <p:cNvPr id="6" name="Title 3">
            <a:extLst>
              <a:ext uri="{FF2B5EF4-FFF2-40B4-BE49-F238E27FC236}">
                <a16:creationId xmlns:a16="http://schemas.microsoft.com/office/drawing/2014/main" id="{4239FACF-4F1E-E784-8021-2B26524FDA92}"/>
              </a:ext>
            </a:extLst>
          </p:cNvPr>
          <p:cNvSpPr txBox="1">
            <a:spLocks/>
          </p:cNvSpPr>
          <p:nvPr/>
        </p:nvSpPr>
        <p:spPr>
          <a:xfrm>
            <a:off x="4424680" y="4734308"/>
            <a:ext cx="1986280" cy="275325"/>
          </a:xfrm>
          <a:prstGeom prst="rect">
            <a:avLst/>
          </a:prstGeom>
          <a:noFill/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i="0">
                <a:solidFill>
                  <a:srgbClr val="002450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9pPr>
          </a:lstStyle>
          <a:p>
            <a:r>
              <a:rPr lang="en-US" sz="1050" kern="0" dirty="0" err="1"/>
              <a:t>Bourlon</a:t>
            </a:r>
            <a:r>
              <a:rPr lang="en-US" sz="1050" kern="0" dirty="0"/>
              <a:t> et al, GU ASCO 2024</a:t>
            </a:r>
          </a:p>
        </p:txBody>
      </p:sp>
    </p:spTree>
    <p:extLst>
      <p:ext uri="{BB962C8B-B14F-4D97-AF65-F5344CB8AC3E}">
        <p14:creationId xmlns:p14="http://schemas.microsoft.com/office/powerpoint/2010/main" val="430242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127465"/>
            <a:ext cx="9144000" cy="807256"/>
          </a:xfrm>
        </p:spPr>
        <p:txBody>
          <a:bodyPr/>
          <a:lstStyle/>
          <a:p>
            <a:r>
              <a:rPr lang="en-US" sz="3200" b="1" dirty="0"/>
              <a:t>Checkmate-9ER – Treatment-Free Survival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39CE1E8-5325-25C4-2F88-29856104DC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1621" y="833729"/>
            <a:ext cx="7140758" cy="3651840"/>
          </a:xfrm>
          <a:prstGeom prst="rect">
            <a:avLst/>
          </a:prstGeom>
        </p:spPr>
      </p:pic>
      <p:sp>
        <p:nvSpPr>
          <p:cNvPr id="6" name="Title 3">
            <a:extLst>
              <a:ext uri="{FF2B5EF4-FFF2-40B4-BE49-F238E27FC236}">
                <a16:creationId xmlns:a16="http://schemas.microsoft.com/office/drawing/2014/main" id="{063FF708-100F-8DAF-F03D-A1463ACA9DEC}"/>
              </a:ext>
            </a:extLst>
          </p:cNvPr>
          <p:cNvSpPr txBox="1">
            <a:spLocks/>
          </p:cNvSpPr>
          <p:nvPr/>
        </p:nvSpPr>
        <p:spPr>
          <a:xfrm>
            <a:off x="4424680" y="4734308"/>
            <a:ext cx="1986280" cy="275325"/>
          </a:xfrm>
          <a:prstGeom prst="rect">
            <a:avLst/>
          </a:prstGeom>
          <a:noFill/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i="0">
                <a:solidFill>
                  <a:srgbClr val="002450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9pPr>
          </a:lstStyle>
          <a:p>
            <a:r>
              <a:rPr lang="en-US" sz="1050" kern="0" dirty="0" err="1"/>
              <a:t>Mantia</a:t>
            </a:r>
            <a:r>
              <a:rPr lang="en-US" sz="1050" kern="0" dirty="0"/>
              <a:t> et al, ASCO 2024</a:t>
            </a:r>
          </a:p>
        </p:txBody>
      </p:sp>
    </p:spTree>
    <p:extLst>
      <p:ext uri="{BB962C8B-B14F-4D97-AF65-F5344CB8AC3E}">
        <p14:creationId xmlns:p14="http://schemas.microsoft.com/office/powerpoint/2010/main" val="12253133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579120" y="1107440"/>
            <a:ext cx="7985760" cy="2936240"/>
          </a:xfrm>
        </p:spPr>
        <p:txBody>
          <a:bodyPr/>
          <a:lstStyle/>
          <a:p>
            <a:r>
              <a:rPr lang="en-US" dirty="0">
                <a:solidFill>
                  <a:srgbClr val="002E51"/>
                </a:solidFill>
              </a:rPr>
              <a:t>Keynote-426: axitinib + pembrolizumab</a:t>
            </a:r>
          </a:p>
          <a:p>
            <a:r>
              <a:rPr lang="en-US" dirty="0">
                <a:solidFill>
                  <a:srgbClr val="002E51"/>
                </a:solidFill>
              </a:rPr>
              <a:t>Checkmate-9ER: cabozantinib + nivolumab</a:t>
            </a:r>
          </a:p>
          <a:p>
            <a:r>
              <a:rPr lang="en-US" b="1" dirty="0">
                <a:solidFill>
                  <a:srgbClr val="002E51"/>
                </a:solidFill>
              </a:rPr>
              <a:t>CLEAR: lenvatinib + pembrolizumab</a:t>
            </a:r>
          </a:p>
          <a:p>
            <a:r>
              <a:rPr lang="en-US" dirty="0">
                <a:solidFill>
                  <a:srgbClr val="002E51"/>
                </a:solidFill>
              </a:rPr>
              <a:t>Checkmate-214: ipilimumab + nivolumab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2E51"/>
                </a:solidFill>
              </a:rPr>
              <a:t>First-Line Trials</a:t>
            </a:r>
          </a:p>
        </p:txBody>
      </p:sp>
    </p:spTree>
    <p:extLst>
      <p:ext uri="{BB962C8B-B14F-4D97-AF65-F5344CB8AC3E}">
        <p14:creationId xmlns:p14="http://schemas.microsoft.com/office/powerpoint/2010/main" val="170901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127465"/>
            <a:ext cx="9144000" cy="807256"/>
          </a:xfrm>
        </p:spPr>
        <p:txBody>
          <a:bodyPr/>
          <a:lstStyle/>
          <a:p>
            <a:r>
              <a:rPr lang="en-US" b="1" dirty="0"/>
              <a:t>CLEAR – OS and PFS</a:t>
            </a: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81D1A951-762E-3408-3E79-BBEB7ABDD163}"/>
              </a:ext>
            </a:extLst>
          </p:cNvPr>
          <p:cNvSpPr txBox="1">
            <a:spLocks/>
          </p:cNvSpPr>
          <p:nvPr/>
        </p:nvSpPr>
        <p:spPr>
          <a:xfrm>
            <a:off x="4424680" y="4734308"/>
            <a:ext cx="1986280" cy="275325"/>
          </a:xfrm>
          <a:prstGeom prst="rect">
            <a:avLst/>
          </a:prstGeom>
          <a:noFill/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i="0">
                <a:solidFill>
                  <a:srgbClr val="002450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9pPr>
          </a:lstStyle>
          <a:p>
            <a:r>
              <a:rPr lang="en-US" sz="1050" kern="0" dirty="0" err="1"/>
              <a:t>Motzer</a:t>
            </a:r>
            <a:r>
              <a:rPr lang="en-US" sz="1050" kern="0" dirty="0"/>
              <a:t> et al, </a:t>
            </a:r>
            <a:r>
              <a:rPr lang="en-US" sz="1050" i="1" kern="0" dirty="0"/>
              <a:t>JCO </a:t>
            </a:r>
            <a:r>
              <a:rPr lang="en-US" sz="1050" kern="0" dirty="0"/>
              <a:t>2024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877C868-B3CD-57E8-362F-8F2F4B6CEE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9840" y="679092"/>
            <a:ext cx="4084320" cy="3871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7920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1219200" y="1798064"/>
            <a:ext cx="6705600" cy="2204975"/>
          </a:xfrm>
        </p:spPr>
        <p:txBody>
          <a:bodyPr/>
          <a:lstStyle/>
          <a:p>
            <a:r>
              <a:rPr lang="en-US" b="1" dirty="0">
                <a:solidFill>
                  <a:srgbClr val="002E51"/>
                </a:solidFill>
              </a:rPr>
              <a:t>Adam Singer, MD, PhD</a:t>
            </a:r>
          </a:p>
          <a:p>
            <a:r>
              <a:rPr lang="en-US" dirty="0">
                <a:solidFill>
                  <a:srgbClr val="002E51"/>
                </a:solidFill>
              </a:rPr>
              <a:t>Health Sciences Clinical Instructor of Medicine</a:t>
            </a:r>
          </a:p>
          <a:p>
            <a:r>
              <a:rPr lang="en-US" dirty="0">
                <a:solidFill>
                  <a:srgbClr val="002E51"/>
                </a:solidFill>
              </a:rPr>
              <a:t>University of California, Los Angeles</a:t>
            </a:r>
          </a:p>
          <a:p>
            <a:r>
              <a:rPr lang="en-US" dirty="0">
                <a:solidFill>
                  <a:srgbClr val="002E51"/>
                </a:solidFill>
              </a:rPr>
              <a:t>Los Angeles, CA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127465"/>
            <a:ext cx="9144000" cy="786936"/>
          </a:xfrm>
        </p:spPr>
        <p:txBody>
          <a:bodyPr/>
          <a:lstStyle/>
          <a:p>
            <a:r>
              <a:rPr lang="en-US" b="1" dirty="0">
                <a:solidFill>
                  <a:srgbClr val="002E51"/>
                </a:solidFill>
              </a:rPr>
              <a:t>Navigating Combination Regimens for Advanced Clear Cell RCC (ccRCC)</a:t>
            </a:r>
          </a:p>
        </p:txBody>
      </p:sp>
    </p:spTree>
    <p:extLst>
      <p:ext uri="{BB962C8B-B14F-4D97-AF65-F5344CB8AC3E}">
        <p14:creationId xmlns:p14="http://schemas.microsoft.com/office/powerpoint/2010/main" val="16431605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127465"/>
            <a:ext cx="9144000" cy="807256"/>
          </a:xfrm>
        </p:spPr>
        <p:txBody>
          <a:bodyPr/>
          <a:lstStyle/>
          <a:p>
            <a:r>
              <a:rPr lang="en-US" b="1" dirty="0"/>
              <a:t>CLEAR – OS and PFS, by IMDC risk</a:t>
            </a: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81D1A951-762E-3408-3E79-BBEB7ABDD163}"/>
              </a:ext>
            </a:extLst>
          </p:cNvPr>
          <p:cNvSpPr txBox="1">
            <a:spLocks/>
          </p:cNvSpPr>
          <p:nvPr/>
        </p:nvSpPr>
        <p:spPr>
          <a:xfrm>
            <a:off x="4424680" y="4734308"/>
            <a:ext cx="1986280" cy="275325"/>
          </a:xfrm>
          <a:prstGeom prst="rect">
            <a:avLst/>
          </a:prstGeom>
          <a:noFill/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i="0">
                <a:solidFill>
                  <a:srgbClr val="002450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9pPr>
          </a:lstStyle>
          <a:p>
            <a:r>
              <a:rPr lang="en-US" sz="1050" kern="0" dirty="0" err="1"/>
              <a:t>Motzer</a:t>
            </a:r>
            <a:r>
              <a:rPr lang="en-US" sz="1050" kern="0" dirty="0"/>
              <a:t> et al, </a:t>
            </a:r>
            <a:r>
              <a:rPr lang="en-US" sz="1050" i="1" kern="0" dirty="0"/>
              <a:t>JCO </a:t>
            </a:r>
            <a:r>
              <a:rPr lang="en-US" sz="1050" kern="0" dirty="0"/>
              <a:t>2024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88DB226-1BFC-4C5B-B711-F9BF7F4487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1048" y="845398"/>
            <a:ext cx="4281903" cy="3715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3734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127465"/>
            <a:ext cx="9144000" cy="807256"/>
          </a:xfrm>
        </p:spPr>
        <p:txBody>
          <a:bodyPr/>
          <a:lstStyle/>
          <a:p>
            <a:r>
              <a:rPr lang="en-US" b="1" dirty="0"/>
              <a:t>CLEAR – ORR</a:t>
            </a: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81D1A951-762E-3408-3E79-BBEB7ABDD163}"/>
              </a:ext>
            </a:extLst>
          </p:cNvPr>
          <p:cNvSpPr txBox="1">
            <a:spLocks/>
          </p:cNvSpPr>
          <p:nvPr/>
        </p:nvSpPr>
        <p:spPr>
          <a:xfrm>
            <a:off x="4424680" y="4734308"/>
            <a:ext cx="1986280" cy="275325"/>
          </a:xfrm>
          <a:prstGeom prst="rect">
            <a:avLst/>
          </a:prstGeom>
          <a:noFill/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i="0">
                <a:solidFill>
                  <a:srgbClr val="002450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9pPr>
          </a:lstStyle>
          <a:p>
            <a:r>
              <a:rPr lang="en-US" sz="1050" kern="0" dirty="0" err="1"/>
              <a:t>Motzer</a:t>
            </a:r>
            <a:r>
              <a:rPr lang="en-US" sz="1050" kern="0" dirty="0"/>
              <a:t> et al, </a:t>
            </a:r>
            <a:r>
              <a:rPr lang="en-US" sz="1050" i="1" kern="0" dirty="0"/>
              <a:t>JCO </a:t>
            </a:r>
            <a:r>
              <a:rPr lang="en-US" sz="1050" kern="0" dirty="0"/>
              <a:t>2024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E74A08B-AEC4-2CD4-AACC-FFBD1E3628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56057"/>
            <a:ext cx="9144000" cy="3036149"/>
          </a:xfrm>
          <a:prstGeom prst="rect">
            <a:avLst/>
          </a:prstGeom>
        </p:spPr>
      </p:pic>
      <p:sp>
        <p:nvSpPr>
          <p:cNvPr id="9" name="Title 3">
            <a:extLst>
              <a:ext uri="{FF2B5EF4-FFF2-40B4-BE49-F238E27FC236}">
                <a16:creationId xmlns:a16="http://schemas.microsoft.com/office/drawing/2014/main" id="{08D48BD2-89F2-7116-3AED-73349B6A0BD4}"/>
              </a:ext>
            </a:extLst>
          </p:cNvPr>
          <p:cNvSpPr txBox="1">
            <a:spLocks/>
          </p:cNvSpPr>
          <p:nvPr/>
        </p:nvSpPr>
        <p:spPr>
          <a:xfrm>
            <a:off x="4175760" y="918394"/>
            <a:ext cx="1986280" cy="275325"/>
          </a:xfrm>
          <a:prstGeom prst="rect">
            <a:avLst/>
          </a:prstGeom>
          <a:noFill/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i="0">
                <a:solidFill>
                  <a:srgbClr val="002450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9pPr>
          </a:lstStyle>
          <a:p>
            <a:r>
              <a:rPr lang="en-US" sz="1050" b="1" kern="0" dirty="0">
                <a:solidFill>
                  <a:schemeClr val="tx1"/>
                </a:solidFill>
              </a:rPr>
              <a:t>Lenvatinib + pembrolizumab</a:t>
            </a:r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51C516F8-65C2-A4DC-8A43-909847A49B14}"/>
              </a:ext>
            </a:extLst>
          </p:cNvPr>
          <p:cNvSpPr txBox="1">
            <a:spLocks/>
          </p:cNvSpPr>
          <p:nvPr/>
        </p:nvSpPr>
        <p:spPr>
          <a:xfrm>
            <a:off x="8117840" y="918395"/>
            <a:ext cx="762000" cy="275325"/>
          </a:xfrm>
          <a:prstGeom prst="rect">
            <a:avLst/>
          </a:prstGeom>
          <a:noFill/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i="0">
                <a:solidFill>
                  <a:srgbClr val="002450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9pPr>
          </a:lstStyle>
          <a:p>
            <a:r>
              <a:rPr lang="en-US" sz="1050" b="1" kern="0" dirty="0">
                <a:solidFill>
                  <a:schemeClr val="tx1"/>
                </a:solidFill>
              </a:rPr>
              <a:t>Sunitinib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8A204F7-FFBC-C8B1-1DE9-0BFDE0388AD0}"/>
              </a:ext>
            </a:extLst>
          </p:cNvPr>
          <p:cNvSpPr/>
          <p:nvPr/>
        </p:nvSpPr>
        <p:spPr bwMode="auto">
          <a:xfrm>
            <a:off x="4728210" y="1397000"/>
            <a:ext cx="890270" cy="1915160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946918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579120" y="1107440"/>
            <a:ext cx="7985760" cy="2936240"/>
          </a:xfrm>
        </p:spPr>
        <p:txBody>
          <a:bodyPr/>
          <a:lstStyle/>
          <a:p>
            <a:r>
              <a:rPr lang="en-US" dirty="0">
                <a:solidFill>
                  <a:srgbClr val="002E51"/>
                </a:solidFill>
              </a:rPr>
              <a:t>Keynote-426: axitinib + pembrolizumab</a:t>
            </a:r>
          </a:p>
          <a:p>
            <a:r>
              <a:rPr lang="en-US" dirty="0">
                <a:solidFill>
                  <a:srgbClr val="002E51"/>
                </a:solidFill>
              </a:rPr>
              <a:t>Checkmate-9ER: cabozantinib + nivolumab</a:t>
            </a:r>
          </a:p>
          <a:p>
            <a:r>
              <a:rPr lang="en-US" dirty="0">
                <a:solidFill>
                  <a:srgbClr val="002E51"/>
                </a:solidFill>
              </a:rPr>
              <a:t>CLEAR: lenvatinib + pembrolizumab</a:t>
            </a:r>
          </a:p>
          <a:p>
            <a:r>
              <a:rPr lang="en-US" b="1" dirty="0">
                <a:solidFill>
                  <a:srgbClr val="002E51"/>
                </a:solidFill>
              </a:rPr>
              <a:t>Checkmate-214: ipilimumab + nivolumab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2E51"/>
                </a:solidFill>
              </a:rPr>
              <a:t>First-Line Trials</a:t>
            </a:r>
          </a:p>
        </p:txBody>
      </p:sp>
    </p:spTree>
    <p:extLst>
      <p:ext uri="{BB962C8B-B14F-4D97-AF65-F5344CB8AC3E}">
        <p14:creationId xmlns:p14="http://schemas.microsoft.com/office/powerpoint/2010/main" val="10701090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127465"/>
            <a:ext cx="9144000" cy="807256"/>
          </a:xfrm>
        </p:spPr>
        <p:txBody>
          <a:bodyPr/>
          <a:lstStyle/>
          <a:p>
            <a:r>
              <a:rPr lang="en-US" b="1" dirty="0"/>
              <a:t>Checkmate-214 – OS</a:t>
            </a: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81D1A951-762E-3408-3E79-BBEB7ABDD163}"/>
              </a:ext>
            </a:extLst>
          </p:cNvPr>
          <p:cNvSpPr txBox="1">
            <a:spLocks/>
          </p:cNvSpPr>
          <p:nvPr/>
        </p:nvSpPr>
        <p:spPr>
          <a:xfrm>
            <a:off x="4424680" y="4734308"/>
            <a:ext cx="1986280" cy="275325"/>
          </a:xfrm>
          <a:prstGeom prst="rect">
            <a:avLst/>
          </a:prstGeom>
          <a:noFill/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i="0">
                <a:solidFill>
                  <a:srgbClr val="002450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9pPr>
          </a:lstStyle>
          <a:p>
            <a:r>
              <a:rPr lang="en-US" sz="1050" kern="0" dirty="0" err="1"/>
              <a:t>Tannir</a:t>
            </a:r>
            <a:r>
              <a:rPr lang="en-US" sz="1050" kern="0" dirty="0"/>
              <a:t> et al, GU ASCO 2024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0B773BF-1C76-B716-5345-87A04CB296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78078"/>
            <a:ext cx="9144000" cy="3192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350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127465"/>
            <a:ext cx="9144000" cy="807256"/>
          </a:xfrm>
        </p:spPr>
        <p:txBody>
          <a:bodyPr/>
          <a:lstStyle/>
          <a:p>
            <a:r>
              <a:rPr lang="en-US" b="1" dirty="0"/>
              <a:t>Checkmate-214 – PFS</a:t>
            </a: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81D1A951-762E-3408-3E79-BBEB7ABDD163}"/>
              </a:ext>
            </a:extLst>
          </p:cNvPr>
          <p:cNvSpPr txBox="1">
            <a:spLocks/>
          </p:cNvSpPr>
          <p:nvPr/>
        </p:nvSpPr>
        <p:spPr>
          <a:xfrm>
            <a:off x="4424680" y="4734308"/>
            <a:ext cx="1986280" cy="275325"/>
          </a:xfrm>
          <a:prstGeom prst="rect">
            <a:avLst/>
          </a:prstGeom>
          <a:noFill/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i="0">
                <a:solidFill>
                  <a:srgbClr val="002450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9pPr>
          </a:lstStyle>
          <a:p>
            <a:r>
              <a:rPr lang="en-US" sz="1050" kern="0" dirty="0" err="1"/>
              <a:t>Tannir</a:t>
            </a:r>
            <a:r>
              <a:rPr lang="en-US" sz="1050" kern="0" dirty="0"/>
              <a:t> et al, GU ASCO 2024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F6D2403-A552-4093-AA09-B5880AC561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36471"/>
            <a:ext cx="9144000" cy="3475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89093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127465"/>
            <a:ext cx="9144000" cy="807256"/>
          </a:xfrm>
        </p:spPr>
        <p:txBody>
          <a:bodyPr/>
          <a:lstStyle/>
          <a:p>
            <a:r>
              <a:rPr lang="en-US" b="1" dirty="0"/>
              <a:t>Checkmate-214 – PFS</a:t>
            </a: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81D1A951-762E-3408-3E79-BBEB7ABDD163}"/>
              </a:ext>
            </a:extLst>
          </p:cNvPr>
          <p:cNvSpPr txBox="1">
            <a:spLocks/>
          </p:cNvSpPr>
          <p:nvPr/>
        </p:nvSpPr>
        <p:spPr>
          <a:xfrm>
            <a:off x="4424680" y="4734308"/>
            <a:ext cx="1986280" cy="275325"/>
          </a:xfrm>
          <a:prstGeom prst="rect">
            <a:avLst/>
          </a:prstGeom>
          <a:noFill/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i="0">
                <a:solidFill>
                  <a:srgbClr val="002450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9pPr>
          </a:lstStyle>
          <a:p>
            <a:r>
              <a:rPr lang="en-US" sz="1050" kern="0" dirty="0" err="1"/>
              <a:t>Tannir</a:t>
            </a:r>
            <a:r>
              <a:rPr lang="en-US" sz="1050" kern="0" dirty="0"/>
              <a:t> et al, GU ASCO 2024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1C9D3E7-6609-A4EE-6EA4-9B9DF4B396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8504"/>
            <a:ext cx="9144000" cy="3491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4679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127465"/>
            <a:ext cx="9144000" cy="807256"/>
          </a:xfrm>
        </p:spPr>
        <p:txBody>
          <a:bodyPr/>
          <a:lstStyle/>
          <a:p>
            <a:r>
              <a:rPr lang="en-US" b="1" dirty="0"/>
              <a:t>Checkmate-214 – ORR</a:t>
            </a: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81D1A951-762E-3408-3E79-BBEB7ABDD163}"/>
              </a:ext>
            </a:extLst>
          </p:cNvPr>
          <p:cNvSpPr txBox="1">
            <a:spLocks/>
          </p:cNvSpPr>
          <p:nvPr/>
        </p:nvSpPr>
        <p:spPr>
          <a:xfrm>
            <a:off x="4424680" y="4734308"/>
            <a:ext cx="1986280" cy="275325"/>
          </a:xfrm>
          <a:prstGeom prst="rect">
            <a:avLst/>
          </a:prstGeom>
          <a:noFill/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i="0">
                <a:solidFill>
                  <a:srgbClr val="002450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9pPr>
          </a:lstStyle>
          <a:p>
            <a:r>
              <a:rPr lang="en-US" sz="1050" kern="0" dirty="0" err="1"/>
              <a:t>Tannir</a:t>
            </a:r>
            <a:r>
              <a:rPr lang="en-US" sz="1050" kern="0" dirty="0"/>
              <a:t> et al, GU ASCO 2024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438AE8B-886B-1C8A-ACF2-79A94E7012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24923"/>
            <a:ext cx="9144000" cy="1698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8311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2E51"/>
                </a:solidFill>
              </a:rPr>
              <a:t>First-Line Trials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C8032325-82AA-9B40-D875-312FBB8A45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9097591"/>
              </p:ext>
            </p:extLst>
          </p:nvPr>
        </p:nvGraphicFramePr>
        <p:xfrm>
          <a:off x="66040" y="1070451"/>
          <a:ext cx="9011920" cy="2931160"/>
        </p:xfrm>
        <a:graphic>
          <a:graphicData uri="http://schemas.openxmlformats.org/drawingml/2006/table">
            <a:tbl>
              <a:tblPr firstRow="1" bandRow="1">
                <a:tableStyleId>{284E427A-3D55-4303-BF80-6455036E1DE7}</a:tableStyleId>
              </a:tblPr>
              <a:tblGrid>
                <a:gridCol w="1802384">
                  <a:extLst>
                    <a:ext uri="{9D8B030D-6E8A-4147-A177-3AD203B41FA5}">
                      <a16:colId xmlns:a16="http://schemas.microsoft.com/office/drawing/2014/main" val="699558723"/>
                    </a:ext>
                  </a:extLst>
                </a:gridCol>
                <a:gridCol w="1802384">
                  <a:extLst>
                    <a:ext uri="{9D8B030D-6E8A-4147-A177-3AD203B41FA5}">
                      <a16:colId xmlns:a16="http://schemas.microsoft.com/office/drawing/2014/main" val="349783818"/>
                    </a:ext>
                  </a:extLst>
                </a:gridCol>
                <a:gridCol w="1802384">
                  <a:extLst>
                    <a:ext uri="{9D8B030D-6E8A-4147-A177-3AD203B41FA5}">
                      <a16:colId xmlns:a16="http://schemas.microsoft.com/office/drawing/2014/main" val="4037555735"/>
                    </a:ext>
                  </a:extLst>
                </a:gridCol>
                <a:gridCol w="1802384">
                  <a:extLst>
                    <a:ext uri="{9D8B030D-6E8A-4147-A177-3AD203B41FA5}">
                      <a16:colId xmlns:a16="http://schemas.microsoft.com/office/drawing/2014/main" val="4269716385"/>
                    </a:ext>
                  </a:extLst>
                </a:gridCol>
                <a:gridCol w="1802384">
                  <a:extLst>
                    <a:ext uri="{9D8B030D-6E8A-4147-A177-3AD203B41FA5}">
                      <a16:colId xmlns:a16="http://schemas.microsoft.com/office/drawing/2014/main" val="417898335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Study</a:t>
                      </a:r>
                    </a:p>
                  </a:txBody>
                  <a:tcPr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Intervention</a:t>
                      </a: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ORR</a:t>
                      </a: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mPFS</a:t>
                      </a:r>
                      <a:r>
                        <a:rPr lang="en-US" dirty="0"/>
                        <a:t> (</a:t>
                      </a:r>
                      <a:r>
                        <a:rPr lang="en-US" dirty="0" err="1"/>
                        <a:t>mo</a:t>
                      </a:r>
                      <a:r>
                        <a:rPr lang="en-US" dirty="0"/>
                        <a:t>)</a:t>
                      </a: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mOS</a:t>
                      </a:r>
                      <a:r>
                        <a:rPr lang="en-US" dirty="0"/>
                        <a:t> (</a:t>
                      </a:r>
                      <a:r>
                        <a:rPr lang="en-US" dirty="0" err="1"/>
                        <a:t>mo</a:t>
                      </a:r>
                      <a:r>
                        <a:rPr lang="en-US" dirty="0"/>
                        <a:t>)</a:t>
                      </a: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6482312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Keynote-426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Axitinib + pembrolizumab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59%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16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43-47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ctr"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8185450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Checkmate-9ER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Cabozantinib + nivolumab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56%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16.4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46.5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ctr"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4444171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CLEAR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Lenvatinib + pembrolizumab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71%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23.3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53.7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ctr"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3731392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Checkmate-214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Ipilimumab + nivolumab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39%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12.4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52.7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ctr"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4270176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704125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579120" y="924560"/>
            <a:ext cx="7985760" cy="2936240"/>
          </a:xfrm>
        </p:spPr>
        <p:txBody>
          <a:bodyPr/>
          <a:lstStyle/>
          <a:p>
            <a:r>
              <a:rPr lang="en-US" sz="2000" dirty="0">
                <a:solidFill>
                  <a:srgbClr val="002E51"/>
                </a:solidFill>
              </a:rPr>
              <a:t>First-line doublets improve PFS and OS in ITT populations, but this is driven by the IMDC intermediate/poor risk subgroup</a:t>
            </a:r>
          </a:p>
          <a:p>
            <a:pPr lvl="1"/>
            <a:r>
              <a:rPr lang="en-US" sz="1600" dirty="0">
                <a:solidFill>
                  <a:srgbClr val="002E51"/>
                </a:solidFill>
              </a:rPr>
              <a:t>PFS for </a:t>
            </a:r>
            <a:r>
              <a:rPr lang="en-US" sz="1600" dirty="0" err="1">
                <a:solidFill>
                  <a:srgbClr val="002E51"/>
                </a:solidFill>
              </a:rPr>
              <a:t>ipi</a:t>
            </a:r>
            <a:r>
              <a:rPr lang="en-US" sz="1600" dirty="0">
                <a:solidFill>
                  <a:srgbClr val="002E51"/>
                </a:solidFill>
              </a:rPr>
              <a:t>/</a:t>
            </a:r>
            <a:r>
              <a:rPr lang="en-US" sz="1600" dirty="0" err="1">
                <a:solidFill>
                  <a:srgbClr val="002E51"/>
                </a:solidFill>
              </a:rPr>
              <a:t>nivo</a:t>
            </a:r>
            <a:r>
              <a:rPr lang="en-US" sz="1600" dirty="0">
                <a:solidFill>
                  <a:srgbClr val="002E51"/>
                </a:solidFill>
              </a:rPr>
              <a:t> inferior to sunitinib in IMDC favorable risk disease</a:t>
            </a:r>
          </a:p>
          <a:p>
            <a:r>
              <a:rPr lang="en-US" sz="2000" dirty="0">
                <a:solidFill>
                  <a:srgbClr val="002E51"/>
                </a:solidFill>
              </a:rPr>
              <a:t>No first-line doublet improved OS over sunitinib in IMDC favorable risk disease</a:t>
            </a:r>
          </a:p>
          <a:p>
            <a:r>
              <a:rPr lang="en-US" sz="2000" dirty="0">
                <a:solidFill>
                  <a:srgbClr val="002E51"/>
                </a:solidFill>
              </a:rPr>
              <a:t>ORR is better with first-line doublets in all IMDC risk subgroups</a:t>
            </a:r>
          </a:p>
          <a:p>
            <a:pPr lvl="1"/>
            <a:r>
              <a:rPr lang="en-US" sz="1600" dirty="0">
                <a:solidFill>
                  <a:srgbClr val="002E51"/>
                </a:solidFill>
              </a:rPr>
              <a:t>Except </a:t>
            </a:r>
            <a:r>
              <a:rPr lang="en-US" sz="1600" dirty="0" err="1">
                <a:solidFill>
                  <a:srgbClr val="002E51"/>
                </a:solidFill>
              </a:rPr>
              <a:t>ipi</a:t>
            </a:r>
            <a:r>
              <a:rPr lang="en-US" sz="1600" dirty="0">
                <a:solidFill>
                  <a:srgbClr val="002E51"/>
                </a:solidFill>
              </a:rPr>
              <a:t>/</a:t>
            </a:r>
            <a:r>
              <a:rPr lang="en-US" sz="1600" dirty="0" err="1">
                <a:solidFill>
                  <a:srgbClr val="002E51"/>
                </a:solidFill>
              </a:rPr>
              <a:t>nivo</a:t>
            </a:r>
            <a:r>
              <a:rPr lang="en-US" sz="1600" dirty="0">
                <a:solidFill>
                  <a:srgbClr val="002E51"/>
                </a:solidFill>
              </a:rPr>
              <a:t>: inferior to sunitinib in IMDC favorable risk disease</a:t>
            </a:r>
          </a:p>
          <a:p>
            <a:r>
              <a:rPr lang="en-US" sz="2000" dirty="0" err="1">
                <a:solidFill>
                  <a:srgbClr val="002E51"/>
                </a:solidFill>
              </a:rPr>
              <a:t>Ipi</a:t>
            </a:r>
            <a:r>
              <a:rPr lang="en-US" sz="2000" dirty="0">
                <a:solidFill>
                  <a:srgbClr val="002E51"/>
                </a:solidFill>
              </a:rPr>
              <a:t>/</a:t>
            </a:r>
            <a:r>
              <a:rPr lang="en-US" sz="2000" dirty="0" err="1">
                <a:solidFill>
                  <a:srgbClr val="002E51"/>
                </a:solidFill>
              </a:rPr>
              <a:t>nivo</a:t>
            </a:r>
            <a:r>
              <a:rPr lang="en-US" sz="2000" dirty="0">
                <a:solidFill>
                  <a:srgbClr val="002E51"/>
                </a:solidFill>
              </a:rPr>
              <a:t> is a “gamble”</a:t>
            </a:r>
          </a:p>
          <a:p>
            <a:pPr lvl="1"/>
            <a:r>
              <a:rPr lang="en-US" sz="1600" dirty="0">
                <a:solidFill>
                  <a:srgbClr val="002E51"/>
                </a:solidFill>
              </a:rPr>
              <a:t>Lower ORR and higher rate of primary progression</a:t>
            </a:r>
          </a:p>
          <a:p>
            <a:pPr lvl="1"/>
            <a:r>
              <a:rPr lang="en-US" sz="1600" dirty="0">
                <a:solidFill>
                  <a:srgbClr val="002E51"/>
                </a:solidFill>
              </a:rPr>
              <a:t>But higher chance of long-term response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2E51"/>
                </a:solidFill>
              </a:rPr>
              <a:t>First-Line Trials – Takeaways</a:t>
            </a:r>
          </a:p>
        </p:txBody>
      </p:sp>
    </p:spTree>
    <p:extLst>
      <p:ext uri="{BB962C8B-B14F-4D97-AF65-F5344CB8AC3E}">
        <p14:creationId xmlns:p14="http://schemas.microsoft.com/office/powerpoint/2010/main" val="16293561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0324E46-F36E-0F6F-DBEC-DE4E302570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65494"/>
            <a:ext cx="9144000" cy="2817275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127465"/>
            <a:ext cx="9144000" cy="807256"/>
          </a:xfrm>
        </p:spPr>
        <p:txBody>
          <a:bodyPr/>
          <a:lstStyle/>
          <a:p>
            <a:r>
              <a:rPr lang="en-US" b="1" dirty="0"/>
              <a:t>Subsequent Therapy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F32E970-B13F-0D8B-33DB-CD306F262986}"/>
              </a:ext>
            </a:extLst>
          </p:cNvPr>
          <p:cNvSpPr/>
          <p:nvPr/>
        </p:nvSpPr>
        <p:spPr bwMode="auto">
          <a:xfrm>
            <a:off x="3291840" y="2758440"/>
            <a:ext cx="1691640" cy="711200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569600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127465"/>
            <a:ext cx="9144000" cy="807256"/>
          </a:xfrm>
        </p:spPr>
        <p:txBody>
          <a:bodyPr/>
          <a:lstStyle/>
          <a:p>
            <a:r>
              <a:rPr lang="en-US" b="1" dirty="0"/>
              <a:t>RCC Pathology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E8CE139-3502-785C-0099-4E4B5D791A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227161"/>
              </p:ext>
            </p:extLst>
          </p:nvPr>
        </p:nvGraphicFramePr>
        <p:xfrm>
          <a:off x="569873" y="985417"/>
          <a:ext cx="7873087" cy="1341120"/>
        </p:xfrm>
        <a:graphic>
          <a:graphicData uri="http://schemas.openxmlformats.org/drawingml/2006/table">
            <a:tbl>
              <a:tblPr firstRow="1" bandRow="1">
                <a:tableStyleId>{08FB837D-C827-4EFA-A057-4D05807E0F7C}</a:tableStyleId>
              </a:tblPr>
              <a:tblGrid>
                <a:gridCol w="1477367">
                  <a:extLst>
                    <a:ext uri="{9D8B030D-6E8A-4147-A177-3AD203B41FA5}">
                      <a16:colId xmlns:a16="http://schemas.microsoft.com/office/drawing/2014/main" val="1400995021"/>
                    </a:ext>
                  </a:extLst>
                </a:gridCol>
                <a:gridCol w="1163320">
                  <a:extLst>
                    <a:ext uri="{9D8B030D-6E8A-4147-A177-3AD203B41FA5}">
                      <a16:colId xmlns:a16="http://schemas.microsoft.com/office/drawing/2014/main" val="1168266713"/>
                    </a:ext>
                  </a:extLst>
                </a:gridCol>
                <a:gridCol w="1747520">
                  <a:extLst>
                    <a:ext uri="{9D8B030D-6E8A-4147-A177-3AD203B41FA5}">
                      <a16:colId xmlns:a16="http://schemas.microsoft.com/office/drawing/2014/main" val="1312358916"/>
                    </a:ext>
                  </a:extLst>
                </a:gridCol>
                <a:gridCol w="1229360">
                  <a:extLst>
                    <a:ext uri="{9D8B030D-6E8A-4147-A177-3AD203B41FA5}">
                      <a16:colId xmlns:a16="http://schemas.microsoft.com/office/drawing/2014/main" val="1300634313"/>
                    </a:ext>
                  </a:extLst>
                </a:gridCol>
                <a:gridCol w="2255520">
                  <a:extLst>
                    <a:ext uri="{9D8B030D-6E8A-4147-A177-3AD203B41FA5}">
                      <a16:colId xmlns:a16="http://schemas.microsoft.com/office/drawing/2014/main" val="3932790040"/>
                    </a:ext>
                  </a:extLst>
                </a:gridCol>
              </a:tblGrid>
              <a:tr h="265899">
                <a:tc>
                  <a:txBody>
                    <a:bodyPr/>
                    <a:lstStyle/>
                    <a:p>
                      <a:r>
                        <a:rPr lang="en-US" sz="1600" dirty="0"/>
                        <a:t>Histology</a:t>
                      </a:r>
                    </a:p>
                  </a:txBody>
                  <a:tcPr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Incidence</a:t>
                      </a: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Origin</a:t>
                      </a: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Behavior</a:t>
                      </a: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Molecular Alterations</a:t>
                      </a: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821581662"/>
                  </a:ext>
                </a:extLst>
              </a:tr>
              <a:tr h="211758">
                <a:tc>
                  <a:txBody>
                    <a:bodyPr/>
                    <a:lstStyle/>
                    <a:p>
                      <a:r>
                        <a:rPr lang="en-US" sz="1600" dirty="0"/>
                        <a:t>Clear cell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70-75%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Proximal tubule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Aggressive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VHL, PBRM1, BAP1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00108"/>
                  </a:ext>
                </a:extLst>
              </a:tr>
              <a:tr h="316699">
                <a:tc>
                  <a:txBody>
                    <a:bodyPr/>
                    <a:lstStyle/>
                    <a:p>
                      <a:r>
                        <a:rPr lang="en-US" sz="1600" dirty="0"/>
                        <a:t>Papillary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10-15%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Proximal tubule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Aggressive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MET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7910589"/>
                  </a:ext>
                </a:extLst>
              </a:tr>
              <a:tr h="204939">
                <a:tc>
                  <a:txBody>
                    <a:bodyPr/>
                    <a:lstStyle/>
                    <a:p>
                      <a:r>
                        <a:rPr lang="en-US" sz="1600" dirty="0"/>
                        <a:t>Chromophobe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Intercalated cells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Indolent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TP53, PTEN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3072575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A1536142-7BCC-7551-6DDD-8B12C8AA29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411" y="2973391"/>
            <a:ext cx="1739470" cy="131706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7790E92-12AA-C745-CCEA-E38C3903B4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8632" y="2973391"/>
            <a:ext cx="1745492" cy="13142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2ECA3E3-A7BC-026F-31D0-D2A5F9B0E4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0183" y="2973391"/>
            <a:ext cx="1749187" cy="13170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BCD974C-097E-1218-24B0-0BCDC32521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34167" y="2973391"/>
            <a:ext cx="1733237" cy="1307993"/>
          </a:xfrm>
          <a:prstGeom prst="rect">
            <a:avLst/>
          </a:prstGeom>
        </p:spPr>
      </p:pic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916CEEAB-61A5-C4DB-BE50-41805DAEDEA4}"/>
              </a:ext>
            </a:extLst>
          </p:cNvPr>
          <p:cNvSpPr txBox="1">
            <a:spLocks/>
          </p:cNvSpPr>
          <p:nvPr/>
        </p:nvSpPr>
        <p:spPr>
          <a:xfrm>
            <a:off x="139059" y="2611851"/>
            <a:ext cx="2158174" cy="39119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en-US" sz="1800" b="1" dirty="0">
                <a:solidFill>
                  <a:srgbClr val="0024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Clear cell</a:t>
            </a:r>
            <a:endParaRPr lang="en-US" dirty="0">
              <a:solidFill>
                <a:srgbClr val="0024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9A31A467-DF13-ABE3-4D25-62144C936641}"/>
              </a:ext>
            </a:extLst>
          </p:cNvPr>
          <p:cNvSpPr txBox="1">
            <a:spLocks/>
          </p:cNvSpPr>
          <p:nvPr/>
        </p:nvSpPr>
        <p:spPr>
          <a:xfrm>
            <a:off x="2376268" y="2609825"/>
            <a:ext cx="2158174" cy="39119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en-US" sz="1800" b="1" dirty="0">
                <a:solidFill>
                  <a:srgbClr val="0024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Papillary</a:t>
            </a:r>
            <a:endParaRPr lang="en-US" dirty="0">
              <a:solidFill>
                <a:srgbClr val="0024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B76A0C05-F1DB-DEC2-BDD0-19C050519C0D}"/>
              </a:ext>
            </a:extLst>
          </p:cNvPr>
          <p:cNvSpPr txBox="1">
            <a:spLocks/>
          </p:cNvSpPr>
          <p:nvPr/>
        </p:nvSpPr>
        <p:spPr>
          <a:xfrm>
            <a:off x="4546488" y="2609825"/>
            <a:ext cx="2158174" cy="39119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en-US" sz="1800" b="1" dirty="0">
                <a:solidFill>
                  <a:srgbClr val="0024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Papillary</a:t>
            </a:r>
            <a:endParaRPr lang="en-US" dirty="0">
              <a:solidFill>
                <a:srgbClr val="0024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5CCBED92-B13E-E3D9-BB22-82BD479C7BB9}"/>
              </a:ext>
            </a:extLst>
          </p:cNvPr>
          <p:cNvSpPr txBox="1">
            <a:spLocks/>
          </p:cNvSpPr>
          <p:nvPr/>
        </p:nvSpPr>
        <p:spPr>
          <a:xfrm>
            <a:off x="6721698" y="2609825"/>
            <a:ext cx="2158174" cy="39119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en-US" sz="1800" b="1" dirty="0">
                <a:solidFill>
                  <a:srgbClr val="0024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Chromophobe</a:t>
            </a:r>
            <a:endParaRPr lang="en-US" dirty="0">
              <a:solidFill>
                <a:srgbClr val="0024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itle 3">
            <a:extLst>
              <a:ext uri="{FF2B5EF4-FFF2-40B4-BE49-F238E27FC236}">
                <a16:creationId xmlns:a16="http://schemas.microsoft.com/office/drawing/2014/main" id="{6154F445-E13B-ADBC-7E34-FAD8695F5FB5}"/>
              </a:ext>
            </a:extLst>
          </p:cNvPr>
          <p:cNvSpPr txBox="1">
            <a:spLocks/>
          </p:cNvSpPr>
          <p:nvPr/>
        </p:nvSpPr>
        <p:spPr>
          <a:xfrm>
            <a:off x="4259250" y="4734056"/>
            <a:ext cx="2387600" cy="275325"/>
          </a:xfrm>
          <a:prstGeom prst="rect">
            <a:avLst/>
          </a:prstGeom>
          <a:noFill/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i="0">
                <a:solidFill>
                  <a:srgbClr val="002450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9pPr>
          </a:lstStyle>
          <a:p>
            <a:r>
              <a:rPr lang="en-US" sz="1050" kern="0" dirty="0"/>
              <a:t>Zhang et al, </a:t>
            </a:r>
            <a:r>
              <a:rPr lang="en-US" sz="1050" i="1" kern="0" dirty="0"/>
              <a:t>Ann </a:t>
            </a:r>
            <a:r>
              <a:rPr lang="en-US" sz="1050" i="1" kern="0" dirty="0" err="1"/>
              <a:t>Urol</a:t>
            </a:r>
            <a:r>
              <a:rPr lang="en-US" sz="1050" i="1" kern="0" dirty="0"/>
              <a:t> Oncol</a:t>
            </a:r>
            <a:r>
              <a:rPr lang="en-US" sz="1050" kern="0" dirty="0"/>
              <a:t> 2018</a:t>
            </a:r>
          </a:p>
        </p:txBody>
      </p:sp>
    </p:spTree>
    <p:extLst>
      <p:ext uri="{BB962C8B-B14F-4D97-AF65-F5344CB8AC3E}">
        <p14:creationId xmlns:p14="http://schemas.microsoft.com/office/powerpoint/2010/main" val="321419113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579120" y="1107440"/>
            <a:ext cx="7985760" cy="2936240"/>
          </a:xfrm>
        </p:spPr>
        <p:txBody>
          <a:bodyPr/>
          <a:lstStyle/>
          <a:p>
            <a:r>
              <a:rPr lang="en-US" sz="2000" dirty="0">
                <a:solidFill>
                  <a:srgbClr val="002E51"/>
                </a:solidFill>
              </a:rPr>
              <a:t>CONTACT-03</a:t>
            </a:r>
            <a:endParaRPr lang="en-US" sz="2000" b="1" dirty="0">
              <a:solidFill>
                <a:srgbClr val="002E51"/>
              </a:solidFill>
            </a:endParaRPr>
          </a:p>
          <a:p>
            <a:pPr lvl="1"/>
            <a:r>
              <a:rPr lang="en-US" sz="1800" dirty="0">
                <a:solidFill>
                  <a:srgbClr val="002E51"/>
                </a:solidFill>
              </a:rPr>
              <a:t>ccRCC or </a:t>
            </a:r>
            <a:r>
              <a:rPr lang="en-US" sz="1800" dirty="0" err="1">
                <a:solidFill>
                  <a:srgbClr val="002E51"/>
                </a:solidFill>
              </a:rPr>
              <a:t>nccRCC</a:t>
            </a:r>
            <a:endParaRPr lang="en-US" sz="1800" dirty="0">
              <a:solidFill>
                <a:srgbClr val="002E51"/>
              </a:solidFill>
            </a:endParaRPr>
          </a:p>
          <a:p>
            <a:pPr lvl="1"/>
            <a:r>
              <a:rPr lang="en-US" sz="1800" dirty="0">
                <a:solidFill>
                  <a:srgbClr val="002E51"/>
                </a:solidFill>
              </a:rPr>
              <a:t>Received IO in first- or second-line</a:t>
            </a:r>
          </a:p>
          <a:p>
            <a:pPr lvl="1"/>
            <a:r>
              <a:rPr lang="en-US" sz="1800" dirty="0">
                <a:solidFill>
                  <a:srgbClr val="002E51"/>
                </a:solidFill>
              </a:rPr>
              <a:t>Randomized to cabozantinib + atezolizumab vs. cabozantinib alone</a:t>
            </a:r>
          </a:p>
          <a:p>
            <a:r>
              <a:rPr lang="en-US" sz="2000" dirty="0">
                <a:solidFill>
                  <a:srgbClr val="002E51"/>
                </a:solidFill>
              </a:rPr>
              <a:t>TiNivo-2</a:t>
            </a:r>
          </a:p>
          <a:p>
            <a:pPr lvl="1"/>
            <a:r>
              <a:rPr lang="en-US" sz="1800" dirty="0">
                <a:solidFill>
                  <a:srgbClr val="002E51"/>
                </a:solidFill>
              </a:rPr>
              <a:t>RCC with a clear cell component</a:t>
            </a:r>
          </a:p>
          <a:p>
            <a:pPr lvl="1"/>
            <a:r>
              <a:rPr lang="en-US" sz="1800" dirty="0">
                <a:solidFill>
                  <a:srgbClr val="002E51"/>
                </a:solidFill>
              </a:rPr>
              <a:t>Received IO in first- or second-line</a:t>
            </a:r>
          </a:p>
          <a:p>
            <a:pPr lvl="1"/>
            <a:r>
              <a:rPr lang="en-US" sz="1800" dirty="0">
                <a:solidFill>
                  <a:srgbClr val="002E51"/>
                </a:solidFill>
              </a:rPr>
              <a:t>Randomized to tivozanib + nivolumab vs. tivozanib alone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2E51"/>
                </a:solidFill>
              </a:rPr>
              <a:t>IO after IO?</a:t>
            </a:r>
          </a:p>
        </p:txBody>
      </p:sp>
    </p:spTree>
    <p:extLst>
      <p:ext uri="{BB962C8B-B14F-4D97-AF65-F5344CB8AC3E}">
        <p14:creationId xmlns:p14="http://schemas.microsoft.com/office/powerpoint/2010/main" val="261082602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2E51"/>
                </a:solidFill>
              </a:rPr>
              <a:t>CONTACT-03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619DE11-F0EF-B077-02CD-BECA56D2AC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05989"/>
            <a:ext cx="5305283" cy="223163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1716828-6D2C-91A1-91D1-507FA89776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9307" y="1605989"/>
            <a:ext cx="3794693" cy="2231634"/>
          </a:xfrm>
          <a:prstGeom prst="rect">
            <a:avLst/>
          </a:prstGeom>
        </p:spPr>
      </p:pic>
      <p:sp>
        <p:nvSpPr>
          <p:cNvPr id="12" name="Title 3">
            <a:extLst>
              <a:ext uri="{FF2B5EF4-FFF2-40B4-BE49-F238E27FC236}">
                <a16:creationId xmlns:a16="http://schemas.microsoft.com/office/drawing/2014/main" id="{41A22B63-D100-0DC7-0823-0C38C29D04FF}"/>
              </a:ext>
            </a:extLst>
          </p:cNvPr>
          <p:cNvSpPr txBox="1">
            <a:spLocks/>
          </p:cNvSpPr>
          <p:nvPr/>
        </p:nvSpPr>
        <p:spPr>
          <a:xfrm>
            <a:off x="4424680" y="4734308"/>
            <a:ext cx="1986280" cy="275325"/>
          </a:xfrm>
          <a:prstGeom prst="rect">
            <a:avLst/>
          </a:prstGeom>
          <a:noFill/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i="0">
                <a:solidFill>
                  <a:srgbClr val="002450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9pPr>
          </a:lstStyle>
          <a:p>
            <a:r>
              <a:rPr lang="en-US" sz="1050" kern="0" dirty="0"/>
              <a:t>Pal et al, </a:t>
            </a:r>
            <a:r>
              <a:rPr lang="en-US" sz="1050" i="1" kern="0" dirty="0"/>
              <a:t>Lancet</a:t>
            </a:r>
            <a:r>
              <a:rPr lang="en-US" sz="1050" kern="0" dirty="0"/>
              <a:t> 2023</a:t>
            </a:r>
          </a:p>
        </p:txBody>
      </p:sp>
      <p:sp>
        <p:nvSpPr>
          <p:cNvPr id="13" name="Title 3">
            <a:extLst>
              <a:ext uri="{FF2B5EF4-FFF2-40B4-BE49-F238E27FC236}">
                <a16:creationId xmlns:a16="http://schemas.microsoft.com/office/drawing/2014/main" id="{D45B595F-0F00-A7AC-50FD-D3A0DC7C31C1}"/>
              </a:ext>
            </a:extLst>
          </p:cNvPr>
          <p:cNvSpPr txBox="1">
            <a:spLocks/>
          </p:cNvSpPr>
          <p:nvPr/>
        </p:nvSpPr>
        <p:spPr>
          <a:xfrm>
            <a:off x="1991411" y="1114425"/>
            <a:ext cx="1322459" cy="365359"/>
          </a:xfrm>
          <a:prstGeom prst="rect">
            <a:avLst/>
          </a:prstGeom>
          <a:noFill/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i="0">
                <a:solidFill>
                  <a:srgbClr val="002450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9pPr>
          </a:lstStyle>
          <a:p>
            <a:r>
              <a:rPr lang="en-US" sz="1600" b="1" kern="0" dirty="0"/>
              <a:t>PFS</a:t>
            </a:r>
          </a:p>
        </p:txBody>
      </p:sp>
      <p:sp>
        <p:nvSpPr>
          <p:cNvPr id="14" name="Title 3">
            <a:extLst>
              <a:ext uri="{FF2B5EF4-FFF2-40B4-BE49-F238E27FC236}">
                <a16:creationId xmlns:a16="http://schemas.microsoft.com/office/drawing/2014/main" id="{869C9CE4-6404-0EC3-F838-57A7543AF53B}"/>
              </a:ext>
            </a:extLst>
          </p:cNvPr>
          <p:cNvSpPr txBox="1">
            <a:spLocks/>
          </p:cNvSpPr>
          <p:nvPr/>
        </p:nvSpPr>
        <p:spPr>
          <a:xfrm>
            <a:off x="6585423" y="1115929"/>
            <a:ext cx="1322459" cy="365359"/>
          </a:xfrm>
          <a:prstGeom prst="rect">
            <a:avLst/>
          </a:prstGeom>
          <a:noFill/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i="0">
                <a:solidFill>
                  <a:srgbClr val="002450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9pPr>
          </a:lstStyle>
          <a:p>
            <a:r>
              <a:rPr lang="en-US" sz="1600" b="1" kern="0" dirty="0"/>
              <a:t>OS</a:t>
            </a:r>
          </a:p>
        </p:txBody>
      </p:sp>
    </p:spTree>
    <p:extLst>
      <p:ext uri="{BB962C8B-B14F-4D97-AF65-F5344CB8AC3E}">
        <p14:creationId xmlns:p14="http://schemas.microsoft.com/office/powerpoint/2010/main" val="369694506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579120" y="1107440"/>
            <a:ext cx="7985760" cy="2936240"/>
          </a:xfrm>
        </p:spPr>
        <p:txBody>
          <a:bodyPr/>
          <a:lstStyle/>
          <a:p>
            <a:r>
              <a:rPr lang="en-US" sz="2000" dirty="0">
                <a:solidFill>
                  <a:srgbClr val="002E51"/>
                </a:solidFill>
              </a:rPr>
              <a:t>Negative study per press release</a:t>
            </a:r>
          </a:p>
          <a:p>
            <a:r>
              <a:rPr lang="en-US" sz="2000" dirty="0">
                <a:solidFill>
                  <a:srgbClr val="002E51"/>
                </a:solidFill>
              </a:rPr>
              <a:t>Data will be presented at ESMO 2024</a:t>
            </a:r>
            <a:endParaRPr lang="en-US" sz="1800" dirty="0">
              <a:solidFill>
                <a:srgbClr val="002E51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2E51"/>
                </a:solidFill>
              </a:rPr>
              <a:t>TiNivo-2</a:t>
            </a:r>
          </a:p>
        </p:txBody>
      </p:sp>
    </p:spTree>
    <p:extLst>
      <p:ext uri="{BB962C8B-B14F-4D97-AF65-F5344CB8AC3E}">
        <p14:creationId xmlns:p14="http://schemas.microsoft.com/office/powerpoint/2010/main" val="368389988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>
                <a:solidFill>
                  <a:srgbClr val="002E51"/>
                </a:solidFill>
              </a:rPr>
              <a:t>Ipilimumab + nivolumab after PD-1 failure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0BE4DB2-3C06-BB9E-CB6F-04C9F73C5B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9489" y="920530"/>
            <a:ext cx="4269222" cy="3307202"/>
          </a:xfrm>
          <a:prstGeom prst="rect">
            <a:avLst/>
          </a:prstGeom>
        </p:spPr>
      </p:pic>
      <p:sp>
        <p:nvSpPr>
          <p:cNvPr id="8" name="Title 3">
            <a:extLst>
              <a:ext uri="{FF2B5EF4-FFF2-40B4-BE49-F238E27FC236}">
                <a16:creationId xmlns:a16="http://schemas.microsoft.com/office/drawing/2014/main" id="{B3695D11-667B-29E7-8AD8-7E7403019179}"/>
              </a:ext>
            </a:extLst>
          </p:cNvPr>
          <p:cNvSpPr txBox="1">
            <a:spLocks/>
          </p:cNvSpPr>
          <p:nvPr/>
        </p:nvSpPr>
        <p:spPr>
          <a:xfrm>
            <a:off x="4424680" y="4734308"/>
            <a:ext cx="1986280" cy="275325"/>
          </a:xfrm>
          <a:prstGeom prst="rect">
            <a:avLst/>
          </a:prstGeom>
          <a:noFill/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i="0">
                <a:solidFill>
                  <a:srgbClr val="002450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9pPr>
          </a:lstStyle>
          <a:p>
            <a:r>
              <a:rPr lang="en-US" sz="1050" kern="0" dirty="0"/>
              <a:t>Yang et al, </a:t>
            </a:r>
            <a:r>
              <a:rPr lang="en-US" sz="1050" i="1" kern="0" dirty="0"/>
              <a:t>Cancer Med</a:t>
            </a:r>
            <a:r>
              <a:rPr lang="en-US" sz="1050" kern="0" dirty="0"/>
              <a:t> 2022</a:t>
            </a:r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768EE3EB-DB26-762A-3C45-69AD4DEADC64}"/>
              </a:ext>
            </a:extLst>
          </p:cNvPr>
          <p:cNvSpPr txBox="1">
            <a:spLocks/>
          </p:cNvSpPr>
          <p:nvPr/>
        </p:nvSpPr>
        <p:spPr>
          <a:xfrm>
            <a:off x="421640" y="2222606"/>
            <a:ext cx="2199640" cy="275325"/>
          </a:xfrm>
          <a:prstGeom prst="rect">
            <a:avLst/>
          </a:prstGeom>
          <a:noFill/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i="0">
                <a:solidFill>
                  <a:srgbClr val="002450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9pPr>
          </a:lstStyle>
          <a:p>
            <a:r>
              <a:rPr lang="en-US" sz="1800" b="1" kern="0" dirty="0"/>
              <a:t>Pooled ORR 14%</a:t>
            </a:r>
          </a:p>
        </p:txBody>
      </p:sp>
    </p:spTree>
    <p:extLst>
      <p:ext uri="{BB962C8B-B14F-4D97-AF65-F5344CB8AC3E}">
        <p14:creationId xmlns:p14="http://schemas.microsoft.com/office/powerpoint/2010/main" val="309495721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>
                <a:solidFill>
                  <a:srgbClr val="002E51"/>
                </a:solidFill>
              </a:rPr>
              <a:t>Ipilimumab + nivolumab after PD-1 failure</a:t>
            </a:r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B3695D11-667B-29E7-8AD8-7E7403019179}"/>
              </a:ext>
            </a:extLst>
          </p:cNvPr>
          <p:cNvSpPr txBox="1">
            <a:spLocks/>
          </p:cNvSpPr>
          <p:nvPr/>
        </p:nvSpPr>
        <p:spPr>
          <a:xfrm>
            <a:off x="4424680" y="4734308"/>
            <a:ext cx="1986280" cy="275325"/>
          </a:xfrm>
          <a:prstGeom prst="rect">
            <a:avLst/>
          </a:prstGeom>
          <a:noFill/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i="0">
                <a:solidFill>
                  <a:srgbClr val="002450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9pPr>
          </a:lstStyle>
          <a:p>
            <a:r>
              <a:rPr lang="en-US" sz="1050" kern="0" dirty="0"/>
              <a:t>Yang et al, </a:t>
            </a:r>
            <a:r>
              <a:rPr lang="en-US" sz="1050" i="1" kern="0" dirty="0"/>
              <a:t>Cancer Med</a:t>
            </a:r>
            <a:r>
              <a:rPr lang="en-US" sz="1050" kern="0" dirty="0"/>
              <a:t> 2022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568F6BD-78A8-9A86-C431-C3A8AE7C47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7940" y="882492"/>
            <a:ext cx="6548120" cy="308889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A95B81F-EF43-6633-997A-0E2AF73154CF}"/>
              </a:ext>
            </a:extLst>
          </p:cNvPr>
          <p:cNvSpPr/>
          <p:nvPr/>
        </p:nvSpPr>
        <p:spPr bwMode="auto">
          <a:xfrm>
            <a:off x="6842760" y="882492"/>
            <a:ext cx="1003300" cy="2785268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4255953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579120" y="1107440"/>
            <a:ext cx="7985760" cy="2936240"/>
          </a:xfrm>
        </p:spPr>
        <p:txBody>
          <a:bodyPr/>
          <a:lstStyle/>
          <a:p>
            <a:r>
              <a:rPr lang="en-US" sz="2000" dirty="0">
                <a:solidFill>
                  <a:srgbClr val="002E51"/>
                </a:solidFill>
              </a:rPr>
              <a:t>PD-1 inhibitors: almost never</a:t>
            </a:r>
          </a:p>
          <a:p>
            <a:r>
              <a:rPr lang="en-US" sz="2000" dirty="0">
                <a:solidFill>
                  <a:srgbClr val="002E51"/>
                </a:solidFill>
              </a:rPr>
              <a:t>Ipilimumab: sometimes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2E51"/>
                </a:solidFill>
              </a:rPr>
              <a:t>IO after IO?</a:t>
            </a:r>
          </a:p>
        </p:txBody>
      </p:sp>
    </p:spTree>
    <p:extLst>
      <p:ext uri="{BB962C8B-B14F-4D97-AF65-F5344CB8AC3E}">
        <p14:creationId xmlns:p14="http://schemas.microsoft.com/office/powerpoint/2010/main" val="215429325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>
                <a:solidFill>
                  <a:srgbClr val="002E51"/>
                </a:solidFill>
              </a:rPr>
              <a:t>VEGFR TKI side effects</a:t>
            </a:r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B3695D11-667B-29E7-8AD8-7E7403019179}"/>
              </a:ext>
            </a:extLst>
          </p:cNvPr>
          <p:cNvSpPr txBox="1">
            <a:spLocks/>
          </p:cNvSpPr>
          <p:nvPr/>
        </p:nvSpPr>
        <p:spPr>
          <a:xfrm>
            <a:off x="4424680" y="4443572"/>
            <a:ext cx="1986280" cy="275325"/>
          </a:xfrm>
          <a:prstGeom prst="rect">
            <a:avLst/>
          </a:prstGeom>
          <a:noFill/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i="0">
                <a:solidFill>
                  <a:srgbClr val="002450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9pPr>
          </a:lstStyle>
          <a:p>
            <a:pPr marL="0" indent="0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en-US" sz="1050" dirty="0" err="1">
                <a:latin typeface="Arial" panose="020B0604020202020204" pitchFamily="34" charset="0"/>
                <a:cs typeface="Arial" panose="020B0604020202020204" pitchFamily="34" charset="0"/>
              </a:rPr>
              <a:t>Motzer</a:t>
            </a:r>
            <a:r>
              <a:rPr lang="en-US" altLang="en-US" sz="105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1050" i="1" dirty="0">
                <a:latin typeface="Arial" panose="020B0604020202020204" pitchFamily="34" charset="0"/>
                <a:cs typeface="Arial" panose="020B0604020202020204" pitchFamily="34" charset="0"/>
              </a:rPr>
              <a:t>Lancet Oncol</a:t>
            </a:r>
            <a:r>
              <a:rPr lang="en-US" altLang="en-US" sz="1050" dirty="0">
                <a:latin typeface="Arial" panose="020B0604020202020204" pitchFamily="34" charset="0"/>
                <a:cs typeface="Arial" panose="020B0604020202020204" pitchFamily="34" charset="0"/>
              </a:rPr>
              <a:t> 2016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en-US" sz="1050" dirty="0">
                <a:latin typeface="Arial" panose="020B0604020202020204" pitchFamily="34" charset="0"/>
                <a:cs typeface="Arial" panose="020B0604020202020204" pitchFamily="34" charset="0"/>
              </a:rPr>
              <a:t>Choueiri, </a:t>
            </a:r>
            <a:r>
              <a:rPr lang="en-US" altLang="en-US" sz="1050" i="1" dirty="0">
                <a:latin typeface="Arial" panose="020B0604020202020204" pitchFamily="34" charset="0"/>
                <a:cs typeface="Arial" panose="020B0604020202020204" pitchFamily="34" charset="0"/>
              </a:rPr>
              <a:t>NEJM</a:t>
            </a:r>
            <a:r>
              <a:rPr lang="en-US" altLang="en-US" sz="1050" dirty="0">
                <a:latin typeface="Arial" panose="020B0604020202020204" pitchFamily="34" charset="0"/>
                <a:cs typeface="Arial" panose="020B0604020202020204" pitchFamily="34" charset="0"/>
              </a:rPr>
              <a:t> 2015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en-US" sz="1050" dirty="0">
                <a:latin typeface="Arial" panose="020B0604020202020204" pitchFamily="34" charset="0"/>
                <a:cs typeface="Arial" panose="020B0604020202020204" pitchFamily="34" charset="0"/>
              </a:rPr>
              <a:t>Rini, </a:t>
            </a:r>
            <a:r>
              <a:rPr lang="en-US" altLang="en-US" sz="1050" i="1" dirty="0">
                <a:latin typeface="Arial" panose="020B0604020202020204" pitchFamily="34" charset="0"/>
                <a:cs typeface="Arial" panose="020B0604020202020204" pitchFamily="34" charset="0"/>
              </a:rPr>
              <a:t>Lancet</a:t>
            </a:r>
            <a:r>
              <a:rPr lang="en-US" altLang="en-US" sz="1050" dirty="0">
                <a:latin typeface="Arial" panose="020B0604020202020204" pitchFamily="34" charset="0"/>
                <a:cs typeface="Arial" panose="020B0604020202020204" pitchFamily="34" charset="0"/>
              </a:rPr>
              <a:t> 2011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en-US" sz="1050" dirty="0">
                <a:latin typeface="Arial" panose="020B0604020202020204" pitchFamily="34" charset="0"/>
                <a:cs typeface="Arial" panose="020B0604020202020204" pitchFamily="34" charset="0"/>
              </a:rPr>
              <a:t>Rini, </a:t>
            </a:r>
            <a:r>
              <a:rPr lang="en-US" altLang="en-US" sz="1050" i="1" dirty="0">
                <a:latin typeface="Arial" panose="020B0604020202020204" pitchFamily="34" charset="0"/>
                <a:cs typeface="Arial" panose="020B0604020202020204" pitchFamily="34" charset="0"/>
              </a:rPr>
              <a:t>Lancet Oncol</a:t>
            </a:r>
            <a:r>
              <a:rPr lang="en-US" altLang="en-US" sz="1050" dirty="0">
                <a:latin typeface="Arial" panose="020B0604020202020204" pitchFamily="34" charset="0"/>
                <a:cs typeface="Arial" panose="020B0604020202020204" pitchFamily="34" charset="0"/>
              </a:rPr>
              <a:t> 2020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2357BA8A-1627-AE5A-C4C1-0000085A4EC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1770595"/>
              </p:ext>
            </p:extLst>
          </p:nvPr>
        </p:nvGraphicFramePr>
        <p:xfrm>
          <a:off x="2001520" y="791051"/>
          <a:ext cx="6690360" cy="346456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813560">
                  <a:extLst>
                    <a:ext uri="{9D8B030D-6E8A-4147-A177-3AD203B41FA5}">
                      <a16:colId xmlns:a16="http://schemas.microsoft.com/office/drawing/2014/main" val="574019185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838890316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3735114667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4033532830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54644396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Side effect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3175" marR="3175" marT="317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Lenvatinib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3175" marR="3175" marT="317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Cabozantinib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3175" marR="3175" marT="317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Axitinib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3175" marR="3175" marT="317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Tivozanib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3175" marR="3175" marT="3175" marB="0" anchor="ctr"/>
                </a:tc>
                <a:extLst>
                  <a:ext uri="{0D108BD9-81ED-4DB2-BD59-A6C34878D82A}">
                    <a16:rowId xmlns:a16="http://schemas.microsoft.com/office/drawing/2014/main" val="176271912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Any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175" marR="3175" marT="317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100%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175" marR="3175" marT="317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100%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175" marR="3175" marT="317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NR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175" marR="3175" marT="317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84%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175" marR="3175" marT="3175" marB="0" anchor="ctr"/>
                </a:tc>
                <a:extLst>
                  <a:ext uri="{0D108BD9-81ED-4DB2-BD59-A6C34878D82A}">
                    <a16:rowId xmlns:a16="http://schemas.microsoft.com/office/drawing/2014/main" val="177672461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Diarrhea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175" marR="3175" marT="317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71%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175" marR="3175" marT="317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74%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175" marR="3175" marT="317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55%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175" marR="3175" marT="317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35%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175" marR="3175" marT="3175" marB="0" anchor="ctr"/>
                </a:tc>
                <a:extLst>
                  <a:ext uri="{0D108BD9-81ED-4DB2-BD59-A6C34878D82A}">
                    <a16:rowId xmlns:a16="http://schemas.microsoft.com/office/drawing/2014/main" val="166008265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Nausea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175" marR="3175" marT="317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62%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175" marR="3175" marT="317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50%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175" marR="3175" marT="317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32%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175" marR="3175" marT="317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19%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175" marR="3175" marT="3175" marB="0" anchor="ctr"/>
                </a:tc>
                <a:extLst>
                  <a:ext uri="{0D108BD9-81ED-4DB2-BD59-A6C34878D82A}">
                    <a16:rowId xmlns:a16="http://schemas.microsoft.com/office/drawing/2014/main" val="97190301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Anorexia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175" marR="3175" marT="317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58%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175" marR="3175" marT="317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46%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175" marR="3175" marT="317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34%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175" marR="3175" marT="317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28%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175" marR="3175" marT="3175" marB="0" anchor="ctr"/>
                </a:tc>
                <a:extLst>
                  <a:ext uri="{0D108BD9-81ED-4DB2-BD59-A6C34878D82A}">
                    <a16:rowId xmlns:a16="http://schemas.microsoft.com/office/drawing/2014/main" val="236397672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Fatigue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175" marR="3175" marT="317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50%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175" marR="3175" marT="317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56%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175" marR="3175" marT="317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39%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175" marR="3175" marT="317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32%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175" marR="3175" marT="3175" marB="0" anchor="ctr"/>
                </a:tc>
                <a:extLst>
                  <a:ext uri="{0D108BD9-81ED-4DB2-BD59-A6C34878D82A}">
                    <a16:rowId xmlns:a16="http://schemas.microsoft.com/office/drawing/2014/main" val="174523745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Hypertension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175" marR="3175" marT="317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48%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175" marR="3175" marT="317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37%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175" marR="3175" marT="317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40%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175" marR="3175" marT="317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47%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175" marR="3175" marT="3175" marB="0" anchor="ctr"/>
                </a:tc>
                <a:extLst>
                  <a:ext uri="{0D108BD9-81ED-4DB2-BD59-A6C34878D82A}">
                    <a16:rowId xmlns:a16="http://schemas.microsoft.com/office/drawing/2014/main" val="38620697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Weight loss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175" marR="3175" marT="317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48%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175" marR="3175" marT="317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31%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175" marR="3175" marT="317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25%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175" marR="3175" marT="317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9%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175" marR="3175" marT="3175" marB="0" anchor="ctr"/>
                </a:tc>
                <a:extLst>
                  <a:ext uri="{0D108BD9-81ED-4DB2-BD59-A6C34878D82A}">
                    <a16:rowId xmlns:a16="http://schemas.microsoft.com/office/drawing/2014/main" val="84785873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Vomiting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175" marR="3175" marT="317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38%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175" marR="3175" marT="317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32%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175" marR="3175" marT="317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24%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175" marR="3175" marT="317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8%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175" marR="3175" marT="3175" marB="0" anchor="ctr"/>
                </a:tc>
                <a:extLst>
                  <a:ext uri="{0D108BD9-81ED-4DB2-BD59-A6C34878D82A}">
                    <a16:rowId xmlns:a16="http://schemas.microsoft.com/office/drawing/2014/main" val="375354198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Dysphonia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175" marR="3175" marT="317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37%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175" marR="3175" marT="317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20%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175" marR="3175" marT="317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31%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175" marR="3175" marT="317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24%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175" marR="3175" marT="3175" marB="0" anchor="ctr"/>
                </a:tc>
                <a:extLst>
                  <a:ext uri="{0D108BD9-81ED-4DB2-BD59-A6C34878D82A}">
                    <a16:rowId xmlns:a16="http://schemas.microsoft.com/office/drawing/2014/main" val="320667335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Hypothyroidism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175" marR="3175" marT="317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37%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175" marR="3175" marT="317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20%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175" marR="3175" marT="317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19%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175" marR="3175" marT="317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14%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175" marR="3175" marT="3175" marB="0" anchor="ctr"/>
                </a:tc>
                <a:extLst>
                  <a:ext uri="{0D108BD9-81ED-4DB2-BD59-A6C34878D82A}">
                    <a16:rowId xmlns:a16="http://schemas.microsoft.com/office/drawing/2014/main" val="216520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Proteinuria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175" marR="3175" marT="317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31%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175" marR="3175" marT="317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12%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175" marR="3175" marT="317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NR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175" marR="3175" marT="317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NR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175" marR="3175" marT="3175" marB="0" anchor="ctr"/>
                </a:tc>
                <a:extLst>
                  <a:ext uri="{0D108BD9-81ED-4DB2-BD59-A6C34878D82A}">
                    <a16:rowId xmlns:a16="http://schemas.microsoft.com/office/drawing/2014/main" val="304722703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Stomatitis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175" marR="3175" marT="317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25%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175" marR="3175" marT="317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22%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175" marR="3175" marT="317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15%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175" marR="3175" marT="317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20%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175" marR="3175" marT="3175" marB="0" anchor="ctr"/>
                </a:tc>
                <a:extLst>
                  <a:ext uri="{0D108BD9-81ED-4DB2-BD59-A6C34878D82A}">
                    <a16:rowId xmlns:a16="http://schemas.microsoft.com/office/drawing/2014/main" val="41947674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Headache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175" marR="3175" marT="317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25%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175" marR="3175" marT="317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11%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175" marR="3175" marT="317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NR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175" marR="3175" marT="317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NR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175" marR="3175" marT="3175" marB="0" anchor="ctr"/>
                </a:tc>
                <a:extLst>
                  <a:ext uri="{0D108BD9-81ED-4DB2-BD59-A6C34878D82A}">
                    <a16:rowId xmlns:a16="http://schemas.microsoft.com/office/drawing/2014/main" val="36075144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Arthralgia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175" marR="3175" marT="317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25%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175" marR="3175" marT="317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11%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175" marR="3175" marT="317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15%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175" marR="3175" marT="317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NR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175" marR="3175" marT="3175" marB="0" anchor="ctr"/>
                </a:tc>
                <a:extLst>
                  <a:ext uri="{0D108BD9-81ED-4DB2-BD59-A6C34878D82A}">
                    <a16:rowId xmlns:a16="http://schemas.microsoft.com/office/drawing/2014/main" val="393406492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Hand-foot syndrome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175" marR="3175" marT="317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15%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175" marR="3175" marT="317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42%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175" marR="3175" marT="317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27%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175" marR="3175" marT="317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16%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175" marR="3175" marT="3175" marB="0" anchor="ctr"/>
                </a:tc>
                <a:extLst>
                  <a:ext uri="{0D108BD9-81ED-4DB2-BD59-A6C34878D82A}">
                    <a16:rowId xmlns:a16="http://schemas.microsoft.com/office/drawing/2014/main" val="907911692"/>
                  </a:ext>
                </a:extLst>
              </a:tr>
            </a:tbl>
          </a:graphicData>
        </a:graphic>
      </p:graphicFrame>
      <p:sp>
        <p:nvSpPr>
          <p:cNvPr id="11" name="Title 3">
            <a:extLst>
              <a:ext uri="{FF2B5EF4-FFF2-40B4-BE49-F238E27FC236}">
                <a16:creationId xmlns:a16="http://schemas.microsoft.com/office/drawing/2014/main" id="{783B9232-2A07-6AC6-C5B6-4DC0022F7E73}"/>
              </a:ext>
            </a:extLst>
          </p:cNvPr>
          <p:cNvSpPr txBox="1">
            <a:spLocks/>
          </p:cNvSpPr>
          <p:nvPr/>
        </p:nvSpPr>
        <p:spPr>
          <a:xfrm>
            <a:off x="-281940" y="934721"/>
            <a:ext cx="2565400" cy="695496"/>
          </a:xfrm>
          <a:prstGeom prst="rect">
            <a:avLst/>
          </a:prstGeom>
          <a:noFill/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i="0">
                <a:solidFill>
                  <a:srgbClr val="003465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9pPr>
          </a:lstStyle>
          <a:p>
            <a:r>
              <a:rPr lang="en-US" sz="1800" b="1" kern="0" dirty="0">
                <a:solidFill>
                  <a:srgbClr val="002E51"/>
                </a:solidFill>
              </a:rPr>
              <a:t>Common</a:t>
            </a:r>
          </a:p>
          <a:p>
            <a:r>
              <a:rPr lang="en-US" sz="1800" b="1" kern="0" dirty="0">
                <a:solidFill>
                  <a:srgbClr val="002E51"/>
                </a:solidFill>
              </a:rPr>
              <a:t>side effects:</a:t>
            </a:r>
          </a:p>
          <a:p>
            <a:r>
              <a:rPr lang="en-US" sz="1800" b="1" kern="0" dirty="0">
                <a:solidFill>
                  <a:srgbClr val="002E51"/>
                </a:solidFill>
              </a:rPr>
              <a:t>All grades</a:t>
            </a:r>
          </a:p>
        </p:txBody>
      </p:sp>
    </p:spTree>
    <p:extLst>
      <p:ext uri="{BB962C8B-B14F-4D97-AF65-F5344CB8AC3E}">
        <p14:creationId xmlns:p14="http://schemas.microsoft.com/office/powerpoint/2010/main" val="81318025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>
                <a:solidFill>
                  <a:srgbClr val="002E51"/>
                </a:solidFill>
              </a:rPr>
              <a:t>VEGFR TKI side effects</a:t>
            </a:r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B3695D11-667B-29E7-8AD8-7E7403019179}"/>
              </a:ext>
            </a:extLst>
          </p:cNvPr>
          <p:cNvSpPr txBox="1">
            <a:spLocks/>
          </p:cNvSpPr>
          <p:nvPr/>
        </p:nvSpPr>
        <p:spPr>
          <a:xfrm>
            <a:off x="4424680" y="4443572"/>
            <a:ext cx="1986280" cy="275325"/>
          </a:xfrm>
          <a:prstGeom prst="rect">
            <a:avLst/>
          </a:prstGeom>
          <a:noFill/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i="0">
                <a:solidFill>
                  <a:srgbClr val="002450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9pPr>
          </a:lstStyle>
          <a:p>
            <a:pPr marL="0" indent="0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en-US" sz="1050" dirty="0" err="1">
                <a:latin typeface="Arial" panose="020B0604020202020204" pitchFamily="34" charset="0"/>
                <a:cs typeface="Arial" panose="020B0604020202020204" pitchFamily="34" charset="0"/>
              </a:rPr>
              <a:t>Motzer</a:t>
            </a:r>
            <a:r>
              <a:rPr lang="en-US" altLang="en-US" sz="105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1050" i="1" dirty="0">
                <a:latin typeface="Arial" panose="020B0604020202020204" pitchFamily="34" charset="0"/>
                <a:cs typeface="Arial" panose="020B0604020202020204" pitchFamily="34" charset="0"/>
              </a:rPr>
              <a:t>Lancet Oncol</a:t>
            </a:r>
            <a:r>
              <a:rPr lang="en-US" altLang="en-US" sz="1050" dirty="0">
                <a:latin typeface="Arial" panose="020B0604020202020204" pitchFamily="34" charset="0"/>
                <a:cs typeface="Arial" panose="020B0604020202020204" pitchFamily="34" charset="0"/>
              </a:rPr>
              <a:t> 2016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en-US" sz="1050" dirty="0">
                <a:latin typeface="Arial" panose="020B0604020202020204" pitchFamily="34" charset="0"/>
                <a:cs typeface="Arial" panose="020B0604020202020204" pitchFamily="34" charset="0"/>
              </a:rPr>
              <a:t>Choueiri, </a:t>
            </a:r>
            <a:r>
              <a:rPr lang="en-US" altLang="en-US" sz="1050" i="1" dirty="0">
                <a:latin typeface="Arial" panose="020B0604020202020204" pitchFamily="34" charset="0"/>
                <a:cs typeface="Arial" panose="020B0604020202020204" pitchFamily="34" charset="0"/>
              </a:rPr>
              <a:t>NEJM</a:t>
            </a:r>
            <a:r>
              <a:rPr lang="en-US" altLang="en-US" sz="1050" dirty="0">
                <a:latin typeface="Arial" panose="020B0604020202020204" pitchFamily="34" charset="0"/>
                <a:cs typeface="Arial" panose="020B0604020202020204" pitchFamily="34" charset="0"/>
              </a:rPr>
              <a:t> 2015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en-US" sz="1050" dirty="0">
                <a:latin typeface="Arial" panose="020B0604020202020204" pitchFamily="34" charset="0"/>
                <a:cs typeface="Arial" panose="020B0604020202020204" pitchFamily="34" charset="0"/>
              </a:rPr>
              <a:t>Rini, </a:t>
            </a:r>
            <a:r>
              <a:rPr lang="en-US" altLang="en-US" sz="1050" i="1" dirty="0">
                <a:latin typeface="Arial" panose="020B0604020202020204" pitchFamily="34" charset="0"/>
                <a:cs typeface="Arial" panose="020B0604020202020204" pitchFamily="34" charset="0"/>
              </a:rPr>
              <a:t>Lancet</a:t>
            </a:r>
            <a:r>
              <a:rPr lang="en-US" altLang="en-US" sz="1050" dirty="0">
                <a:latin typeface="Arial" panose="020B0604020202020204" pitchFamily="34" charset="0"/>
                <a:cs typeface="Arial" panose="020B0604020202020204" pitchFamily="34" charset="0"/>
              </a:rPr>
              <a:t> 2011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en-US" sz="1050" dirty="0">
                <a:latin typeface="Arial" panose="020B0604020202020204" pitchFamily="34" charset="0"/>
                <a:cs typeface="Arial" panose="020B0604020202020204" pitchFamily="34" charset="0"/>
              </a:rPr>
              <a:t>Rini, </a:t>
            </a:r>
            <a:r>
              <a:rPr lang="en-US" altLang="en-US" sz="1050" i="1" dirty="0">
                <a:latin typeface="Arial" panose="020B0604020202020204" pitchFamily="34" charset="0"/>
                <a:cs typeface="Arial" panose="020B0604020202020204" pitchFamily="34" charset="0"/>
              </a:rPr>
              <a:t>Lancet Oncol</a:t>
            </a:r>
            <a:r>
              <a:rPr lang="en-US" altLang="en-US" sz="1050" dirty="0">
                <a:latin typeface="Arial" panose="020B0604020202020204" pitchFamily="34" charset="0"/>
                <a:cs typeface="Arial" panose="020B0604020202020204" pitchFamily="34" charset="0"/>
              </a:rPr>
              <a:t> 2020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2357BA8A-1627-AE5A-C4C1-0000085A4EC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3881021"/>
              </p:ext>
            </p:extLst>
          </p:nvPr>
        </p:nvGraphicFramePr>
        <p:xfrm>
          <a:off x="2001520" y="791051"/>
          <a:ext cx="6690360" cy="346456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813560">
                  <a:extLst>
                    <a:ext uri="{9D8B030D-6E8A-4147-A177-3AD203B41FA5}">
                      <a16:colId xmlns:a16="http://schemas.microsoft.com/office/drawing/2014/main" val="574019185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838890316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3735114667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4033532830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54644396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Side effect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3175" marR="3175" marT="317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Lenvatinib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3175" marR="3175" marT="317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Cabozantinib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3175" marR="3175" marT="317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Axitinib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3175" marR="3175" marT="317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Tivozanib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3175" marR="3175" marT="3175" marB="0" anchor="ctr"/>
                </a:tc>
                <a:extLst>
                  <a:ext uri="{0D108BD9-81ED-4DB2-BD59-A6C34878D82A}">
                    <a16:rowId xmlns:a16="http://schemas.microsoft.com/office/drawing/2014/main" val="176271912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Any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175" marR="3175" marT="317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79%</a:t>
                      </a:r>
                    </a:p>
                  </a:txBody>
                  <a:tcPr marL="3175" marR="3175" marT="317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68%</a:t>
                      </a:r>
                    </a:p>
                  </a:txBody>
                  <a:tcPr marL="3175" marR="3175" marT="317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NR</a:t>
                      </a:r>
                    </a:p>
                  </a:txBody>
                  <a:tcPr marL="3175" marR="3175" marT="317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11%</a:t>
                      </a:r>
                    </a:p>
                  </a:txBody>
                  <a:tcPr marL="3175" marR="3175" marT="3175" marB="0" anchor="ctr"/>
                </a:tc>
                <a:extLst>
                  <a:ext uri="{0D108BD9-81ED-4DB2-BD59-A6C34878D82A}">
                    <a16:rowId xmlns:a16="http://schemas.microsoft.com/office/drawing/2014/main" val="177672461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Diarrhea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175" marR="3175" marT="317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12%</a:t>
                      </a:r>
                    </a:p>
                  </a:txBody>
                  <a:tcPr marL="3175" marR="3175" marT="317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11%</a:t>
                      </a:r>
                    </a:p>
                  </a:txBody>
                  <a:tcPr marL="3175" marR="3175" marT="317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11%</a:t>
                      </a:r>
                    </a:p>
                  </a:txBody>
                  <a:tcPr marL="3175" marR="3175" marT="317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2%</a:t>
                      </a:r>
                    </a:p>
                  </a:txBody>
                  <a:tcPr marL="3175" marR="3175" marT="3175" marB="0" anchor="ctr"/>
                </a:tc>
                <a:extLst>
                  <a:ext uri="{0D108BD9-81ED-4DB2-BD59-A6C34878D82A}">
                    <a16:rowId xmlns:a16="http://schemas.microsoft.com/office/drawing/2014/main" val="166008265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Nausea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175" marR="3175" marT="317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8%</a:t>
                      </a:r>
                    </a:p>
                  </a:txBody>
                  <a:tcPr marL="3175" marR="3175" marT="317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4%</a:t>
                      </a:r>
                    </a:p>
                  </a:txBody>
                  <a:tcPr marL="3175" marR="3175" marT="317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3%</a:t>
                      </a:r>
                    </a:p>
                  </a:txBody>
                  <a:tcPr marL="3175" marR="3175" marT="317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0%</a:t>
                      </a:r>
                    </a:p>
                  </a:txBody>
                  <a:tcPr marL="3175" marR="3175" marT="3175" marB="0" anchor="ctr"/>
                </a:tc>
                <a:extLst>
                  <a:ext uri="{0D108BD9-81ED-4DB2-BD59-A6C34878D82A}">
                    <a16:rowId xmlns:a16="http://schemas.microsoft.com/office/drawing/2014/main" val="97190301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Anorexia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175" marR="3175" marT="317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4%</a:t>
                      </a:r>
                    </a:p>
                  </a:txBody>
                  <a:tcPr marL="3175" marR="3175" marT="317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2%</a:t>
                      </a:r>
                    </a:p>
                  </a:txBody>
                  <a:tcPr marL="3175" marR="3175" marT="317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5%</a:t>
                      </a:r>
                    </a:p>
                  </a:txBody>
                  <a:tcPr marL="3175" marR="3175" marT="317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4%</a:t>
                      </a:r>
                    </a:p>
                  </a:txBody>
                  <a:tcPr marL="3175" marR="3175" marT="3175" marB="0" anchor="ctr"/>
                </a:tc>
                <a:extLst>
                  <a:ext uri="{0D108BD9-81ED-4DB2-BD59-A6C34878D82A}">
                    <a16:rowId xmlns:a16="http://schemas.microsoft.com/office/drawing/2014/main" val="236397672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Fatigue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175" marR="3175" marT="317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8%</a:t>
                      </a:r>
                    </a:p>
                  </a:txBody>
                  <a:tcPr marL="3175" marR="3175" marT="317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9%</a:t>
                      </a:r>
                    </a:p>
                  </a:txBody>
                  <a:tcPr marL="3175" marR="3175" marT="317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11%</a:t>
                      </a:r>
                    </a:p>
                  </a:txBody>
                  <a:tcPr marL="3175" marR="3175" marT="317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4%</a:t>
                      </a:r>
                    </a:p>
                  </a:txBody>
                  <a:tcPr marL="3175" marR="3175" marT="3175" marB="0" anchor="ctr"/>
                </a:tc>
                <a:extLst>
                  <a:ext uri="{0D108BD9-81ED-4DB2-BD59-A6C34878D82A}">
                    <a16:rowId xmlns:a16="http://schemas.microsoft.com/office/drawing/2014/main" val="174523745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Hypertension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175" marR="3175" marT="317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17%</a:t>
                      </a:r>
                    </a:p>
                  </a:txBody>
                  <a:tcPr marL="3175" marR="3175" marT="317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15%</a:t>
                      </a:r>
                    </a:p>
                  </a:txBody>
                  <a:tcPr marL="3175" marR="3175" marT="317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16%</a:t>
                      </a:r>
                    </a:p>
                  </a:txBody>
                  <a:tcPr marL="3175" marR="3175" marT="317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20%</a:t>
                      </a:r>
                    </a:p>
                  </a:txBody>
                  <a:tcPr marL="3175" marR="3175" marT="3175" marB="0" anchor="ctr"/>
                </a:tc>
                <a:extLst>
                  <a:ext uri="{0D108BD9-81ED-4DB2-BD59-A6C34878D82A}">
                    <a16:rowId xmlns:a16="http://schemas.microsoft.com/office/drawing/2014/main" val="38620697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Weight loss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175" marR="3175" marT="317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6%</a:t>
                      </a:r>
                    </a:p>
                  </a:txBody>
                  <a:tcPr marL="3175" marR="3175" marT="317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2%</a:t>
                      </a:r>
                    </a:p>
                  </a:txBody>
                  <a:tcPr marL="3175" marR="3175" marT="317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2%</a:t>
                      </a:r>
                    </a:p>
                  </a:txBody>
                  <a:tcPr marL="3175" marR="3175" marT="317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1%</a:t>
                      </a:r>
                    </a:p>
                  </a:txBody>
                  <a:tcPr marL="3175" marR="3175" marT="3175" marB="0" anchor="ctr"/>
                </a:tc>
                <a:extLst>
                  <a:ext uri="{0D108BD9-81ED-4DB2-BD59-A6C34878D82A}">
                    <a16:rowId xmlns:a16="http://schemas.microsoft.com/office/drawing/2014/main" val="84785873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Vomiting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175" marR="3175" marT="317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4%</a:t>
                      </a:r>
                    </a:p>
                  </a:txBody>
                  <a:tcPr marL="3175" marR="3175" marT="317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2%</a:t>
                      </a:r>
                    </a:p>
                  </a:txBody>
                  <a:tcPr marL="3175" marR="3175" marT="317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3%</a:t>
                      </a:r>
                    </a:p>
                  </a:txBody>
                  <a:tcPr marL="3175" marR="3175" marT="317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1%</a:t>
                      </a:r>
                    </a:p>
                  </a:txBody>
                  <a:tcPr marL="3175" marR="3175" marT="3175" marB="0" anchor="ctr"/>
                </a:tc>
                <a:extLst>
                  <a:ext uri="{0D108BD9-81ED-4DB2-BD59-A6C34878D82A}">
                    <a16:rowId xmlns:a16="http://schemas.microsoft.com/office/drawing/2014/main" val="375354198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Dysphonia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175" marR="3175" marT="317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0%</a:t>
                      </a:r>
                    </a:p>
                  </a:txBody>
                  <a:tcPr marL="3175" marR="3175" marT="317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&lt;1%</a:t>
                      </a:r>
                    </a:p>
                  </a:txBody>
                  <a:tcPr marL="3175" marR="3175" marT="317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0%</a:t>
                      </a:r>
                    </a:p>
                  </a:txBody>
                  <a:tcPr marL="3175" marR="3175" marT="317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1%</a:t>
                      </a:r>
                    </a:p>
                  </a:txBody>
                  <a:tcPr marL="3175" marR="3175" marT="3175" marB="0" anchor="ctr"/>
                </a:tc>
                <a:extLst>
                  <a:ext uri="{0D108BD9-81ED-4DB2-BD59-A6C34878D82A}">
                    <a16:rowId xmlns:a16="http://schemas.microsoft.com/office/drawing/2014/main" val="320667335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Hypothyroidism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175" marR="3175" marT="317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2%</a:t>
                      </a:r>
                    </a:p>
                  </a:txBody>
                  <a:tcPr marL="3175" marR="3175" marT="317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0%</a:t>
                      </a:r>
                    </a:p>
                  </a:txBody>
                  <a:tcPr marL="3175" marR="3175" marT="317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&lt;1%</a:t>
                      </a:r>
                    </a:p>
                  </a:txBody>
                  <a:tcPr marL="3175" marR="3175" marT="317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1%</a:t>
                      </a:r>
                    </a:p>
                  </a:txBody>
                  <a:tcPr marL="3175" marR="3175" marT="3175" marB="0" anchor="ctr"/>
                </a:tc>
                <a:extLst>
                  <a:ext uri="{0D108BD9-81ED-4DB2-BD59-A6C34878D82A}">
                    <a16:rowId xmlns:a16="http://schemas.microsoft.com/office/drawing/2014/main" val="216520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Proteinuria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175" marR="3175" marT="317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19%</a:t>
                      </a:r>
                    </a:p>
                  </a:txBody>
                  <a:tcPr marL="3175" marR="3175" marT="317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2%</a:t>
                      </a:r>
                    </a:p>
                  </a:txBody>
                  <a:tcPr marL="3175" marR="3175" marT="317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NR</a:t>
                      </a:r>
                    </a:p>
                  </a:txBody>
                  <a:tcPr marL="3175" marR="3175" marT="317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NR</a:t>
                      </a:r>
                    </a:p>
                  </a:txBody>
                  <a:tcPr marL="3175" marR="3175" marT="3175" marB="0" anchor="ctr"/>
                </a:tc>
                <a:extLst>
                  <a:ext uri="{0D108BD9-81ED-4DB2-BD59-A6C34878D82A}">
                    <a16:rowId xmlns:a16="http://schemas.microsoft.com/office/drawing/2014/main" val="304722703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Stomatitis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175" marR="3175" marT="317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2%</a:t>
                      </a:r>
                    </a:p>
                  </a:txBody>
                  <a:tcPr marL="3175" marR="3175" marT="317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2%</a:t>
                      </a:r>
                    </a:p>
                  </a:txBody>
                  <a:tcPr marL="3175" marR="3175" marT="317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1%</a:t>
                      </a:r>
                    </a:p>
                  </a:txBody>
                  <a:tcPr marL="3175" marR="3175" marT="317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2%</a:t>
                      </a:r>
                    </a:p>
                  </a:txBody>
                  <a:tcPr marL="3175" marR="3175" marT="3175" marB="0" anchor="ctr"/>
                </a:tc>
                <a:extLst>
                  <a:ext uri="{0D108BD9-81ED-4DB2-BD59-A6C34878D82A}">
                    <a16:rowId xmlns:a16="http://schemas.microsoft.com/office/drawing/2014/main" val="41947674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Headache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175" marR="3175" marT="317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4%</a:t>
                      </a:r>
                    </a:p>
                  </a:txBody>
                  <a:tcPr marL="3175" marR="3175" marT="317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&lt;1%</a:t>
                      </a:r>
                    </a:p>
                  </a:txBody>
                  <a:tcPr marL="3175" marR="3175" marT="317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NR</a:t>
                      </a:r>
                    </a:p>
                  </a:txBody>
                  <a:tcPr marL="3175" marR="3175" marT="317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NR</a:t>
                      </a:r>
                    </a:p>
                  </a:txBody>
                  <a:tcPr marL="3175" marR="3175" marT="3175" marB="0" anchor="ctr"/>
                </a:tc>
                <a:extLst>
                  <a:ext uri="{0D108BD9-81ED-4DB2-BD59-A6C34878D82A}">
                    <a16:rowId xmlns:a16="http://schemas.microsoft.com/office/drawing/2014/main" val="36075144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Arthralgia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175" marR="3175" marT="317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0%</a:t>
                      </a:r>
                    </a:p>
                  </a:txBody>
                  <a:tcPr marL="3175" marR="3175" marT="317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&lt;1%</a:t>
                      </a:r>
                    </a:p>
                  </a:txBody>
                  <a:tcPr marL="3175" marR="3175" marT="317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1%</a:t>
                      </a:r>
                    </a:p>
                  </a:txBody>
                  <a:tcPr marL="3175" marR="3175" marT="317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NR</a:t>
                      </a:r>
                    </a:p>
                  </a:txBody>
                  <a:tcPr marL="3175" marR="3175" marT="3175" marB="0" anchor="ctr"/>
                </a:tc>
                <a:extLst>
                  <a:ext uri="{0D108BD9-81ED-4DB2-BD59-A6C34878D82A}">
                    <a16:rowId xmlns:a16="http://schemas.microsoft.com/office/drawing/2014/main" val="393406492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Hand-foot syndrome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175" marR="3175" marT="317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0%</a:t>
                      </a:r>
                    </a:p>
                  </a:txBody>
                  <a:tcPr marL="3175" marR="3175" marT="317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8%</a:t>
                      </a:r>
                    </a:p>
                  </a:txBody>
                  <a:tcPr marL="3175" marR="3175" marT="317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5%</a:t>
                      </a:r>
                    </a:p>
                  </a:txBody>
                  <a:tcPr marL="3175" marR="3175" marT="317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1%</a:t>
                      </a:r>
                    </a:p>
                  </a:txBody>
                  <a:tcPr marL="3175" marR="3175" marT="3175" marB="0" anchor="ctr"/>
                </a:tc>
                <a:extLst>
                  <a:ext uri="{0D108BD9-81ED-4DB2-BD59-A6C34878D82A}">
                    <a16:rowId xmlns:a16="http://schemas.microsoft.com/office/drawing/2014/main" val="907911692"/>
                  </a:ext>
                </a:extLst>
              </a:tr>
            </a:tbl>
          </a:graphicData>
        </a:graphic>
      </p:graphicFrame>
      <p:sp>
        <p:nvSpPr>
          <p:cNvPr id="11" name="Title 3">
            <a:extLst>
              <a:ext uri="{FF2B5EF4-FFF2-40B4-BE49-F238E27FC236}">
                <a16:creationId xmlns:a16="http://schemas.microsoft.com/office/drawing/2014/main" id="{783B9232-2A07-6AC6-C5B6-4DC0022F7E73}"/>
              </a:ext>
            </a:extLst>
          </p:cNvPr>
          <p:cNvSpPr txBox="1">
            <a:spLocks/>
          </p:cNvSpPr>
          <p:nvPr/>
        </p:nvSpPr>
        <p:spPr>
          <a:xfrm>
            <a:off x="-281940" y="934721"/>
            <a:ext cx="2565400" cy="695496"/>
          </a:xfrm>
          <a:prstGeom prst="rect">
            <a:avLst/>
          </a:prstGeom>
          <a:noFill/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i="0">
                <a:solidFill>
                  <a:srgbClr val="003465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9pPr>
          </a:lstStyle>
          <a:p>
            <a:r>
              <a:rPr lang="en-US" sz="1800" b="1" kern="0" dirty="0">
                <a:solidFill>
                  <a:srgbClr val="002E51"/>
                </a:solidFill>
              </a:rPr>
              <a:t>Common</a:t>
            </a:r>
          </a:p>
          <a:p>
            <a:r>
              <a:rPr lang="en-US" sz="1800" b="1" kern="0" dirty="0">
                <a:solidFill>
                  <a:srgbClr val="002E51"/>
                </a:solidFill>
              </a:rPr>
              <a:t>side effects:</a:t>
            </a:r>
          </a:p>
          <a:p>
            <a:r>
              <a:rPr lang="en-US" sz="1800" b="1" kern="0" dirty="0">
                <a:solidFill>
                  <a:srgbClr val="002E51"/>
                </a:solidFill>
              </a:rPr>
              <a:t>Grades 3-4</a:t>
            </a:r>
          </a:p>
        </p:txBody>
      </p:sp>
    </p:spTree>
    <p:extLst>
      <p:ext uri="{BB962C8B-B14F-4D97-AF65-F5344CB8AC3E}">
        <p14:creationId xmlns:p14="http://schemas.microsoft.com/office/powerpoint/2010/main" val="176457409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29D96A9-A36C-2401-EB9B-09813465FA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7010" y="76200"/>
            <a:ext cx="4136653" cy="4283169"/>
          </a:xfrm>
          <a:prstGeom prst="rect">
            <a:avLst/>
          </a:prstGeom>
        </p:spPr>
      </p:pic>
      <p:sp>
        <p:nvSpPr>
          <p:cNvPr id="3" name="Title 3">
            <a:extLst>
              <a:ext uri="{FF2B5EF4-FFF2-40B4-BE49-F238E27FC236}">
                <a16:creationId xmlns:a16="http://schemas.microsoft.com/office/drawing/2014/main" id="{837842FB-BC46-3F95-31A7-778E538A72B4}"/>
              </a:ext>
            </a:extLst>
          </p:cNvPr>
          <p:cNvSpPr txBox="1">
            <a:spLocks/>
          </p:cNvSpPr>
          <p:nvPr/>
        </p:nvSpPr>
        <p:spPr>
          <a:xfrm>
            <a:off x="4196080" y="4734308"/>
            <a:ext cx="2352040" cy="275325"/>
          </a:xfrm>
          <a:prstGeom prst="rect">
            <a:avLst/>
          </a:prstGeom>
          <a:noFill/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i="0">
                <a:solidFill>
                  <a:srgbClr val="002450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9pPr>
          </a:lstStyle>
          <a:p>
            <a:r>
              <a:rPr lang="en-US" sz="1050" kern="0" dirty="0" err="1"/>
              <a:t>Brahmer</a:t>
            </a:r>
            <a:r>
              <a:rPr lang="en-US" sz="1050" kern="0" dirty="0"/>
              <a:t> et al, </a:t>
            </a:r>
            <a:r>
              <a:rPr lang="en-US" sz="1050" i="1" kern="0" dirty="0" err="1"/>
              <a:t>Eur</a:t>
            </a:r>
            <a:r>
              <a:rPr lang="en-US" sz="1050" i="1" kern="0" dirty="0"/>
              <a:t> J Cancer </a:t>
            </a:r>
            <a:r>
              <a:rPr lang="en-US" sz="1050" kern="0" dirty="0"/>
              <a:t>2024</a:t>
            </a:r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783B9232-2A07-6AC6-C5B6-4DC0022F7E73}"/>
              </a:ext>
            </a:extLst>
          </p:cNvPr>
          <p:cNvSpPr txBox="1">
            <a:spLocks/>
          </p:cNvSpPr>
          <p:nvPr/>
        </p:nvSpPr>
        <p:spPr>
          <a:xfrm>
            <a:off x="-281940" y="934721"/>
            <a:ext cx="2565400" cy="695496"/>
          </a:xfrm>
          <a:prstGeom prst="rect">
            <a:avLst/>
          </a:prstGeom>
          <a:noFill/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i="0">
                <a:solidFill>
                  <a:srgbClr val="003465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9pPr>
          </a:lstStyle>
          <a:p>
            <a:r>
              <a:rPr lang="en-US" sz="1800" b="1" kern="0" dirty="0">
                <a:solidFill>
                  <a:srgbClr val="002E51"/>
                </a:solidFill>
              </a:rPr>
              <a:t>Side effects: pembrolizumab</a:t>
            </a:r>
          </a:p>
        </p:txBody>
      </p:sp>
    </p:spTree>
    <p:extLst>
      <p:ext uri="{BB962C8B-B14F-4D97-AF65-F5344CB8AC3E}">
        <p14:creationId xmlns:p14="http://schemas.microsoft.com/office/powerpoint/2010/main" val="239201850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837842FB-BC46-3F95-31A7-778E538A72B4}"/>
              </a:ext>
            </a:extLst>
          </p:cNvPr>
          <p:cNvSpPr txBox="1">
            <a:spLocks/>
          </p:cNvSpPr>
          <p:nvPr/>
        </p:nvSpPr>
        <p:spPr>
          <a:xfrm>
            <a:off x="4196080" y="4734308"/>
            <a:ext cx="2352040" cy="275325"/>
          </a:xfrm>
          <a:prstGeom prst="rect">
            <a:avLst/>
          </a:prstGeom>
          <a:noFill/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i="0">
                <a:solidFill>
                  <a:srgbClr val="002450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9pPr>
          </a:lstStyle>
          <a:p>
            <a:r>
              <a:rPr lang="en-US" sz="1050" kern="0" dirty="0" err="1"/>
              <a:t>Brahmer</a:t>
            </a:r>
            <a:r>
              <a:rPr lang="en-US" sz="1050" kern="0" dirty="0"/>
              <a:t> et al, </a:t>
            </a:r>
            <a:r>
              <a:rPr lang="en-US" sz="1050" i="1" kern="0" dirty="0" err="1"/>
              <a:t>Eur</a:t>
            </a:r>
            <a:r>
              <a:rPr lang="en-US" sz="1050" i="1" kern="0" dirty="0"/>
              <a:t> J Cancer </a:t>
            </a:r>
            <a:r>
              <a:rPr lang="en-US" sz="1050" kern="0" dirty="0"/>
              <a:t>2024</a:t>
            </a:r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783B9232-2A07-6AC6-C5B6-4DC0022F7E73}"/>
              </a:ext>
            </a:extLst>
          </p:cNvPr>
          <p:cNvSpPr txBox="1">
            <a:spLocks/>
          </p:cNvSpPr>
          <p:nvPr/>
        </p:nvSpPr>
        <p:spPr>
          <a:xfrm>
            <a:off x="-281940" y="934721"/>
            <a:ext cx="2565400" cy="695496"/>
          </a:xfrm>
          <a:prstGeom prst="rect">
            <a:avLst/>
          </a:prstGeom>
          <a:noFill/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i="0">
                <a:solidFill>
                  <a:srgbClr val="003465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9pPr>
          </a:lstStyle>
          <a:p>
            <a:r>
              <a:rPr lang="en-US" sz="1800" b="1" kern="0" dirty="0">
                <a:solidFill>
                  <a:srgbClr val="002E51"/>
                </a:solidFill>
              </a:rPr>
              <a:t>Side effects: pembrolizumab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57A2F32-46AB-1BBA-0DEE-E72076CC9F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7274" y="76201"/>
            <a:ext cx="6013766" cy="4223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7309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D7A7171-13EB-75A2-57B5-8FC8EA7CE3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18334"/>
            <a:ext cx="9144000" cy="191159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7E2E7F5-2920-8583-76C3-D0B1C83760C2}"/>
              </a:ext>
            </a:extLst>
          </p:cNvPr>
          <p:cNvSpPr/>
          <p:nvPr/>
        </p:nvSpPr>
        <p:spPr bwMode="auto">
          <a:xfrm>
            <a:off x="4051111" y="1618334"/>
            <a:ext cx="2075369" cy="1041433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127465"/>
            <a:ext cx="9144000" cy="807256"/>
          </a:xfrm>
        </p:spPr>
        <p:txBody>
          <a:bodyPr/>
          <a:lstStyle/>
          <a:p>
            <a:r>
              <a:rPr lang="en-US" b="1" dirty="0"/>
              <a:t>First-Line Therapy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2C615FF-06FB-7AAA-416C-3BC1DE9F6480}"/>
              </a:ext>
            </a:extLst>
          </p:cNvPr>
          <p:cNvSpPr txBox="1"/>
          <p:nvPr/>
        </p:nvSpPr>
        <p:spPr>
          <a:xfrm>
            <a:off x="4205619" y="1554265"/>
            <a:ext cx="870751" cy="230832"/>
          </a:xfrm>
          <a:prstGeom prst="rect">
            <a:avLst/>
          </a:prstGeom>
          <a:solidFill>
            <a:schemeClr val="bg1"/>
          </a:solidFill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900" b="1" dirty="0">
                <a:solidFill>
                  <a:srgbClr val="FF0000"/>
                </a:solidFill>
              </a:rPr>
              <a:t>Keynote-426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3B4B435-257C-EF3E-F311-1A1DC3E1F0FA}"/>
              </a:ext>
            </a:extLst>
          </p:cNvPr>
          <p:cNvSpPr txBox="1"/>
          <p:nvPr/>
        </p:nvSpPr>
        <p:spPr>
          <a:xfrm>
            <a:off x="4205618" y="1854902"/>
            <a:ext cx="1063112" cy="230832"/>
          </a:xfrm>
          <a:prstGeom prst="rect">
            <a:avLst/>
          </a:prstGeom>
          <a:solidFill>
            <a:schemeClr val="bg1"/>
          </a:solidFill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900" b="1" dirty="0">
                <a:solidFill>
                  <a:srgbClr val="FF0000"/>
                </a:solidFill>
              </a:rPr>
              <a:t>Checkmate-9ER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5156511-FBCD-E39D-D27B-5BECE1D6667F}"/>
              </a:ext>
            </a:extLst>
          </p:cNvPr>
          <p:cNvSpPr txBox="1"/>
          <p:nvPr/>
        </p:nvSpPr>
        <p:spPr>
          <a:xfrm>
            <a:off x="4205618" y="2149367"/>
            <a:ext cx="582211" cy="230832"/>
          </a:xfrm>
          <a:prstGeom prst="rect">
            <a:avLst/>
          </a:prstGeom>
          <a:solidFill>
            <a:schemeClr val="bg1"/>
          </a:solidFill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900" b="1" dirty="0">
                <a:solidFill>
                  <a:srgbClr val="FF0000"/>
                </a:solidFill>
              </a:rPr>
              <a:t>CLEAR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D341BEF-F31E-CCD5-4B25-448529562578}"/>
              </a:ext>
            </a:extLst>
          </p:cNvPr>
          <p:cNvSpPr txBox="1"/>
          <p:nvPr/>
        </p:nvSpPr>
        <p:spPr>
          <a:xfrm>
            <a:off x="4205619" y="2442051"/>
            <a:ext cx="1031051" cy="230832"/>
          </a:xfrm>
          <a:prstGeom prst="rect">
            <a:avLst/>
          </a:prstGeom>
          <a:solidFill>
            <a:schemeClr val="bg1"/>
          </a:solidFill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900" b="1" dirty="0">
                <a:solidFill>
                  <a:srgbClr val="FF0000"/>
                </a:solidFill>
              </a:rPr>
              <a:t>Checkmate-214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9FEB1C75-A02D-05A4-44FA-14753DA0607F}"/>
              </a:ext>
            </a:extLst>
          </p:cNvPr>
          <p:cNvCxnSpPr>
            <a:endCxn id="6" idx="1"/>
          </p:cNvCxnSpPr>
          <p:nvPr/>
        </p:nvCxnSpPr>
        <p:spPr bwMode="auto">
          <a:xfrm flipV="1">
            <a:off x="3738880" y="1669681"/>
            <a:ext cx="466739" cy="54011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01674AAE-D168-0986-C5CD-B55C65029A93}"/>
              </a:ext>
            </a:extLst>
          </p:cNvPr>
          <p:cNvCxnSpPr>
            <a:cxnSpLocks/>
            <a:endCxn id="11" idx="1"/>
          </p:cNvCxnSpPr>
          <p:nvPr/>
        </p:nvCxnSpPr>
        <p:spPr bwMode="auto">
          <a:xfrm flipV="1">
            <a:off x="3774440" y="1970318"/>
            <a:ext cx="431178" cy="35489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6F241235-F14C-1646-47D1-024BF825E996}"/>
              </a:ext>
            </a:extLst>
          </p:cNvPr>
          <p:cNvCxnSpPr>
            <a:cxnSpLocks/>
            <a:endCxn id="20" idx="1"/>
          </p:cNvCxnSpPr>
          <p:nvPr/>
        </p:nvCxnSpPr>
        <p:spPr bwMode="auto">
          <a:xfrm flipV="1">
            <a:off x="3891280" y="2264783"/>
            <a:ext cx="314338" cy="19749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0491490C-2BC8-E290-47DB-06BDFABA888F}"/>
              </a:ext>
            </a:extLst>
          </p:cNvPr>
          <p:cNvCxnSpPr>
            <a:cxnSpLocks/>
            <a:endCxn id="23" idx="1"/>
          </p:cNvCxnSpPr>
          <p:nvPr/>
        </p:nvCxnSpPr>
        <p:spPr bwMode="auto">
          <a:xfrm flipV="1">
            <a:off x="2866967" y="2557467"/>
            <a:ext cx="1338652" cy="865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1249712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6" grpId="0" animBg="1"/>
      <p:bldP spid="11" grpId="0" animBg="1"/>
      <p:bldP spid="20" grpId="0" animBg="1"/>
      <p:bldP spid="23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1178560" y="2397505"/>
            <a:ext cx="6705600" cy="559056"/>
          </a:xfrm>
        </p:spPr>
        <p:txBody>
          <a:bodyPr/>
          <a:lstStyle/>
          <a:p>
            <a:r>
              <a:rPr lang="en-US" b="1" dirty="0">
                <a:solidFill>
                  <a:srgbClr val="002E51"/>
                </a:solidFill>
              </a:rPr>
              <a:t>adsinger@mednet.ucla.edu</a:t>
            </a:r>
            <a:endParaRPr lang="en-US" dirty="0">
              <a:solidFill>
                <a:srgbClr val="002E51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-40640" y="1513841"/>
            <a:ext cx="9144000" cy="786936"/>
          </a:xfrm>
        </p:spPr>
        <p:txBody>
          <a:bodyPr/>
          <a:lstStyle/>
          <a:p>
            <a:r>
              <a:rPr lang="en-US" b="1" dirty="0">
                <a:solidFill>
                  <a:srgbClr val="002E51"/>
                </a:solidFill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344239313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011B7A1-BD6B-7FF9-D2A8-478F47D6C8D8}"/>
              </a:ext>
            </a:extLst>
          </p:cNvPr>
          <p:cNvSpPr/>
          <p:nvPr/>
        </p:nvSpPr>
        <p:spPr>
          <a:xfrm>
            <a:off x="0" y="2586831"/>
            <a:ext cx="91299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pc="600" dirty="0">
                <a:solidFill>
                  <a:srgbClr val="FFC82C"/>
                </a:solidFill>
                <a:latin typeface="Corporate A Medium" panose="02000503080000020004" pitchFamily="2" charset="0"/>
              </a:rPr>
              <a:t>Genitourinary Cancers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299275E-5264-31AB-209A-92E5E29A5422}"/>
              </a:ext>
            </a:extLst>
          </p:cNvPr>
          <p:cNvSpPr/>
          <p:nvPr/>
        </p:nvSpPr>
        <p:spPr>
          <a:xfrm>
            <a:off x="14075" y="3073896"/>
            <a:ext cx="912992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Corporate S Demi" panose="02020500000000000000" pitchFamily="18" charset="0"/>
              </a:rPr>
              <a:t>Tuesday, August 27, 2024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DB8949E-F9C4-FC19-E645-E1BF9602A147}"/>
              </a:ext>
            </a:extLst>
          </p:cNvPr>
          <p:cNvSpPr/>
          <p:nvPr/>
        </p:nvSpPr>
        <p:spPr>
          <a:xfrm>
            <a:off x="7899661" y="443059"/>
            <a:ext cx="461914" cy="197963"/>
          </a:xfrm>
          <a:prstGeom prst="rect">
            <a:avLst/>
          </a:prstGeom>
          <a:solidFill>
            <a:srgbClr val="FFC82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55404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176732" y="2286152"/>
            <a:ext cx="8790535" cy="2204975"/>
          </a:xfrm>
        </p:spPr>
        <p:txBody>
          <a:bodyPr/>
          <a:lstStyle/>
          <a:p>
            <a:pPr algn="ctr"/>
            <a:r>
              <a:rPr lang="en-US" sz="2100" b="1" dirty="0"/>
              <a:t>Alexandra Drakaki, MD, PhD</a:t>
            </a:r>
          </a:p>
          <a:p>
            <a:pPr algn="ctr"/>
            <a:r>
              <a:rPr lang="en-US" sz="2100" dirty="0"/>
              <a:t>Associate Professor of Hematology/Oncology and Urology</a:t>
            </a:r>
          </a:p>
          <a:p>
            <a:pPr algn="ctr"/>
            <a:r>
              <a:rPr lang="en-US" sz="2100" dirty="0"/>
              <a:t>Medical Director of the Genitourinary Oncology Program</a:t>
            </a:r>
          </a:p>
          <a:p>
            <a:pPr algn="ctr"/>
            <a:r>
              <a:rPr lang="en-US" sz="2100" dirty="0"/>
              <a:t>Leader of the Genitourinary Research Program</a:t>
            </a:r>
          </a:p>
          <a:p>
            <a:pPr algn="ctr"/>
            <a:r>
              <a:rPr lang="en-US" sz="2100" dirty="0"/>
              <a:t>UCLA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-1" y="319566"/>
            <a:ext cx="9144000" cy="786936"/>
          </a:xfrm>
        </p:spPr>
        <p:txBody>
          <a:bodyPr/>
          <a:lstStyle/>
          <a:p>
            <a:r>
              <a:rPr lang="en-US" b="1" dirty="0">
                <a:solidFill>
                  <a:srgbClr val="002E51"/>
                </a:solidFill>
              </a:rPr>
              <a:t> </a:t>
            </a:r>
            <a:r>
              <a:rPr lang="en-US" sz="2600" dirty="0"/>
              <a:t>​</a:t>
            </a:r>
            <a:r>
              <a:rPr lang="en-US" sz="2800" b="1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Current and Emerging Treatment Standards of </a:t>
            </a:r>
            <a:br>
              <a:rPr lang="en-US" sz="2800" b="1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</a:br>
            <a:r>
              <a:rPr lang="en-US" sz="2800" b="1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Advanced Non-Clear Cell RCC</a:t>
            </a:r>
            <a:br>
              <a:rPr lang="en-US" sz="180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</a:br>
            <a:endParaRPr lang="en-US" b="1" dirty="0">
              <a:solidFill>
                <a:srgbClr val="002E5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385017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1371600" y="1514183"/>
            <a:ext cx="6400800" cy="2915920"/>
          </a:xfrm>
        </p:spPr>
        <p:txBody>
          <a:bodyPr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E51"/>
                </a:solidFill>
              </a:rPr>
              <a:t>Types of Non clear cell Renal Cell Cancer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E51"/>
                </a:solidFill>
              </a:rPr>
              <a:t>Current Therapies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E51"/>
                </a:solidFill>
              </a:rPr>
              <a:t>Ongoing Trials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E51"/>
                </a:solidFill>
              </a:rPr>
              <a:t>GU ASCO 2024 Updates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314532"/>
            <a:ext cx="9144000" cy="807256"/>
          </a:xfrm>
        </p:spPr>
        <p:txBody>
          <a:bodyPr/>
          <a:lstStyle/>
          <a:p>
            <a:r>
              <a:rPr lang="en-US" b="1" dirty="0"/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2365425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008FBED-67D1-6A87-F1FD-138EEEAB0D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3945" y="684292"/>
            <a:ext cx="6356107" cy="3525701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6D09BB82-335F-C47A-F1EF-A1EBDD77ED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2253" y="123762"/>
            <a:ext cx="7379493" cy="626269"/>
          </a:xfrm>
          <a:ln>
            <a:solidFill>
              <a:schemeClr val="accent1"/>
            </a:solidFill>
          </a:ln>
        </p:spPr>
        <p:txBody>
          <a:bodyPr/>
          <a:lstStyle/>
          <a:p>
            <a:pPr algn="ctr"/>
            <a:r>
              <a:rPr lang="en-US" sz="2600" dirty="0">
                <a:solidFill>
                  <a:schemeClr val="tx1"/>
                </a:solidFill>
              </a:rPr>
              <a:t>Kidney Cancer: A family of tumors (part A)</a:t>
            </a:r>
          </a:p>
        </p:txBody>
      </p:sp>
    </p:spTree>
    <p:extLst>
      <p:ext uri="{BB962C8B-B14F-4D97-AF65-F5344CB8AC3E}">
        <p14:creationId xmlns:p14="http://schemas.microsoft.com/office/powerpoint/2010/main" val="267455964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6D09BB82-335F-C47A-F1EF-A1EBDD77ED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225"/>
            <a:ext cx="7886700" cy="607439"/>
          </a:xfrm>
          <a:ln>
            <a:solidFill>
              <a:schemeClr val="accent1"/>
            </a:solidFill>
          </a:ln>
        </p:spPr>
        <p:txBody>
          <a:bodyPr/>
          <a:lstStyle/>
          <a:p>
            <a:r>
              <a:rPr lang="en-US" sz="2600" dirty="0">
                <a:solidFill>
                  <a:schemeClr val="tx1"/>
                </a:solidFill>
              </a:rPr>
              <a:t>Kidney Cancer: A family of tumors (part B)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213CBF-5B1D-9317-018B-2F8780B462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6948" y="1021977"/>
            <a:ext cx="6290103" cy="2490807"/>
          </a:xfrm>
          <a:solidFill>
            <a:srgbClr val="1C64CE"/>
          </a:solidFill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Collecting Duct </a:t>
            </a:r>
          </a:p>
          <a:p>
            <a:r>
              <a:rPr lang="en-US" dirty="0">
                <a:solidFill>
                  <a:schemeClr val="bg1"/>
                </a:solidFill>
              </a:rPr>
              <a:t>Kidney Medullary Carcinoma</a:t>
            </a:r>
          </a:p>
          <a:p>
            <a:r>
              <a:rPr lang="en-US" dirty="0">
                <a:solidFill>
                  <a:schemeClr val="bg1"/>
                </a:solidFill>
              </a:rPr>
              <a:t>Unclassified RCC</a:t>
            </a:r>
          </a:p>
          <a:p>
            <a:r>
              <a:rPr lang="en-US" dirty="0">
                <a:solidFill>
                  <a:schemeClr val="bg1"/>
                </a:solidFill>
              </a:rPr>
              <a:t>Translocation RCC</a:t>
            </a:r>
          </a:p>
          <a:p>
            <a:r>
              <a:rPr lang="en-US" dirty="0">
                <a:solidFill>
                  <a:schemeClr val="bg1"/>
                </a:solidFill>
              </a:rPr>
              <a:t>Kidney Cancer with </a:t>
            </a:r>
            <a:r>
              <a:rPr lang="en-US" dirty="0" err="1">
                <a:solidFill>
                  <a:schemeClr val="bg1"/>
                </a:solidFill>
              </a:rPr>
              <a:t>Sarcomatoid</a:t>
            </a:r>
            <a:r>
              <a:rPr lang="en-US" dirty="0">
                <a:solidFill>
                  <a:schemeClr val="bg1"/>
                </a:solidFill>
              </a:rPr>
              <a:t> Features</a:t>
            </a:r>
          </a:p>
        </p:txBody>
      </p:sp>
    </p:spTree>
    <p:extLst>
      <p:ext uri="{BB962C8B-B14F-4D97-AF65-F5344CB8AC3E}">
        <p14:creationId xmlns:p14="http://schemas.microsoft.com/office/powerpoint/2010/main" val="416543493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7907A53-7A39-5F85-4ABE-C6C566A35F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137" y="86758"/>
            <a:ext cx="7987933" cy="4226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34750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96A2E3-1125-B6E5-02DC-5DFF96D16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231" y="175653"/>
            <a:ext cx="7886700" cy="571500"/>
          </a:xfrm>
        </p:spPr>
        <p:txBody>
          <a:bodyPr/>
          <a:lstStyle/>
          <a:p>
            <a:pPr algn="ctr"/>
            <a:r>
              <a:rPr lang="en-US" sz="2800" b="1" u="sng" dirty="0">
                <a:solidFill>
                  <a:schemeClr val="tx1"/>
                </a:solidFill>
              </a:rPr>
              <a:t>Treatment of Non Clear Cell Carcinoma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1295919-6377-EE5D-8818-3F7A78E3C2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4394" y="1102519"/>
            <a:ext cx="3707606" cy="63579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AB7A058-C3FA-55B4-A58D-A697174BBD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966" y="1788318"/>
            <a:ext cx="6593231" cy="198596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8" name="Rectangle 4">
            <a:extLst>
              <a:ext uri="{FF2B5EF4-FFF2-40B4-BE49-F238E27FC236}">
                <a16:creationId xmlns:a16="http://schemas.microsoft.com/office/drawing/2014/main" id="{D4E2D2A3-3958-56BE-1FE5-3D9118F4AEBC}"/>
              </a:ext>
            </a:extLst>
          </p:cNvPr>
          <p:cNvSpPr txBox="1">
            <a:spLocks noChangeArrowheads="1"/>
          </p:cNvSpPr>
          <p:nvPr/>
        </p:nvSpPr>
        <p:spPr>
          <a:xfrm>
            <a:off x="5564650" y="3907632"/>
            <a:ext cx="2139554" cy="216693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x-none" sz="1575" dirty="0">
                <a:latin typeface="Calibri" panose="020F0502020204030204" pitchFamily="34" charset="0"/>
              </a:rPr>
              <a:t>McDermott et al, JCO 2021</a:t>
            </a:r>
          </a:p>
        </p:txBody>
      </p:sp>
    </p:spTree>
    <p:extLst>
      <p:ext uri="{BB962C8B-B14F-4D97-AF65-F5344CB8AC3E}">
        <p14:creationId xmlns:p14="http://schemas.microsoft.com/office/powerpoint/2010/main" val="223168487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ECD3E4D6-9D77-C425-2711-A583E20B0E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7741" y="21266"/>
            <a:ext cx="6468517" cy="430170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B0134CC-E4E5-5FD2-BA11-1F4F728ED3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8246" y="4127578"/>
            <a:ext cx="1139429" cy="195393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80620973-9F88-09B3-5A84-D4C18C9D691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1"/>
          </a:solidFill>
          <a:ln>
            <a:solidFill>
              <a:schemeClr val="accent1"/>
            </a:solidFill>
          </a:ln>
        </p:spPr>
        <p:txBody>
          <a:bodyPr/>
          <a:lstStyle/>
          <a:p>
            <a:pPr algn="l"/>
            <a:r>
              <a:rPr lang="en-US" sz="1400" dirty="0">
                <a:solidFill>
                  <a:schemeClr val="accent6"/>
                </a:solidFill>
              </a:rPr>
              <a:t>Pembrolizumab</a:t>
            </a:r>
            <a:br>
              <a:rPr lang="en-US" sz="1400" dirty="0">
                <a:solidFill>
                  <a:schemeClr val="accent6"/>
                </a:solidFill>
              </a:rPr>
            </a:br>
            <a:r>
              <a:rPr lang="en-US" sz="1400" dirty="0">
                <a:solidFill>
                  <a:schemeClr val="accent6"/>
                </a:solidFill>
              </a:rPr>
              <a:t>  Monotherapy	</a:t>
            </a:r>
            <a:r>
              <a:rPr lang="en-US" sz="2100" dirty="0">
                <a:solidFill>
                  <a:schemeClr val="accent6"/>
                </a:solidFill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310031457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A369E75-CB80-27BD-33B0-E91D357D93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854" y="1308558"/>
            <a:ext cx="7497665" cy="1265573"/>
          </a:xfrm>
          <a:prstGeom prst="rect">
            <a:avLst/>
          </a:prstGeom>
        </p:spPr>
      </p:pic>
      <p:pic>
        <p:nvPicPr>
          <p:cNvPr id="6" name="Picture 5" descr="A blue and green logo&#10;&#10;Description automatically generated">
            <a:extLst>
              <a:ext uri="{FF2B5EF4-FFF2-40B4-BE49-F238E27FC236}">
                <a16:creationId xmlns:a16="http://schemas.microsoft.com/office/drawing/2014/main" id="{F1CE65DA-90C9-CD5B-7A7C-48CF58E784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9124" y="2814252"/>
            <a:ext cx="2203847" cy="642568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E82C18B7-6B16-CF1C-BCD6-262D645FE9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8F3D21F-3C7C-2CF1-3239-A45E7B3477E7}"/>
              </a:ext>
            </a:extLst>
          </p:cNvPr>
          <p:cNvSpPr txBox="1">
            <a:spLocks/>
          </p:cNvSpPr>
          <p:nvPr/>
        </p:nvSpPr>
        <p:spPr>
          <a:xfrm>
            <a:off x="451819" y="175653"/>
            <a:ext cx="7886700" cy="571500"/>
          </a:xfr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i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9pPr>
          </a:lstStyle>
          <a:p>
            <a:r>
              <a:rPr lang="en-US" sz="2800" b="1" u="sng" kern="0" dirty="0">
                <a:solidFill>
                  <a:schemeClr val="tx1"/>
                </a:solidFill>
              </a:rPr>
              <a:t>Treatment of Non Clear Cell Carcinoma</a:t>
            </a:r>
          </a:p>
        </p:txBody>
      </p:sp>
    </p:spTree>
    <p:extLst>
      <p:ext uri="{BB962C8B-B14F-4D97-AF65-F5344CB8AC3E}">
        <p14:creationId xmlns:p14="http://schemas.microsoft.com/office/powerpoint/2010/main" val="37911941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579120" y="1107440"/>
            <a:ext cx="7985760" cy="2936240"/>
          </a:xfrm>
        </p:spPr>
        <p:txBody>
          <a:bodyPr/>
          <a:lstStyle/>
          <a:p>
            <a:r>
              <a:rPr lang="en-US" dirty="0">
                <a:solidFill>
                  <a:srgbClr val="002E51"/>
                </a:solidFill>
              </a:rPr>
              <a:t>All four key first-line trials randomized a doublet vs. sunitinib monotherapy</a:t>
            </a:r>
          </a:p>
          <a:p>
            <a:r>
              <a:rPr lang="en-US" dirty="0">
                <a:solidFill>
                  <a:srgbClr val="002E51"/>
                </a:solidFill>
              </a:rPr>
              <a:t>4+ year data is now available for each trial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2E51"/>
                </a:solidFill>
              </a:rPr>
              <a:t>First-Line Trials</a:t>
            </a:r>
          </a:p>
        </p:txBody>
      </p:sp>
    </p:spTree>
    <p:extLst>
      <p:ext uri="{BB962C8B-B14F-4D97-AF65-F5344CB8AC3E}">
        <p14:creationId xmlns:p14="http://schemas.microsoft.com/office/powerpoint/2010/main" val="291590657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505CF27-5471-3AA9-3AC1-3BD82F9D1E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25" y="35719"/>
            <a:ext cx="7598309" cy="429925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11CC4B6-1C73-BD3D-33D4-94D6BD522A14}"/>
              </a:ext>
            </a:extLst>
          </p:cNvPr>
          <p:cNvSpPr txBox="1"/>
          <p:nvPr/>
        </p:nvSpPr>
        <p:spPr>
          <a:xfrm>
            <a:off x="-69156" y="0"/>
            <a:ext cx="46104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accent6"/>
                </a:solidFill>
              </a:rPr>
              <a:t>Pembrolizumab</a:t>
            </a:r>
            <a:br>
              <a:rPr lang="en-US" sz="1400" dirty="0">
                <a:solidFill>
                  <a:schemeClr val="accent6"/>
                </a:solidFill>
              </a:rPr>
            </a:br>
            <a:r>
              <a:rPr lang="en-US" sz="1400" dirty="0">
                <a:solidFill>
                  <a:schemeClr val="accent6"/>
                </a:solidFill>
              </a:rPr>
              <a:t>  Lenvatinib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50176802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0E6B83D-44DF-B5A7-37C3-81A73BEF2E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933" y="1870471"/>
            <a:ext cx="7183444" cy="140731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E8965F2-B88A-2B90-A830-26C896E9C9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635" y="1192284"/>
            <a:ext cx="3461147" cy="593530"/>
          </a:xfrm>
          <a:prstGeom prst="rect">
            <a:avLst/>
          </a:prstGeom>
        </p:spPr>
      </p:pic>
      <p:sp>
        <p:nvSpPr>
          <p:cNvPr id="7" name="Rectangle 4">
            <a:extLst>
              <a:ext uri="{FF2B5EF4-FFF2-40B4-BE49-F238E27FC236}">
                <a16:creationId xmlns:a16="http://schemas.microsoft.com/office/drawing/2014/main" id="{D4C2CEE5-FAF0-8EDA-2847-F7D8A5C708FE}"/>
              </a:ext>
            </a:extLst>
          </p:cNvPr>
          <p:cNvSpPr txBox="1">
            <a:spLocks noChangeArrowheads="1"/>
          </p:cNvSpPr>
          <p:nvPr/>
        </p:nvSpPr>
        <p:spPr>
          <a:xfrm>
            <a:off x="6441145" y="3397235"/>
            <a:ext cx="2139554" cy="216693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x-none" sz="1575" dirty="0">
                <a:latin typeface="Calibri" panose="020F0502020204030204" pitchFamily="34" charset="0"/>
              </a:rPr>
              <a:t>Lee et al, JCO 2022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62C2D8A0-3F63-C353-D7DE-F50FAB5AB9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F9B9E6E-3A93-D81D-6D2B-07EF61867508}"/>
              </a:ext>
            </a:extLst>
          </p:cNvPr>
          <p:cNvSpPr txBox="1">
            <a:spLocks/>
          </p:cNvSpPr>
          <p:nvPr/>
        </p:nvSpPr>
        <p:spPr>
          <a:xfrm>
            <a:off x="340500" y="175653"/>
            <a:ext cx="7886700" cy="571500"/>
          </a:xfr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i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9pPr>
          </a:lstStyle>
          <a:p>
            <a:r>
              <a:rPr lang="en-US" sz="2800" b="1" u="sng" kern="0" dirty="0">
                <a:solidFill>
                  <a:schemeClr val="tx1"/>
                </a:solidFill>
              </a:rPr>
              <a:t>Treatment of Non Clear Cell Carcinoma</a:t>
            </a:r>
          </a:p>
        </p:txBody>
      </p:sp>
    </p:spTree>
    <p:extLst>
      <p:ext uri="{BB962C8B-B14F-4D97-AF65-F5344CB8AC3E}">
        <p14:creationId xmlns:p14="http://schemas.microsoft.com/office/powerpoint/2010/main" val="213703630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78321D2-D367-58CB-B5BC-78FBE807BB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6165" y="0"/>
            <a:ext cx="6662475" cy="431528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FBAEF1D-6306-37A1-36CD-29DF2AA9B7DD}"/>
              </a:ext>
            </a:extLst>
          </p:cNvPr>
          <p:cNvSpPr txBox="1"/>
          <p:nvPr/>
        </p:nvSpPr>
        <p:spPr>
          <a:xfrm>
            <a:off x="-69156" y="-54348"/>
            <a:ext cx="46104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accent6"/>
                </a:solidFill>
              </a:rPr>
              <a:t>  Nivolumab</a:t>
            </a:r>
          </a:p>
          <a:p>
            <a:r>
              <a:rPr lang="en-US" sz="1400" dirty="0" err="1">
                <a:solidFill>
                  <a:schemeClr val="accent6"/>
                </a:solidFill>
              </a:rPr>
              <a:t>Cabozantinib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6867640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4520"/>
            <a:ext cx="9144000" cy="807256"/>
          </a:xfrm>
          <a:solidFill>
            <a:schemeClr val="bg1"/>
          </a:solidFill>
        </p:spPr>
        <p:txBody>
          <a:bodyPr/>
          <a:lstStyle/>
          <a:p>
            <a:r>
              <a:rPr lang="en-US" sz="2800" dirty="0"/>
              <a:t> </a:t>
            </a:r>
            <a:r>
              <a:rPr lang="en-US" sz="2400" b="1" dirty="0" err="1">
                <a:solidFill>
                  <a:schemeClr val="accent6"/>
                </a:solidFill>
              </a:rPr>
              <a:t>Zanzalintinib</a:t>
            </a:r>
            <a:r>
              <a:rPr lang="en-US" sz="2400" b="1" dirty="0">
                <a:solidFill>
                  <a:schemeClr val="accent6"/>
                </a:solidFill>
              </a:rPr>
              <a:t> (XL092) plus nivolumab in non-clear cell renal cell carcinoma: The randomized phase 3 STELLAR-304 study</a:t>
            </a:r>
            <a:br>
              <a:rPr lang="en-US" sz="2400" b="1" dirty="0">
                <a:solidFill>
                  <a:schemeClr val="accent6"/>
                </a:solidFill>
              </a:rPr>
            </a:br>
            <a:endParaRPr lang="en-US" sz="2400" b="1" dirty="0">
              <a:solidFill>
                <a:schemeClr val="accent6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FB965E-BD3F-5C65-7AAE-CD7D678BDD90}"/>
              </a:ext>
            </a:extLst>
          </p:cNvPr>
          <p:cNvSpPr txBox="1"/>
          <p:nvPr/>
        </p:nvSpPr>
        <p:spPr>
          <a:xfrm>
            <a:off x="0" y="1881841"/>
            <a:ext cx="321960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u="sng" dirty="0" err="1"/>
              <a:t>Zanzalintinib</a:t>
            </a:r>
            <a:r>
              <a:rPr lang="en-US" sz="1800" dirty="0"/>
              <a:t>: </a:t>
            </a:r>
          </a:p>
          <a:p>
            <a:pPr algn="ctr"/>
            <a:r>
              <a:rPr lang="en-US" sz="1800" dirty="0"/>
              <a:t>multi-targeted TKI of</a:t>
            </a:r>
          </a:p>
          <a:p>
            <a:pPr algn="ctr"/>
            <a:r>
              <a:rPr lang="en-US" sz="1800" dirty="0"/>
              <a:t>VEGFR, MET, &amp; TAM kinases</a:t>
            </a:r>
          </a:p>
          <a:p>
            <a:pPr algn="ctr"/>
            <a:r>
              <a:rPr lang="en-US" sz="1800" dirty="0"/>
              <a:t>TYRO3, AXL, and MER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02A499C-CDEF-3E62-BCCD-DBE43FF159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0454" y="1072612"/>
            <a:ext cx="5009989" cy="3206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73627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>
            <a:extLst>
              <a:ext uri="{FF2B5EF4-FFF2-40B4-BE49-F238E27FC236}">
                <a16:creationId xmlns:a16="http://schemas.microsoft.com/office/drawing/2014/main" id="{A8190A86-39F4-C999-46FD-EAAE4137C9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520"/>
            <a:ext cx="9144000" cy="807256"/>
          </a:xfrm>
          <a:solidFill>
            <a:schemeClr val="bg1"/>
          </a:solidFill>
        </p:spPr>
        <p:txBody>
          <a:bodyPr/>
          <a:lstStyle/>
          <a:p>
            <a:r>
              <a:rPr lang="en-US" sz="2800" dirty="0"/>
              <a:t> </a:t>
            </a:r>
            <a:r>
              <a:rPr lang="en-US" sz="2400" b="1" dirty="0" err="1">
                <a:solidFill>
                  <a:schemeClr val="accent6"/>
                </a:solidFill>
              </a:rPr>
              <a:t>Zanzalintinib</a:t>
            </a:r>
            <a:r>
              <a:rPr lang="en-US" sz="2400" b="1" dirty="0">
                <a:solidFill>
                  <a:schemeClr val="accent6"/>
                </a:solidFill>
              </a:rPr>
              <a:t> (XL092) plus nivolumab in non-clear cell renal cell carcinoma: The randomized phase 3 STELLAR-304 study</a:t>
            </a:r>
            <a:br>
              <a:rPr lang="en-US" sz="2400" b="1" dirty="0"/>
            </a:br>
            <a:endParaRPr lang="en-US" sz="2400" b="1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94AC35F-D98E-7D8C-7963-1A7B8A48CD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4710" y="1401132"/>
            <a:ext cx="7050581" cy="2164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13667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-76840" y="0"/>
            <a:ext cx="9220840" cy="807256"/>
          </a:xfrm>
          <a:solidFill>
            <a:schemeClr val="bg1"/>
          </a:solidFill>
        </p:spPr>
        <p:txBody>
          <a:bodyPr/>
          <a:lstStyle/>
          <a:p>
            <a:r>
              <a:rPr lang="en-US" altLang="en-US" sz="2400" b="1" dirty="0">
                <a:solidFill>
                  <a:schemeClr val="accent6"/>
                </a:solidFill>
              </a:rPr>
              <a:t>Efficacy and Safety of Nivolumab &amp; Ipilimumab vs Sunitinib in First-line </a:t>
            </a:r>
            <a:r>
              <a:rPr lang="en-US" altLang="en-US" sz="2400" b="1" dirty="0" err="1">
                <a:solidFill>
                  <a:schemeClr val="accent6"/>
                </a:solidFill>
              </a:rPr>
              <a:t>Sarcomatoid</a:t>
            </a:r>
            <a:r>
              <a:rPr lang="en-US" altLang="en-US" sz="2400" b="1" dirty="0">
                <a:solidFill>
                  <a:schemeClr val="accent6"/>
                </a:solidFill>
              </a:rPr>
              <a:t> Renal Cell Carcinoma </a:t>
            </a:r>
            <a:endParaRPr lang="en-US" sz="2400" b="1" dirty="0">
              <a:solidFill>
                <a:schemeClr val="accent6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4342271-2054-65AD-ECC6-5035B12459BB}"/>
              </a:ext>
            </a:extLst>
          </p:cNvPr>
          <p:cNvSpPr txBox="1"/>
          <p:nvPr/>
        </p:nvSpPr>
        <p:spPr>
          <a:xfrm>
            <a:off x="7392040" y="4084321"/>
            <a:ext cx="1751960" cy="2616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r"/>
            <a:r>
              <a:rPr lang="en-US" altLang="en-US" sz="1100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Helvetica" pitchFamily="2" charset="0"/>
                <a:sym typeface="Wingdings"/>
              </a:rPr>
              <a:t>Clin Cancer Res. 2021</a:t>
            </a:r>
            <a:endParaRPr lang="en-US" sz="1100" dirty="0"/>
          </a:p>
        </p:txBody>
      </p:sp>
      <p:pic>
        <p:nvPicPr>
          <p:cNvPr id="6" name="New picture">
            <a:extLst>
              <a:ext uri="{FF2B5EF4-FFF2-40B4-BE49-F238E27FC236}">
                <a16:creationId xmlns:a16="http://schemas.microsoft.com/office/drawing/2014/main" id="{968543D2-B506-3210-168E-DC2B644154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820" y="1415265"/>
            <a:ext cx="3348317" cy="1849842"/>
          </a:xfrm>
          <a:prstGeom prst="rect">
            <a:avLst/>
          </a:prstGeom>
          <a:noFill/>
          <a:ln w="9525" cap="flat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New picture">
            <a:extLst>
              <a:ext uri="{FF2B5EF4-FFF2-40B4-BE49-F238E27FC236}">
                <a16:creationId xmlns:a16="http://schemas.microsoft.com/office/drawing/2014/main" id="{4C31EBBC-82EA-3590-0F3D-DC484AA65DBA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010" y="1415265"/>
            <a:ext cx="3517820" cy="1849842"/>
          </a:xfrm>
          <a:prstGeom prst="rect">
            <a:avLst/>
          </a:prstGeom>
          <a:noFill/>
          <a:ln w="9525" cap="flat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651572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EE04929-A45C-CC96-0AC6-6E1BA69740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80"/>
            <a:ext cx="8152760" cy="4365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76221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>
            <a:extLst>
              <a:ext uri="{FF2B5EF4-FFF2-40B4-BE49-F238E27FC236}">
                <a16:creationId xmlns:a16="http://schemas.microsoft.com/office/drawing/2014/main" id="{FDF1DFBE-1501-3481-B4CD-D1B89BA026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84523" y="0"/>
            <a:ext cx="1160288" cy="734492"/>
          </a:xfrm>
          <a:solidFill>
            <a:schemeClr val="accent5"/>
          </a:solidFill>
        </p:spPr>
        <p:txBody>
          <a:bodyPr/>
          <a:lstStyle/>
          <a:p>
            <a:r>
              <a:rPr lang="en-US" sz="1400" b="1" dirty="0">
                <a:solidFill>
                  <a:srgbClr val="002E51"/>
                </a:solidFill>
              </a:rPr>
              <a:t>ADJUVANT</a:t>
            </a:r>
            <a:br>
              <a:rPr lang="en-US" sz="1400" b="1" dirty="0">
                <a:solidFill>
                  <a:srgbClr val="002E51"/>
                </a:solidFill>
              </a:rPr>
            </a:br>
            <a:r>
              <a:rPr lang="en-US" sz="1400" b="1" dirty="0">
                <a:solidFill>
                  <a:srgbClr val="002E51"/>
                </a:solidFill>
              </a:rPr>
              <a:t>THERAPY</a:t>
            </a:r>
            <a:br>
              <a:rPr lang="en-US" sz="1400" b="1" dirty="0">
                <a:solidFill>
                  <a:srgbClr val="002E51"/>
                </a:solidFill>
              </a:rPr>
            </a:br>
            <a:r>
              <a:rPr lang="en-US" sz="1400" b="1" dirty="0">
                <a:solidFill>
                  <a:srgbClr val="002E51"/>
                </a:solidFill>
              </a:rPr>
              <a:t>IN RCC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6EB3DE2-2BFE-F117-6536-C94ACA9602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08" y="817892"/>
            <a:ext cx="3889242" cy="181779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0FF978B-F9C1-799B-C600-10FE34E894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754416"/>
            <a:ext cx="3419474" cy="188118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B471B32-C5A6-A952-3FE9-81D9FA1596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4278" y="2669126"/>
            <a:ext cx="3663165" cy="1660485"/>
          </a:xfrm>
          <a:prstGeom prst="rect">
            <a:avLst/>
          </a:prstGeom>
          <a:ln w="19050">
            <a:solidFill>
              <a:srgbClr val="0070C0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04AFD8A-918E-7E52-6B63-8E4F15D2DA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82560" y="37082"/>
            <a:ext cx="3419474" cy="640809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sp>
        <p:nvSpPr>
          <p:cNvPr id="15" name="Text Box 3">
            <a:extLst>
              <a:ext uri="{FF2B5EF4-FFF2-40B4-BE49-F238E27FC236}">
                <a16:creationId xmlns:a16="http://schemas.microsoft.com/office/drawing/2014/main" id="{2E3DA176-E8D8-CFE7-2EEE-25EB995C4A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80029" y="4131362"/>
            <a:ext cx="1963972" cy="2270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90000" tIns="45000" rIns="90000" bIns="45000"/>
          <a:lstStyle>
            <a:lvl1pPr>
              <a:spcBef>
                <a:spcPts val="1400"/>
              </a:spcBef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ts val="400"/>
              </a:spcBef>
              <a:buChar char="–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ts val="400"/>
              </a:spcBef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ts val="400"/>
              </a:spcBef>
              <a:buChar char="–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ts val="400"/>
              </a:spcBef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 dirty="0" err="1">
                <a:solidFill>
                  <a:srgbClr val="000000"/>
                </a:solidFill>
                <a:latin typeface="Calibri" panose="020F0502020204030204" pitchFamily="34" charset="0"/>
              </a:rPr>
              <a:t>Ravaud</a:t>
            </a:r>
            <a:r>
              <a:rPr lang="en-US" altLang="en-US" sz="1400" b="1" dirty="0">
                <a:solidFill>
                  <a:srgbClr val="000000"/>
                </a:solidFill>
                <a:latin typeface="Calibri" panose="020F0502020204030204" pitchFamily="34" charset="0"/>
              </a:rPr>
              <a:t> et al NEJM 2016</a:t>
            </a:r>
          </a:p>
        </p:txBody>
      </p:sp>
    </p:spTree>
    <p:extLst>
      <p:ext uri="{BB962C8B-B14F-4D97-AF65-F5344CB8AC3E}">
        <p14:creationId xmlns:p14="http://schemas.microsoft.com/office/powerpoint/2010/main" val="141490998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F71CB3D-39CB-B92E-3750-4BDD86FCF1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765" y="0"/>
            <a:ext cx="7211835" cy="734492"/>
          </a:xfrm>
          <a:solidFill>
            <a:schemeClr val="bg1"/>
          </a:solidFill>
        </p:spPr>
        <p:txBody>
          <a:bodyPr/>
          <a:lstStyle/>
          <a:p>
            <a:r>
              <a:rPr lang="en-US" sz="2200" dirty="0"/>
              <a:t>Overall Survival Results from Phase 3 Study of </a:t>
            </a:r>
            <a:br>
              <a:rPr lang="en-US" sz="2200" dirty="0"/>
            </a:br>
            <a:r>
              <a:rPr lang="en-US" sz="2200" dirty="0"/>
              <a:t>Adjuvant Pembrolizumab vs Placebo for Clear Cell RCC </a:t>
            </a: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2B8A52E8-DB09-9CE9-6E7F-ED7F531AAC9A}"/>
              </a:ext>
            </a:extLst>
          </p:cNvPr>
          <p:cNvSpPr txBox="1">
            <a:spLocks/>
          </p:cNvSpPr>
          <p:nvPr/>
        </p:nvSpPr>
        <p:spPr>
          <a:xfrm>
            <a:off x="-84523" y="0"/>
            <a:ext cx="1160288" cy="734492"/>
          </a:xfrm>
          <a:prstGeom prst="rect">
            <a:avLst/>
          </a:prstGeom>
          <a:solidFill>
            <a:schemeClr val="accent5"/>
          </a:solidFill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i="0">
                <a:solidFill>
                  <a:srgbClr val="003465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9pPr>
          </a:lstStyle>
          <a:p>
            <a:r>
              <a:rPr lang="en-US" sz="1400" b="1" kern="0" dirty="0">
                <a:solidFill>
                  <a:srgbClr val="002E51"/>
                </a:solidFill>
              </a:rPr>
              <a:t>ADJUVANT</a:t>
            </a:r>
            <a:br>
              <a:rPr lang="en-US" sz="1400" b="1" kern="0" dirty="0">
                <a:solidFill>
                  <a:srgbClr val="002E51"/>
                </a:solidFill>
              </a:rPr>
            </a:br>
            <a:r>
              <a:rPr lang="en-US" sz="1400" b="1" kern="0" dirty="0">
                <a:solidFill>
                  <a:srgbClr val="002E51"/>
                </a:solidFill>
              </a:rPr>
              <a:t>THERAPY</a:t>
            </a:r>
            <a:br>
              <a:rPr lang="en-US" sz="1400" b="1" kern="0" dirty="0">
                <a:solidFill>
                  <a:srgbClr val="002E51"/>
                </a:solidFill>
              </a:rPr>
            </a:br>
            <a:r>
              <a:rPr lang="en-US" sz="1400" b="1" kern="0" dirty="0">
                <a:solidFill>
                  <a:srgbClr val="002E51"/>
                </a:solidFill>
              </a:rPr>
              <a:t>IN RCC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2225199-D14E-86F7-D2BD-AC717DF57C65}"/>
              </a:ext>
            </a:extLst>
          </p:cNvPr>
          <p:cNvSpPr txBox="1"/>
          <p:nvPr/>
        </p:nvSpPr>
        <p:spPr>
          <a:xfrm>
            <a:off x="6806315" y="734492"/>
            <a:ext cx="2337685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/>
              <a:t>KEYNOTE 564 GU ASCO 2024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E4A747E-4E2C-AD6F-7A39-B1F3FEE5A7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6342" y="1083850"/>
            <a:ext cx="6251315" cy="3238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16508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F71CB3D-39CB-B92E-3750-4BDD86FCF1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765" y="0"/>
            <a:ext cx="7211835" cy="734492"/>
          </a:xfrm>
          <a:solidFill>
            <a:schemeClr val="bg1"/>
          </a:solidFill>
        </p:spPr>
        <p:txBody>
          <a:bodyPr/>
          <a:lstStyle/>
          <a:p>
            <a:r>
              <a:rPr lang="en-US" sz="2200" dirty="0"/>
              <a:t>Overall Survival Results from Phase 3 Study of </a:t>
            </a:r>
            <a:br>
              <a:rPr lang="en-US" sz="2200" dirty="0"/>
            </a:br>
            <a:r>
              <a:rPr lang="en-US" sz="2200" dirty="0"/>
              <a:t>Adjuvant Pembrolizumab vs Placebo for Clear Cell RCC </a:t>
            </a: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2B8A52E8-DB09-9CE9-6E7F-ED7F531AAC9A}"/>
              </a:ext>
            </a:extLst>
          </p:cNvPr>
          <p:cNvSpPr txBox="1">
            <a:spLocks/>
          </p:cNvSpPr>
          <p:nvPr/>
        </p:nvSpPr>
        <p:spPr>
          <a:xfrm>
            <a:off x="-84523" y="0"/>
            <a:ext cx="1160288" cy="734492"/>
          </a:xfrm>
          <a:prstGeom prst="rect">
            <a:avLst/>
          </a:prstGeom>
          <a:solidFill>
            <a:schemeClr val="accent5"/>
          </a:solidFill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i="0">
                <a:solidFill>
                  <a:srgbClr val="003465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9pPr>
          </a:lstStyle>
          <a:p>
            <a:r>
              <a:rPr lang="en-US" sz="1400" b="1" kern="0" dirty="0">
                <a:solidFill>
                  <a:srgbClr val="002E51"/>
                </a:solidFill>
              </a:rPr>
              <a:t>ADJUVANT</a:t>
            </a:r>
            <a:br>
              <a:rPr lang="en-US" sz="1400" b="1" kern="0" dirty="0">
                <a:solidFill>
                  <a:srgbClr val="002E51"/>
                </a:solidFill>
              </a:rPr>
            </a:br>
            <a:r>
              <a:rPr lang="en-US" sz="1400" b="1" kern="0" dirty="0">
                <a:solidFill>
                  <a:srgbClr val="002E51"/>
                </a:solidFill>
              </a:rPr>
              <a:t>THERAPY</a:t>
            </a:r>
            <a:br>
              <a:rPr lang="en-US" sz="1400" b="1" kern="0" dirty="0">
                <a:solidFill>
                  <a:srgbClr val="002E51"/>
                </a:solidFill>
              </a:rPr>
            </a:br>
            <a:r>
              <a:rPr lang="en-US" sz="1400" b="1" kern="0" dirty="0">
                <a:solidFill>
                  <a:srgbClr val="002E51"/>
                </a:solidFill>
              </a:rPr>
              <a:t>IN RCC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2225199-D14E-86F7-D2BD-AC717DF57C65}"/>
              </a:ext>
            </a:extLst>
          </p:cNvPr>
          <p:cNvSpPr txBox="1"/>
          <p:nvPr/>
        </p:nvSpPr>
        <p:spPr>
          <a:xfrm>
            <a:off x="6806315" y="734492"/>
            <a:ext cx="2337685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/>
              <a:t>KEYNOTE 564 GU ASCO 2024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E4A747E-4E2C-AD6F-7A39-B1F3FEE5A7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6342" y="1083850"/>
            <a:ext cx="6251315" cy="323885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2433D36-496E-58E7-D917-15E2EF9BCA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4523" y="-16396"/>
            <a:ext cx="12276523" cy="684367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FB1B30C-38F5-AFCF-7D99-63447C2299E6}"/>
              </a:ext>
            </a:extLst>
          </p:cNvPr>
          <p:cNvSpPr txBox="1"/>
          <p:nvPr/>
        </p:nvSpPr>
        <p:spPr>
          <a:xfrm>
            <a:off x="3944065" y="629120"/>
            <a:ext cx="3803861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dirty="0">
                <a:latin typeface="Algerian" panose="04020705040A02060702" pitchFamily="82" charset="0"/>
              </a:rPr>
              <a:t>Thank You</a:t>
            </a:r>
            <a:endParaRPr lang="en-US" sz="1600" dirty="0">
              <a:latin typeface="Algerian" panose="04020705040A02060702" pitchFamily="82" charset="0"/>
            </a:endParaRPr>
          </a:p>
          <a:p>
            <a:pPr algn="ctr"/>
            <a:r>
              <a:rPr lang="en-US" sz="1600" dirty="0">
                <a:latin typeface="Algerian" panose="04020705040A02060702" pitchFamily="82" charset="0"/>
              </a:rPr>
              <a:t>  </a:t>
            </a:r>
          </a:p>
          <a:p>
            <a:pPr algn="ctr"/>
            <a:r>
              <a:rPr lang="en-US" sz="3300" dirty="0">
                <a:latin typeface="Algerian" panose="04020705040A02060702" pitchFamily="82" charset="0"/>
              </a:rPr>
              <a:t>Questions ???</a:t>
            </a:r>
          </a:p>
        </p:txBody>
      </p:sp>
    </p:spTree>
    <p:extLst>
      <p:ext uri="{BB962C8B-B14F-4D97-AF65-F5344CB8AC3E}">
        <p14:creationId xmlns:p14="http://schemas.microsoft.com/office/powerpoint/2010/main" val="27050263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579120" y="1107440"/>
            <a:ext cx="7985760" cy="2936240"/>
          </a:xfrm>
        </p:spPr>
        <p:txBody>
          <a:bodyPr/>
          <a:lstStyle/>
          <a:p>
            <a:r>
              <a:rPr lang="en-US" dirty="0">
                <a:solidFill>
                  <a:srgbClr val="002E51"/>
                </a:solidFill>
              </a:rPr>
              <a:t>Keynote-426: axitinib + pembrolizumab</a:t>
            </a:r>
          </a:p>
          <a:p>
            <a:r>
              <a:rPr lang="en-US" dirty="0">
                <a:solidFill>
                  <a:srgbClr val="002E51"/>
                </a:solidFill>
              </a:rPr>
              <a:t>Checkmate-9ER: cabozantinib + nivolumab</a:t>
            </a:r>
          </a:p>
          <a:p>
            <a:r>
              <a:rPr lang="en-US" dirty="0">
                <a:solidFill>
                  <a:srgbClr val="002E51"/>
                </a:solidFill>
              </a:rPr>
              <a:t>CLEAR: lenvatinib + pembrolizumab</a:t>
            </a:r>
          </a:p>
          <a:p>
            <a:r>
              <a:rPr lang="en-US" dirty="0">
                <a:solidFill>
                  <a:srgbClr val="002E51"/>
                </a:solidFill>
              </a:rPr>
              <a:t>Checkmate-214: ipilimumab + nivolumab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2E51"/>
                </a:solidFill>
              </a:rPr>
              <a:t>First-Line Trials</a:t>
            </a:r>
          </a:p>
        </p:txBody>
      </p:sp>
    </p:spTree>
    <p:extLst>
      <p:ext uri="{BB962C8B-B14F-4D97-AF65-F5344CB8AC3E}">
        <p14:creationId xmlns:p14="http://schemas.microsoft.com/office/powerpoint/2010/main" val="335591722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011B7A1-BD6B-7FF9-D2A8-478F47D6C8D8}"/>
              </a:ext>
            </a:extLst>
          </p:cNvPr>
          <p:cNvSpPr/>
          <p:nvPr/>
        </p:nvSpPr>
        <p:spPr>
          <a:xfrm>
            <a:off x="0" y="2586831"/>
            <a:ext cx="91299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pc="600" dirty="0">
                <a:solidFill>
                  <a:srgbClr val="FFC82C"/>
                </a:solidFill>
                <a:latin typeface="Corporate A Medium" panose="02000503080000020004" pitchFamily="2" charset="0"/>
              </a:rPr>
              <a:t>Genitourinary Cancers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299275E-5264-31AB-209A-92E5E29A5422}"/>
              </a:ext>
            </a:extLst>
          </p:cNvPr>
          <p:cNvSpPr/>
          <p:nvPr/>
        </p:nvSpPr>
        <p:spPr>
          <a:xfrm>
            <a:off x="14075" y="3073896"/>
            <a:ext cx="912992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Corporate S Demi" panose="02020500000000000000" pitchFamily="18" charset="0"/>
              </a:rPr>
              <a:t>Tuesday, August 27, 2024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DB8949E-F9C4-FC19-E645-E1BF9602A147}"/>
              </a:ext>
            </a:extLst>
          </p:cNvPr>
          <p:cNvSpPr/>
          <p:nvPr/>
        </p:nvSpPr>
        <p:spPr>
          <a:xfrm>
            <a:off x="7899661" y="443059"/>
            <a:ext cx="461914" cy="197963"/>
          </a:xfrm>
          <a:prstGeom prst="rect">
            <a:avLst/>
          </a:prstGeom>
          <a:solidFill>
            <a:srgbClr val="FFC82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33344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1371600" y="1798064"/>
            <a:ext cx="6400800" cy="2204975"/>
          </a:xfrm>
        </p:spPr>
        <p:txBody>
          <a:bodyPr/>
          <a:lstStyle/>
          <a:p>
            <a:r>
              <a:rPr lang="en-US" b="1" dirty="0">
                <a:solidFill>
                  <a:srgbClr val="002E51"/>
                </a:solidFill>
              </a:rPr>
              <a:t>John K. Lee, M.D., Ph.D.</a:t>
            </a:r>
          </a:p>
          <a:p>
            <a:r>
              <a:rPr lang="en-US" dirty="0">
                <a:solidFill>
                  <a:srgbClr val="002E51"/>
                </a:solidFill>
              </a:rPr>
              <a:t>Associate Professor-in-Residence</a:t>
            </a:r>
          </a:p>
          <a:p>
            <a:r>
              <a:rPr lang="en-US" dirty="0">
                <a:solidFill>
                  <a:srgbClr val="002E51"/>
                </a:solidFill>
              </a:rPr>
              <a:t>University of California, Los Angeles</a:t>
            </a:r>
          </a:p>
          <a:p>
            <a:r>
              <a:rPr lang="en-US" dirty="0">
                <a:solidFill>
                  <a:srgbClr val="002E51"/>
                </a:solidFill>
              </a:rPr>
              <a:t>Los Angeles, CA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127465"/>
            <a:ext cx="9144000" cy="786936"/>
          </a:xfrm>
        </p:spPr>
        <p:txBody>
          <a:bodyPr/>
          <a:lstStyle/>
          <a:p>
            <a:r>
              <a:rPr lang="en-US" b="1" dirty="0">
                <a:solidFill>
                  <a:srgbClr val="002E51"/>
                </a:solidFill>
              </a:rPr>
              <a:t>Recent Approvals and Advances in Metastatic Bladder Cancer</a:t>
            </a:r>
          </a:p>
        </p:txBody>
      </p:sp>
    </p:spTree>
    <p:extLst>
      <p:ext uri="{BB962C8B-B14F-4D97-AF65-F5344CB8AC3E}">
        <p14:creationId xmlns:p14="http://schemas.microsoft.com/office/powerpoint/2010/main" val="401352851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1371600" y="934721"/>
            <a:ext cx="6400800" cy="3149600"/>
          </a:xfrm>
        </p:spPr>
        <p:txBody>
          <a:bodyPr/>
          <a:lstStyle/>
          <a:p>
            <a:r>
              <a:rPr lang="en-US" sz="1600" dirty="0">
                <a:solidFill>
                  <a:srgbClr val="002E51"/>
                </a:solidFill>
              </a:rPr>
              <a:t>Equity/royalties, scientific advisory board: </a:t>
            </a:r>
            <a:r>
              <a:rPr lang="en-US" sz="1600" dirty="0" err="1">
                <a:solidFill>
                  <a:srgbClr val="002E51"/>
                </a:solidFill>
              </a:rPr>
              <a:t>PromiCell</a:t>
            </a:r>
            <a:r>
              <a:rPr lang="en-US" sz="1600" dirty="0">
                <a:solidFill>
                  <a:srgbClr val="002E51"/>
                </a:solidFill>
              </a:rPr>
              <a:t> Therapeutics</a:t>
            </a:r>
          </a:p>
          <a:p>
            <a:endParaRPr lang="en-US" sz="1600" dirty="0">
              <a:solidFill>
                <a:srgbClr val="002E51"/>
              </a:solidFill>
            </a:endParaRPr>
          </a:p>
          <a:p>
            <a:r>
              <a:rPr lang="en-US" sz="1600" dirty="0">
                <a:solidFill>
                  <a:srgbClr val="002E51"/>
                </a:solidFill>
              </a:rPr>
              <a:t>Consultant: Lyell </a:t>
            </a:r>
            <a:r>
              <a:rPr lang="en-US" sz="1600" dirty="0" err="1">
                <a:solidFill>
                  <a:srgbClr val="002E51"/>
                </a:solidFill>
              </a:rPr>
              <a:t>Immunopharma</a:t>
            </a:r>
            <a:endParaRPr lang="en-US" sz="1600" dirty="0">
              <a:solidFill>
                <a:srgbClr val="002E51"/>
              </a:solidFill>
            </a:endParaRPr>
          </a:p>
          <a:p>
            <a:endParaRPr lang="en-US" sz="1600" dirty="0">
              <a:solidFill>
                <a:srgbClr val="002E51"/>
              </a:solidFill>
            </a:endParaRPr>
          </a:p>
          <a:p>
            <a:r>
              <a:rPr lang="en-US" sz="1600" dirty="0">
                <a:solidFill>
                  <a:srgbClr val="002E51"/>
                </a:solidFill>
              </a:rPr>
              <a:t>Sponsored research agreements: Bristol Myers Squibb, Sanofi, </a:t>
            </a:r>
            <a:r>
              <a:rPr lang="en-US" sz="1600" dirty="0" err="1">
                <a:solidFill>
                  <a:srgbClr val="002E51"/>
                </a:solidFill>
              </a:rPr>
              <a:t>Immunomedics</a:t>
            </a:r>
            <a:r>
              <a:rPr lang="en-US" sz="1600" dirty="0">
                <a:solidFill>
                  <a:srgbClr val="002E51"/>
                </a:solidFill>
              </a:rPr>
              <a:t>, Grey Wolf Therapeutics, NIO Biopharma</a:t>
            </a:r>
          </a:p>
          <a:p>
            <a:endParaRPr lang="en-US" sz="1600" dirty="0">
              <a:solidFill>
                <a:srgbClr val="002E51"/>
              </a:solidFill>
            </a:endParaRPr>
          </a:p>
          <a:p>
            <a:r>
              <a:rPr lang="en-US" sz="1600" dirty="0">
                <a:solidFill>
                  <a:srgbClr val="002E51"/>
                </a:solidFill>
              </a:rPr>
              <a:t>Speaker’s bureau: Mission Bio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127465"/>
            <a:ext cx="9144000" cy="807256"/>
          </a:xfrm>
        </p:spPr>
        <p:txBody>
          <a:bodyPr/>
          <a:lstStyle/>
          <a:p>
            <a:r>
              <a:rPr lang="en-US" b="1" dirty="0"/>
              <a:t>Disclosures</a:t>
            </a:r>
          </a:p>
        </p:txBody>
      </p:sp>
    </p:spTree>
    <p:extLst>
      <p:ext uri="{BB962C8B-B14F-4D97-AF65-F5344CB8AC3E}">
        <p14:creationId xmlns:p14="http://schemas.microsoft.com/office/powerpoint/2010/main" val="100372104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1371600" y="934721"/>
            <a:ext cx="6400800" cy="3149600"/>
          </a:xfrm>
        </p:spPr>
        <p:txBody>
          <a:bodyPr/>
          <a:lstStyle/>
          <a:p>
            <a:r>
              <a:rPr lang="en-US" sz="1600" i="1" dirty="0">
                <a:solidFill>
                  <a:srgbClr val="002E51"/>
                </a:solidFill>
              </a:rPr>
              <a:t>The last year has been quite active for practice-changing developments in the treatment of metastatic urothelial cancer:</a:t>
            </a:r>
          </a:p>
          <a:p>
            <a:endParaRPr lang="en-US" sz="1600" dirty="0">
              <a:solidFill>
                <a:srgbClr val="002E51"/>
              </a:solidFill>
            </a:endParaRPr>
          </a:p>
          <a:p>
            <a:r>
              <a:rPr lang="en-US" sz="1600" dirty="0">
                <a:solidFill>
                  <a:srgbClr val="002E51"/>
                </a:solidFill>
              </a:rPr>
              <a:t>1. </a:t>
            </a:r>
            <a:r>
              <a:rPr lang="en-US" sz="1600" dirty="0" err="1">
                <a:solidFill>
                  <a:srgbClr val="002E51"/>
                </a:solidFill>
              </a:rPr>
              <a:t>Enfortuman</a:t>
            </a:r>
            <a:r>
              <a:rPr lang="en-US" sz="1600" dirty="0">
                <a:solidFill>
                  <a:srgbClr val="002E51"/>
                </a:solidFill>
              </a:rPr>
              <a:t> </a:t>
            </a:r>
            <a:r>
              <a:rPr lang="en-US" sz="1600" dirty="0" err="1">
                <a:solidFill>
                  <a:srgbClr val="002E51"/>
                </a:solidFill>
              </a:rPr>
              <a:t>vedotin</a:t>
            </a:r>
            <a:r>
              <a:rPr lang="en-US" sz="1600" dirty="0">
                <a:solidFill>
                  <a:srgbClr val="002E51"/>
                </a:solidFill>
              </a:rPr>
              <a:t> and pembrolizumab in untreated advanced urothelial cancer </a:t>
            </a:r>
          </a:p>
          <a:p>
            <a:endParaRPr lang="en-US" sz="1600" dirty="0">
              <a:solidFill>
                <a:srgbClr val="002E51"/>
              </a:solidFill>
            </a:endParaRPr>
          </a:p>
          <a:p>
            <a:r>
              <a:rPr lang="en-US" sz="1600" dirty="0">
                <a:solidFill>
                  <a:srgbClr val="002E51"/>
                </a:solidFill>
              </a:rPr>
              <a:t>2. Nivolumab plus gemcitabine-cisplatin in advanced urothelial carcinoma</a:t>
            </a:r>
          </a:p>
          <a:p>
            <a:endParaRPr lang="en-US" sz="1600" dirty="0">
              <a:solidFill>
                <a:srgbClr val="002E51"/>
              </a:solidFill>
            </a:endParaRPr>
          </a:p>
          <a:p>
            <a:r>
              <a:rPr lang="en-US" sz="1600" dirty="0">
                <a:solidFill>
                  <a:srgbClr val="002E51"/>
                </a:solidFill>
              </a:rPr>
              <a:t>3. Fam-trastuzumab </a:t>
            </a:r>
            <a:r>
              <a:rPr lang="en-US" sz="1600" dirty="0" err="1">
                <a:solidFill>
                  <a:srgbClr val="002E51"/>
                </a:solidFill>
              </a:rPr>
              <a:t>deruxtecan-nxki</a:t>
            </a:r>
            <a:r>
              <a:rPr lang="en-US" sz="1600" dirty="0">
                <a:solidFill>
                  <a:srgbClr val="002E51"/>
                </a:solidFill>
              </a:rPr>
              <a:t> for unresectable or metastatic HER2-positive solid tumors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127465"/>
            <a:ext cx="9144000" cy="807256"/>
          </a:xfrm>
        </p:spPr>
        <p:txBody>
          <a:bodyPr/>
          <a:lstStyle/>
          <a:p>
            <a:r>
              <a:rPr lang="en-US" b="1" dirty="0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32389640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127465"/>
            <a:ext cx="9144000" cy="807256"/>
          </a:xfrm>
        </p:spPr>
        <p:txBody>
          <a:bodyPr/>
          <a:lstStyle/>
          <a:p>
            <a:r>
              <a:rPr lang="en-US" b="1" dirty="0"/>
              <a:t>Drug classes for </a:t>
            </a:r>
            <a:r>
              <a:rPr lang="en-US" b="1" dirty="0" err="1"/>
              <a:t>mUC</a:t>
            </a:r>
            <a:r>
              <a:rPr lang="en-US" b="1" dirty="0"/>
              <a:t> treatment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D2FD43C-4628-58E7-865E-964076B670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1535" y="803788"/>
            <a:ext cx="5220930" cy="327920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F8D10D1-7FB6-344A-89DC-D470E37797F6}"/>
              </a:ext>
            </a:extLst>
          </p:cNvPr>
          <p:cNvSpPr txBox="1"/>
          <p:nvPr/>
        </p:nvSpPr>
        <p:spPr>
          <a:xfrm>
            <a:off x="6441016" y="4052955"/>
            <a:ext cx="27029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i="1" dirty="0" err="1">
                <a:solidFill>
                  <a:srgbClr val="003767"/>
                </a:solidFill>
              </a:rPr>
              <a:t>Roviello</a:t>
            </a:r>
            <a:r>
              <a:rPr lang="en-US" sz="1200" i="1" dirty="0">
                <a:solidFill>
                  <a:srgbClr val="003767"/>
                </a:solidFill>
              </a:rPr>
              <a:t> G, et al. Nat Rev </a:t>
            </a:r>
            <a:r>
              <a:rPr lang="en-US" sz="1200" i="1" dirty="0" err="1">
                <a:solidFill>
                  <a:srgbClr val="003767"/>
                </a:solidFill>
              </a:rPr>
              <a:t>Urol</a:t>
            </a:r>
            <a:r>
              <a:rPr lang="en-US" sz="1200" i="1" dirty="0">
                <a:solidFill>
                  <a:srgbClr val="003767"/>
                </a:solidFill>
              </a:rPr>
              <a:t>, 2024.</a:t>
            </a:r>
          </a:p>
        </p:txBody>
      </p:sp>
    </p:spTree>
    <p:extLst>
      <p:ext uri="{BB962C8B-B14F-4D97-AF65-F5344CB8AC3E}">
        <p14:creationId xmlns:p14="http://schemas.microsoft.com/office/powerpoint/2010/main" val="415340886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7D8E1B5-906E-C267-5842-6C6BDAC360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0338"/>
            <a:ext cx="9144000" cy="3945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45510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4F1C4DA-A6B9-7225-921D-7B1032AB5C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500" y="577691"/>
            <a:ext cx="5715000" cy="29718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2E514EE-C17C-0CE7-73A1-A7C8155F5B55}"/>
              </a:ext>
            </a:extLst>
          </p:cNvPr>
          <p:cNvSpPr txBox="1"/>
          <p:nvPr/>
        </p:nvSpPr>
        <p:spPr>
          <a:xfrm>
            <a:off x="8079285" y="4052955"/>
            <a:ext cx="10647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i="1" dirty="0">
                <a:solidFill>
                  <a:srgbClr val="003767"/>
                </a:solidFill>
              </a:rPr>
              <a:t>ESMO 2023.</a:t>
            </a:r>
          </a:p>
        </p:txBody>
      </p:sp>
    </p:spTree>
    <p:extLst>
      <p:ext uri="{BB962C8B-B14F-4D97-AF65-F5344CB8AC3E}">
        <p14:creationId xmlns:p14="http://schemas.microsoft.com/office/powerpoint/2010/main" val="425993574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2E514EE-C17C-0CE7-73A1-A7C8155F5B55}"/>
              </a:ext>
            </a:extLst>
          </p:cNvPr>
          <p:cNvSpPr txBox="1"/>
          <p:nvPr/>
        </p:nvSpPr>
        <p:spPr>
          <a:xfrm>
            <a:off x="6990525" y="4052955"/>
            <a:ext cx="21534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i="1" dirty="0">
                <a:solidFill>
                  <a:srgbClr val="003767"/>
                </a:solidFill>
              </a:rPr>
              <a:t>Powles T, et al. NEJM, 2024.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2687E3F-9F69-BF1E-1CC1-0EC49E539D75}"/>
              </a:ext>
            </a:extLst>
          </p:cNvPr>
          <p:cNvGrpSpPr>
            <a:grpSpLocks noChangeAspect="1"/>
          </p:cNvGrpSpPr>
          <p:nvPr/>
        </p:nvGrpSpPr>
        <p:grpSpPr>
          <a:xfrm>
            <a:off x="687058" y="962283"/>
            <a:ext cx="7769883" cy="3090672"/>
            <a:chOff x="295895" y="441542"/>
            <a:chExt cx="8552210" cy="3401863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9D77F6D5-798A-B73C-5FBE-A10508B651D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95895" y="441542"/>
              <a:ext cx="8552210" cy="3401863"/>
            </a:xfrm>
            <a:prstGeom prst="rect">
              <a:avLst/>
            </a:prstGeom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30CEFB18-C18B-A28E-D2F2-A5339BB74B43}"/>
                </a:ext>
              </a:extLst>
            </p:cNvPr>
            <p:cNvSpPr/>
            <p:nvPr/>
          </p:nvSpPr>
          <p:spPr bwMode="auto">
            <a:xfrm>
              <a:off x="4759313" y="3065928"/>
              <a:ext cx="4088792" cy="454211"/>
            </a:xfrm>
            <a:prstGeom prst="rect">
              <a:avLst/>
            </a:prstGeom>
            <a:noFill/>
            <a:ln w="9525" cap="flat" cmpd="sng" algn="ctr">
              <a:solidFill>
                <a:srgbClr val="FF0000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72" charset="0"/>
                <a:ea typeface="ＭＳ Ｐゴシック" pitchFamily="-72" charset="-128"/>
                <a:cs typeface="ＭＳ Ｐゴシック" pitchFamily="-72" charset="-128"/>
              </a:endParaRPr>
            </a:p>
          </p:txBody>
        </p:sp>
      </p:grpSp>
      <p:sp>
        <p:nvSpPr>
          <p:cNvPr id="21" name="Title 3">
            <a:extLst>
              <a:ext uri="{FF2B5EF4-FFF2-40B4-BE49-F238E27FC236}">
                <a16:creationId xmlns:a16="http://schemas.microsoft.com/office/drawing/2014/main" id="{0829AF1D-ECC5-C203-0161-984280775F79}"/>
              </a:ext>
            </a:extLst>
          </p:cNvPr>
          <p:cNvSpPr txBox="1">
            <a:spLocks/>
          </p:cNvSpPr>
          <p:nvPr/>
        </p:nvSpPr>
        <p:spPr>
          <a:xfrm>
            <a:off x="0" y="-14084"/>
            <a:ext cx="9144000" cy="807256"/>
          </a:xfrm>
          <a:prstGeom prst="rect">
            <a:avLst/>
          </a:prstGeom>
          <a:noFill/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i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9pPr>
          </a:lstStyle>
          <a:p>
            <a:r>
              <a:rPr lang="en-US" sz="2800" b="1" kern="0" dirty="0">
                <a:solidFill>
                  <a:srgbClr val="003767"/>
                </a:solidFill>
              </a:rPr>
              <a:t>Patient demographics</a:t>
            </a:r>
            <a:endParaRPr lang="en-US" sz="2800" b="1" kern="0" dirty="0"/>
          </a:p>
        </p:txBody>
      </p:sp>
    </p:spTree>
    <p:extLst>
      <p:ext uri="{BB962C8B-B14F-4D97-AF65-F5344CB8AC3E}">
        <p14:creationId xmlns:p14="http://schemas.microsoft.com/office/powerpoint/2010/main" val="417404228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2E514EE-C17C-0CE7-73A1-A7C8155F5B55}"/>
              </a:ext>
            </a:extLst>
          </p:cNvPr>
          <p:cNvSpPr txBox="1"/>
          <p:nvPr/>
        </p:nvSpPr>
        <p:spPr>
          <a:xfrm>
            <a:off x="6990525" y="4052955"/>
            <a:ext cx="21534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i="1" dirty="0">
                <a:solidFill>
                  <a:srgbClr val="003767"/>
                </a:solidFill>
              </a:rPr>
              <a:t>Powles T, et al. NEJM, 2024.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5A1399E-C384-1456-2FFD-A66F3C4B8C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3524" y="387351"/>
            <a:ext cx="3796952" cy="332477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B38B350-83D4-3937-D8BF-4DB450F6DCD8}"/>
              </a:ext>
            </a:extLst>
          </p:cNvPr>
          <p:cNvSpPr/>
          <p:nvPr/>
        </p:nvSpPr>
        <p:spPr bwMode="auto">
          <a:xfrm>
            <a:off x="2673524" y="2826871"/>
            <a:ext cx="3796952" cy="454211"/>
          </a:xfrm>
          <a:prstGeom prst="rect">
            <a:avLst/>
          </a:prstGeom>
          <a:noFill/>
          <a:ln w="9525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522A2D8-BCC6-4A6E-4D61-9E5852ADAB3E}"/>
              </a:ext>
            </a:extLst>
          </p:cNvPr>
          <p:cNvSpPr/>
          <p:nvPr/>
        </p:nvSpPr>
        <p:spPr bwMode="auto">
          <a:xfrm>
            <a:off x="2673524" y="702235"/>
            <a:ext cx="3796952" cy="606612"/>
          </a:xfrm>
          <a:prstGeom prst="rect">
            <a:avLst/>
          </a:prstGeom>
          <a:noFill/>
          <a:ln w="9525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6795240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2E514EE-C17C-0CE7-73A1-A7C8155F5B55}"/>
              </a:ext>
            </a:extLst>
          </p:cNvPr>
          <p:cNvSpPr txBox="1"/>
          <p:nvPr/>
        </p:nvSpPr>
        <p:spPr>
          <a:xfrm>
            <a:off x="6990525" y="4052955"/>
            <a:ext cx="21534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i="1" dirty="0">
                <a:solidFill>
                  <a:srgbClr val="003767"/>
                </a:solidFill>
              </a:rPr>
              <a:t>Powles T, et al. NEJM, 2024.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3A8F708-C592-0650-B452-F25D6DDDEE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1596" y="818309"/>
            <a:ext cx="6460808" cy="2874074"/>
          </a:xfrm>
          <a:prstGeom prst="rect">
            <a:avLst/>
          </a:prstGeom>
        </p:spPr>
      </p:pic>
      <p:sp>
        <p:nvSpPr>
          <p:cNvPr id="6" name="Title 3">
            <a:extLst>
              <a:ext uri="{FF2B5EF4-FFF2-40B4-BE49-F238E27FC236}">
                <a16:creationId xmlns:a16="http://schemas.microsoft.com/office/drawing/2014/main" id="{15142F98-3099-316D-C5FB-65CEE5C76F61}"/>
              </a:ext>
            </a:extLst>
          </p:cNvPr>
          <p:cNvSpPr txBox="1">
            <a:spLocks/>
          </p:cNvSpPr>
          <p:nvPr/>
        </p:nvSpPr>
        <p:spPr>
          <a:xfrm>
            <a:off x="0" y="-14084"/>
            <a:ext cx="9144000" cy="807256"/>
          </a:xfrm>
          <a:prstGeom prst="rect">
            <a:avLst/>
          </a:prstGeom>
          <a:noFill/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i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9pPr>
          </a:lstStyle>
          <a:p>
            <a:r>
              <a:rPr lang="en-US" sz="2800" b="1" kern="0" dirty="0">
                <a:solidFill>
                  <a:srgbClr val="003767"/>
                </a:solidFill>
              </a:rPr>
              <a:t>EV-</a:t>
            </a:r>
            <a:r>
              <a:rPr lang="en-US" sz="2800" b="1" kern="0" dirty="0" err="1">
                <a:solidFill>
                  <a:srgbClr val="003767"/>
                </a:solidFill>
              </a:rPr>
              <a:t>pembro</a:t>
            </a:r>
            <a:r>
              <a:rPr lang="en-US" sz="2800" b="1" kern="0" dirty="0">
                <a:solidFill>
                  <a:srgbClr val="003767"/>
                </a:solidFill>
              </a:rPr>
              <a:t> improves PFS over chemotherapy</a:t>
            </a:r>
            <a:endParaRPr lang="en-US" sz="2800" b="1" kern="0" dirty="0"/>
          </a:p>
        </p:txBody>
      </p:sp>
    </p:spTree>
    <p:extLst>
      <p:ext uri="{BB962C8B-B14F-4D97-AF65-F5344CB8AC3E}">
        <p14:creationId xmlns:p14="http://schemas.microsoft.com/office/powerpoint/2010/main" val="17340263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579120" y="1107440"/>
            <a:ext cx="7985760" cy="2936240"/>
          </a:xfrm>
        </p:spPr>
        <p:txBody>
          <a:bodyPr/>
          <a:lstStyle/>
          <a:p>
            <a:r>
              <a:rPr lang="en-US" b="1" dirty="0">
                <a:solidFill>
                  <a:srgbClr val="002E51"/>
                </a:solidFill>
              </a:rPr>
              <a:t>Keynote-426: axitinib + pembrolizumab</a:t>
            </a:r>
          </a:p>
          <a:p>
            <a:r>
              <a:rPr lang="en-US" dirty="0">
                <a:solidFill>
                  <a:srgbClr val="002E51"/>
                </a:solidFill>
              </a:rPr>
              <a:t>Checkmate-9ER: cabozantinib + nivolumab</a:t>
            </a:r>
          </a:p>
          <a:p>
            <a:r>
              <a:rPr lang="en-US" dirty="0">
                <a:solidFill>
                  <a:srgbClr val="002E51"/>
                </a:solidFill>
              </a:rPr>
              <a:t>CLEAR: lenvatinib + pembrolizumab</a:t>
            </a:r>
          </a:p>
          <a:p>
            <a:r>
              <a:rPr lang="en-US" dirty="0">
                <a:solidFill>
                  <a:srgbClr val="002E51"/>
                </a:solidFill>
              </a:rPr>
              <a:t>Checkmate-214: ipilimumab + nivolumab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2E51"/>
                </a:solidFill>
              </a:rPr>
              <a:t>First-Line Trials</a:t>
            </a:r>
          </a:p>
        </p:txBody>
      </p:sp>
    </p:spTree>
    <p:extLst>
      <p:ext uri="{BB962C8B-B14F-4D97-AF65-F5344CB8AC3E}">
        <p14:creationId xmlns:p14="http://schemas.microsoft.com/office/powerpoint/2010/main" val="298920867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2E514EE-C17C-0CE7-73A1-A7C8155F5B55}"/>
              </a:ext>
            </a:extLst>
          </p:cNvPr>
          <p:cNvSpPr txBox="1"/>
          <p:nvPr/>
        </p:nvSpPr>
        <p:spPr>
          <a:xfrm>
            <a:off x="6990525" y="4052955"/>
            <a:ext cx="21534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i="1" dirty="0">
                <a:solidFill>
                  <a:srgbClr val="003767"/>
                </a:solidFill>
              </a:rPr>
              <a:t>Powles T, et al. NEJM, 2024.</a:t>
            </a: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15142F98-3099-316D-C5FB-65CEE5C76F61}"/>
              </a:ext>
            </a:extLst>
          </p:cNvPr>
          <p:cNvSpPr txBox="1">
            <a:spLocks/>
          </p:cNvSpPr>
          <p:nvPr/>
        </p:nvSpPr>
        <p:spPr>
          <a:xfrm>
            <a:off x="0" y="-14084"/>
            <a:ext cx="9144000" cy="807256"/>
          </a:xfrm>
          <a:prstGeom prst="rect">
            <a:avLst/>
          </a:prstGeom>
          <a:noFill/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i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9pPr>
          </a:lstStyle>
          <a:p>
            <a:r>
              <a:rPr lang="en-US" sz="2800" b="1" kern="0" dirty="0">
                <a:solidFill>
                  <a:srgbClr val="003767"/>
                </a:solidFill>
              </a:rPr>
              <a:t>PFS benefit conserved across subgroups</a:t>
            </a:r>
            <a:endParaRPr lang="en-US" sz="2800" b="1" kern="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7515DA5-F3DA-3909-F083-0C97B2CAFC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1579" y="621552"/>
            <a:ext cx="4460842" cy="3595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83628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2E514EE-C17C-0CE7-73A1-A7C8155F5B55}"/>
              </a:ext>
            </a:extLst>
          </p:cNvPr>
          <p:cNvSpPr txBox="1"/>
          <p:nvPr/>
        </p:nvSpPr>
        <p:spPr>
          <a:xfrm>
            <a:off x="6990525" y="4052955"/>
            <a:ext cx="21534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i="1" dirty="0">
                <a:solidFill>
                  <a:srgbClr val="003767"/>
                </a:solidFill>
              </a:rPr>
              <a:t>Powles T, et al. NEJM, 2024.</a:t>
            </a: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15142F98-3099-316D-C5FB-65CEE5C76F61}"/>
              </a:ext>
            </a:extLst>
          </p:cNvPr>
          <p:cNvSpPr txBox="1">
            <a:spLocks/>
          </p:cNvSpPr>
          <p:nvPr/>
        </p:nvSpPr>
        <p:spPr>
          <a:xfrm>
            <a:off x="0" y="-14084"/>
            <a:ext cx="9144000" cy="807256"/>
          </a:xfrm>
          <a:prstGeom prst="rect">
            <a:avLst/>
          </a:prstGeom>
          <a:noFill/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i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9pPr>
          </a:lstStyle>
          <a:p>
            <a:r>
              <a:rPr lang="en-US" sz="2800" b="1" kern="0" dirty="0">
                <a:solidFill>
                  <a:srgbClr val="003767"/>
                </a:solidFill>
              </a:rPr>
              <a:t>EV-</a:t>
            </a:r>
            <a:r>
              <a:rPr lang="en-US" sz="2800" b="1" kern="0" dirty="0" err="1">
                <a:solidFill>
                  <a:srgbClr val="003767"/>
                </a:solidFill>
              </a:rPr>
              <a:t>pembro</a:t>
            </a:r>
            <a:r>
              <a:rPr lang="en-US" sz="2800" b="1" kern="0" dirty="0">
                <a:solidFill>
                  <a:srgbClr val="003767"/>
                </a:solidFill>
              </a:rPr>
              <a:t> improves OS over chemotherapy</a:t>
            </a:r>
            <a:endParaRPr lang="en-US" sz="2800" b="1" kern="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DCE34C2-76DC-83BE-2BDB-7674E12884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1596" y="793172"/>
            <a:ext cx="6625824" cy="2930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23948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2E514EE-C17C-0CE7-73A1-A7C8155F5B55}"/>
              </a:ext>
            </a:extLst>
          </p:cNvPr>
          <p:cNvSpPr txBox="1"/>
          <p:nvPr/>
        </p:nvSpPr>
        <p:spPr>
          <a:xfrm>
            <a:off x="6990525" y="4052955"/>
            <a:ext cx="21534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i="1" dirty="0">
                <a:solidFill>
                  <a:srgbClr val="003767"/>
                </a:solidFill>
              </a:rPr>
              <a:t>Powles T, et al. NEJM, 2024.</a:t>
            </a: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15142F98-3099-316D-C5FB-65CEE5C76F61}"/>
              </a:ext>
            </a:extLst>
          </p:cNvPr>
          <p:cNvSpPr txBox="1">
            <a:spLocks/>
          </p:cNvSpPr>
          <p:nvPr/>
        </p:nvSpPr>
        <p:spPr>
          <a:xfrm>
            <a:off x="0" y="-14084"/>
            <a:ext cx="9144000" cy="807256"/>
          </a:xfrm>
          <a:prstGeom prst="rect">
            <a:avLst/>
          </a:prstGeom>
          <a:noFill/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i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9pPr>
          </a:lstStyle>
          <a:p>
            <a:r>
              <a:rPr lang="en-US" sz="2800" b="1" kern="0" dirty="0">
                <a:solidFill>
                  <a:srgbClr val="003767"/>
                </a:solidFill>
              </a:rPr>
              <a:t>OS benefit conserved across subgroups</a:t>
            </a:r>
            <a:endParaRPr lang="en-US" sz="2800" b="1" kern="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6DB186D-7EE2-57D6-189C-EDC1A79C4F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6429" y="521913"/>
            <a:ext cx="4551141" cy="3669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45572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2E514EE-C17C-0CE7-73A1-A7C8155F5B55}"/>
              </a:ext>
            </a:extLst>
          </p:cNvPr>
          <p:cNvSpPr txBox="1"/>
          <p:nvPr/>
        </p:nvSpPr>
        <p:spPr>
          <a:xfrm>
            <a:off x="6990525" y="4052955"/>
            <a:ext cx="21534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i="1" dirty="0">
                <a:solidFill>
                  <a:srgbClr val="003767"/>
                </a:solidFill>
              </a:rPr>
              <a:t>Powles T, et al. NEJM, 2024.</a:t>
            </a: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15142F98-3099-316D-C5FB-65CEE5C76F61}"/>
              </a:ext>
            </a:extLst>
          </p:cNvPr>
          <p:cNvSpPr txBox="1">
            <a:spLocks/>
          </p:cNvSpPr>
          <p:nvPr/>
        </p:nvSpPr>
        <p:spPr>
          <a:xfrm>
            <a:off x="0" y="-14084"/>
            <a:ext cx="9144000" cy="807256"/>
          </a:xfrm>
          <a:prstGeom prst="rect">
            <a:avLst/>
          </a:prstGeom>
          <a:noFill/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i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9pPr>
          </a:lstStyle>
          <a:p>
            <a:r>
              <a:rPr lang="en-US" sz="2800" b="1" kern="0" dirty="0">
                <a:solidFill>
                  <a:srgbClr val="003767"/>
                </a:solidFill>
              </a:rPr>
              <a:t>ORR and </a:t>
            </a:r>
            <a:r>
              <a:rPr lang="en-US" sz="2800" b="1" kern="0" dirty="0" err="1">
                <a:solidFill>
                  <a:srgbClr val="003767"/>
                </a:solidFill>
              </a:rPr>
              <a:t>DoR</a:t>
            </a:r>
            <a:endParaRPr lang="en-US" sz="2800" b="1" kern="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BABBDD3-018A-EB41-D62B-BBAB3B7ED3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5446" y="873845"/>
            <a:ext cx="5733108" cy="263142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B2AA928-2B18-F5A5-5DD4-B05A8AF03804}"/>
              </a:ext>
            </a:extLst>
          </p:cNvPr>
          <p:cNvSpPr/>
          <p:nvPr/>
        </p:nvSpPr>
        <p:spPr bwMode="auto">
          <a:xfrm>
            <a:off x="1705446" y="2839065"/>
            <a:ext cx="5733108" cy="213851"/>
          </a:xfrm>
          <a:prstGeom prst="rect">
            <a:avLst/>
          </a:prstGeom>
          <a:noFill/>
          <a:ln w="9525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CFB7300-C4A0-569C-E6CE-71BC437E7B04}"/>
              </a:ext>
            </a:extLst>
          </p:cNvPr>
          <p:cNvSpPr/>
          <p:nvPr/>
        </p:nvSpPr>
        <p:spPr bwMode="auto">
          <a:xfrm>
            <a:off x="1705446" y="1571986"/>
            <a:ext cx="5733108" cy="213851"/>
          </a:xfrm>
          <a:prstGeom prst="rect">
            <a:avLst/>
          </a:prstGeom>
          <a:noFill/>
          <a:ln w="9525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92649CE-3378-7348-825C-B8E27D02DD53}"/>
              </a:ext>
            </a:extLst>
          </p:cNvPr>
          <p:cNvSpPr/>
          <p:nvPr/>
        </p:nvSpPr>
        <p:spPr bwMode="auto">
          <a:xfrm>
            <a:off x="1705446" y="3269224"/>
            <a:ext cx="5733108" cy="213851"/>
          </a:xfrm>
          <a:prstGeom prst="rect">
            <a:avLst/>
          </a:prstGeom>
          <a:noFill/>
          <a:ln w="9525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6699962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2E514EE-C17C-0CE7-73A1-A7C8155F5B55}"/>
              </a:ext>
            </a:extLst>
          </p:cNvPr>
          <p:cNvSpPr txBox="1"/>
          <p:nvPr/>
        </p:nvSpPr>
        <p:spPr>
          <a:xfrm>
            <a:off x="6990525" y="4052955"/>
            <a:ext cx="21534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i="1" dirty="0">
                <a:solidFill>
                  <a:srgbClr val="003767"/>
                </a:solidFill>
              </a:rPr>
              <a:t>Powles T, et al. NEJM, 2024.</a:t>
            </a: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15142F98-3099-316D-C5FB-65CEE5C76F61}"/>
              </a:ext>
            </a:extLst>
          </p:cNvPr>
          <p:cNvSpPr txBox="1">
            <a:spLocks/>
          </p:cNvSpPr>
          <p:nvPr/>
        </p:nvSpPr>
        <p:spPr>
          <a:xfrm>
            <a:off x="0" y="-14084"/>
            <a:ext cx="9144000" cy="807256"/>
          </a:xfrm>
          <a:prstGeom prst="rect">
            <a:avLst/>
          </a:prstGeom>
          <a:noFill/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i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9pPr>
          </a:lstStyle>
          <a:p>
            <a:r>
              <a:rPr lang="en-US" sz="2800" b="1" kern="0" dirty="0">
                <a:solidFill>
                  <a:srgbClr val="003767"/>
                </a:solidFill>
              </a:rPr>
              <a:t>Treatment-related adverse events</a:t>
            </a:r>
            <a:endParaRPr lang="en-US" sz="2800" b="1" kern="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81D9E13-0725-EFDF-CDF4-5312CAAD93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9014" y="715297"/>
            <a:ext cx="4565971" cy="323727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D94702B-3E0D-08BE-D86A-65907E840099}"/>
              </a:ext>
            </a:extLst>
          </p:cNvPr>
          <p:cNvSpPr/>
          <p:nvPr/>
        </p:nvSpPr>
        <p:spPr bwMode="auto">
          <a:xfrm>
            <a:off x="2289014" y="3149600"/>
            <a:ext cx="4565971" cy="139700"/>
          </a:xfrm>
          <a:prstGeom prst="rect">
            <a:avLst/>
          </a:prstGeom>
          <a:noFill/>
          <a:ln w="9525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9481690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4511FC0-04F0-C8FF-3A8F-4510E1E56C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5908"/>
            <a:ext cx="9144000" cy="4154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6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BEBF18FF-B9E6-B642-E112-AF4C38A2BF52}"/>
              </a:ext>
            </a:extLst>
          </p:cNvPr>
          <p:cNvSpPr txBox="1">
            <a:spLocks/>
          </p:cNvSpPr>
          <p:nvPr/>
        </p:nvSpPr>
        <p:spPr>
          <a:xfrm>
            <a:off x="0" y="-14084"/>
            <a:ext cx="9144000" cy="807256"/>
          </a:xfrm>
          <a:prstGeom prst="rect">
            <a:avLst/>
          </a:prstGeom>
          <a:noFill/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i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9pPr>
          </a:lstStyle>
          <a:p>
            <a:r>
              <a:rPr lang="en-US" sz="2800" b="1" kern="0" dirty="0" err="1">
                <a:solidFill>
                  <a:srgbClr val="003767"/>
                </a:solidFill>
              </a:rPr>
              <a:t>CheckMate</a:t>
            </a:r>
            <a:r>
              <a:rPr lang="en-US" sz="2800" b="1" kern="0" dirty="0">
                <a:solidFill>
                  <a:srgbClr val="003767"/>
                </a:solidFill>
              </a:rPr>
              <a:t> 901 study design</a:t>
            </a:r>
            <a:endParaRPr lang="en-US" sz="2800" b="1" kern="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EA8B36A-FEDC-9D53-2022-15B528B641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664" y="1085028"/>
            <a:ext cx="7059780" cy="243251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7383564-20EC-6A40-2CDD-8929DD875B74}"/>
              </a:ext>
            </a:extLst>
          </p:cNvPr>
          <p:cNvSpPr txBox="1"/>
          <p:nvPr/>
        </p:nvSpPr>
        <p:spPr>
          <a:xfrm>
            <a:off x="8079285" y="4052955"/>
            <a:ext cx="10647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i="1" dirty="0">
                <a:solidFill>
                  <a:srgbClr val="003767"/>
                </a:solidFill>
              </a:rPr>
              <a:t>ESMO 2023.</a:t>
            </a:r>
          </a:p>
        </p:txBody>
      </p:sp>
    </p:spTree>
    <p:extLst>
      <p:ext uri="{BB962C8B-B14F-4D97-AF65-F5344CB8AC3E}">
        <p14:creationId xmlns:p14="http://schemas.microsoft.com/office/powerpoint/2010/main" val="212260393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BEBF18FF-B9E6-B642-E112-AF4C38A2BF52}"/>
              </a:ext>
            </a:extLst>
          </p:cNvPr>
          <p:cNvSpPr txBox="1">
            <a:spLocks/>
          </p:cNvSpPr>
          <p:nvPr/>
        </p:nvSpPr>
        <p:spPr>
          <a:xfrm>
            <a:off x="0" y="-14084"/>
            <a:ext cx="9144000" cy="807256"/>
          </a:xfrm>
          <a:prstGeom prst="rect">
            <a:avLst/>
          </a:prstGeom>
          <a:noFill/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i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9pPr>
          </a:lstStyle>
          <a:p>
            <a:r>
              <a:rPr lang="en-US" sz="2800" b="1" kern="0" dirty="0">
                <a:solidFill>
                  <a:srgbClr val="003767"/>
                </a:solidFill>
              </a:rPr>
              <a:t>Patient demographics</a:t>
            </a:r>
            <a:endParaRPr lang="en-US" sz="2800" b="1" kern="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6204AD9-7C10-5EB4-5E97-0B1A9B3A2CB2}"/>
              </a:ext>
            </a:extLst>
          </p:cNvPr>
          <p:cNvSpPr txBox="1"/>
          <p:nvPr/>
        </p:nvSpPr>
        <p:spPr>
          <a:xfrm>
            <a:off x="6241538" y="4052955"/>
            <a:ext cx="29024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i="1" dirty="0">
                <a:solidFill>
                  <a:srgbClr val="003767"/>
                </a:solidFill>
              </a:rPr>
              <a:t>van der Heijden MS, et al. NEJM, 2023.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E2B56DD-DA83-A046-F04E-8A72E6A3B2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559" y="696818"/>
            <a:ext cx="7760881" cy="3261643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5AF9BBF-B45B-9723-5796-B56953230432}"/>
              </a:ext>
            </a:extLst>
          </p:cNvPr>
          <p:cNvSpPr/>
          <p:nvPr/>
        </p:nvSpPr>
        <p:spPr bwMode="auto">
          <a:xfrm>
            <a:off x="4810539" y="970059"/>
            <a:ext cx="3641901" cy="534015"/>
          </a:xfrm>
          <a:prstGeom prst="rect">
            <a:avLst/>
          </a:prstGeom>
          <a:noFill/>
          <a:ln w="9525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5905097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27383564-20EC-6A40-2CDD-8929DD875B74}"/>
              </a:ext>
            </a:extLst>
          </p:cNvPr>
          <p:cNvSpPr txBox="1"/>
          <p:nvPr/>
        </p:nvSpPr>
        <p:spPr>
          <a:xfrm>
            <a:off x="6241538" y="4052955"/>
            <a:ext cx="29024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i="1" dirty="0">
                <a:solidFill>
                  <a:srgbClr val="003767"/>
                </a:solidFill>
              </a:rPr>
              <a:t>van der Heijden MS, et al. NEJM, 2023.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FCB7E77-4589-EFC5-E3C1-E7445BE00B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0693" y="1109047"/>
            <a:ext cx="4682613" cy="202921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40DCD8F-4E2D-2259-720B-D30E481E6B7C}"/>
              </a:ext>
            </a:extLst>
          </p:cNvPr>
          <p:cNvSpPr/>
          <p:nvPr/>
        </p:nvSpPr>
        <p:spPr bwMode="auto">
          <a:xfrm>
            <a:off x="2230693" y="1653873"/>
            <a:ext cx="4615380" cy="469126"/>
          </a:xfrm>
          <a:prstGeom prst="rect">
            <a:avLst/>
          </a:prstGeom>
          <a:noFill/>
          <a:ln w="9525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6377410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27383564-20EC-6A40-2CDD-8929DD875B74}"/>
              </a:ext>
            </a:extLst>
          </p:cNvPr>
          <p:cNvSpPr txBox="1"/>
          <p:nvPr/>
        </p:nvSpPr>
        <p:spPr>
          <a:xfrm>
            <a:off x="6241538" y="4052955"/>
            <a:ext cx="29024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i="1" dirty="0">
                <a:solidFill>
                  <a:srgbClr val="003767"/>
                </a:solidFill>
              </a:rPr>
              <a:t>van der Heijden MS, et al. NEJM, 2023.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82967FC-EECE-8FE1-7103-50DB5E7E2B8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1683"/>
          <a:stretch/>
        </p:blipFill>
        <p:spPr>
          <a:xfrm>
            <a:off x="134082" y="1526321"/>
            <a:ext cx="4285518" cy="1781422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D2D6EBDE-B6E5-2150-D72D-034D9F38E6D2}"/>
              </a:ext>
            </a:extLst>
          </p:cNvPr>
          <p:cNvSpPr txBox="1">
            <a:spLocks/>
          </p:cNvSpPr>
          <p:nvPr/>
        </p:nvSpPr>
        <p:spPr>
          <a:xfrm>
            <a:off x="0" y="-14084"/>
            <a:ext cx="9144000" cy="807256"/>
          </a:xfrm>
          <a:prstGeom prst="rect">
            <a:avLst/>
          </a:prstGeom>
          <a:noFill/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i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9pPr>
          </a:lstStyle>
          <a:p>
            <a:r>
              <a:rPr lang="en-US" sz="2800" b="1" kern="0" dirty="0">
                <a:solidFill>
                  <a:srgbClr val="003767"/>
                </a:solidFill>
              </a:rPr>
              <a:t>Addition of nivolumab enhances OS and PFS over chemotherapy alone</a:t>
            </a:r>
            <a:endParaRPr lang="en-US" sz="2800" b="1" kern="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D39FE63-50DF-D46F-6F19-DBDB19A9335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0288"/>
          <a:stretch/>
        </p:blipFill>
        <p:spPr>
          <a:xfrm>
            <a:off x="4724400" y="1526321"/>
            <a:ext cx="4285518" cy="1832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0259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127465"/>
            <a:ext cx="9144000" cy="807256"/>
          </a:xfrm>
        </p:spPr>
        <p:txBody>
          <a:bodyPr/>
          <a:lstStyle/>
          <a:p>
            <a:r>
              <a:rPr lang="en-US" b="1" dirty="0"/>
              <a:t>Keynote-426 – ITT population</a:t>
            </a: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81D1A951-762E-3408-3E79-BBEB7ABDD163}"/>
              </a:ext>
            </a:extLst>
          </p:cNvPr>
          <p:cNvSpPr txBox="1">
            <a:spLocks/>
          </p:cNvSpPr>
          <p:nvPr/>
        </p:nvSpPr>
        <p:spPr>
          <a:xfrm>
            <a:off x="4424680" y="4734308"/>
            <a:ext cx="1986280" cy="275325"/>
          </a:xfrm>
          <a:prstGeom prst="rect">
            <a:avLst/>
          </a:prstGeom>
          <a:noFill/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i="0">
                <a:solidFill>
                  <a:srgbClr val="002450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9pPr>
          </a:lstStyle>
          <a:p>
            <a:r>
              <a:rPr lang="en-US" sz="1050" kern="0" dirty="0"/>
              <a:t>Rini et al, ASCO 2023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A466CAD-030B-B968-AF0A-51B73520DC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0403" y="1017484"/>
            <a:ext cx="5768554" cy="3113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45924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27383564-20EC-6A40-2CDD-8929DD875B74}"/>
              </a:ext>
            </a:extLst>
          </p:cNvPr>
          <p:cNvSpPr txBox="1"/>
          <p:nvPr/>
        </p:nvSpPr>
        <p:spPr>
          <a:xfrm>
            <a:off x="6241538" y="4052955"/>
            <a:ext cx="29024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i="1" dirty="0">
                <a:solidFill>
                  <a:srgbClr val="003767"/>
                </a:solidFill>
              </a:rPr>
              <a:t>van der Heijden MS, et al. NEJM, 2023.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2D6EBDE-B6E5-2150-D72D-034D9F38E6D2}"/>
              </a:ext>
            </a:extLst>
          </p:cNvPr>
          <p:cNvSpPr txBox="1">
            <a:spLocks/>
          </p:cNvSpPr>
          <p:nvPr/>
        </p:nvSpPr>
        <p:spPr>
          <a:xfrm>
            <a:off x="0" y="-14084"/>
            <a:ext cx="9144000" cy="807256"/>
          </a:xfrm>
          <a:prstGeom prst="rect">
            <a:avLst/>
          </a:prstGeom>
          <a:noFill/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i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9pPr>
          </a:lstStyle>
          <a:p>
            <a:r>
              <a:rPr lang="en-US" sz="2800" b="1" kern="0" dirty="0">
                <a:solidFill>
                  <a:srgbClr val="003767"/>
                </a:solidFill>
              </a:rPr>
              <a:t>Benefit across subgroups</a:t>
            </a:r>
            <a:endParaRPr lang="en-US" sz="2800" b="1" kern="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E3C546A-999E-290E-29D7-0799C2183F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1552" y="710772"/>
            <a:ext cx="4280896" cy="334218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8029F3C-C39E-D8AB-ADA5-85302AB55A25}"/>
              </a:ext>
            </a:extLst>
          </p:cNvPr>
          <p:cNvSpPr/>
          <p:nvPr/>
        </p:nvSpPr>
        <p:spPr bwMode="auto">
          <a:xfrm>
            <a:off x="2431552" y="1174898"/>
            <a:ext cx="4280896" cy="372139"/>
          </a:xfrm>
          <a:prstGeom prst="rect">
            <a:avLst/>
          </a:prstGeom>
          <a:noFill/>
          <a:ln w="9525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2559C16-DCB5-1DF5-4C0D-59546C7B2DC2}"/>
              </a:ext>
            </a:extLst>
          </p:cNvPr>
          <p:cNvSpPr/>
          <p:nvPr/>
        </p:nvSpPr>
        <p:spPr bwMode="auto">
          <a:xfrm>
            <a:off x="2431552" y="2179845"/>
            <a:ext cx="4280896" cy="372139"/>
          </a:xfrm>
          <a:prstGeom prst="rect">
            <a:avLst/>
          </a:prstGeom>
          <a:noFill/>
          <a:ln w="9525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0317999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27383564-20EC-6A40-2CDD-8929DD875B74}"/>
              </a:ext>
            </a:extLst>
          </p:cNvPr>
          <p:cNvSpPr txBox="1"/>
          <p:nvPr/>
        </p:nvSpPr>
        <p:spPr>
          <a:xfrm>
            <a:off x="6241538" y="4052955"/>
            <a:ext cx="29024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i="1" dirty="0">
                <a:solidFill>
                  <a:srgbClr val="003767"/>
                </a:solidFill>
              </a:rPr>
              <a:t>van der Heijden MS, et al. NEJM, 2023.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2D6EBDE-B6E5-2150-D72D-034D9F38E6D2}"/>
              </a:ext>
            </a:extLst>
          </p:cNvPr>
          <p:cNvSpPr txBox="1">
            <a:spLocks/>
          </p:cNvSpPr>
          <p:nvPr/>
        </p:nvSpPr>
        <p:spPr>
          <a:xfrm>
            <a:off x="0" y="-14084"/>
            <a:ext cx="9144000" cy="807256"/>
          </a:xfrm>
          <a:prstGeom prst="rect">
            <a:avLst/>
          </a:prstGeom>
          <a:noFill/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i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9pPr>
          </a:lstStyle>
          <a:p>
            <a:r>
              <a:rPr lang="en-US" sz="2800" b="1" kern="0" dirty="0">
                <a:solidFill>
                  <a:srgbClr val="003767"/>
                </a:solidFill>
              </a:rPr>
              <a:t>ORR and </a:t>
            </a:r>
            <a:r>
              <a:rPr lang="en-US" sz="2800" b="1" kern="0" dirty="0" err="1">
                <a:solidFill>
                  <a:srgbClr val="003767"/>
                </a:solidFill>
              </a:rPr>
              <a:t>DoR</a:t>
            </a:r>
            <a:endParaRPr lang="en-US" sz="2800" b="1" kern="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A8AC07B-8FC8-F332-11B3-4AA2EE3246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1638" y="861237"/>
            <a:ext cx="4960723" cy="265927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A0B5732-CB5B-3064-0027-D54633E51D91}"/>
              </a:ext>
            </a:extLst>
          </p:cNvPr>
          <p:cNvSpPr/>
          <p:nvPr/>
        </p:nvSpPr>
        <p:spPr bwMode="auto">
          <a:xfrm>
            <a:off x="2091637" y="1249324"/>
            <a:ext cx="4960723" cy="191387"/>
          </a:xfrm>
          <a:prstGeom prst="rect">
            <a:avLst/>
          </a:prstGeom>
          <a:noFill/>
          <a:ln w="9525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F0F35D5-0D55-77BD-ACF2-F4B4EA171769}"/>
              </a:ext>
            </a:extLst>
          </p:cNvPr>
          <p:cNvSpPr/>
          <p:nvPr/>
        </p:nvSpPr>
        <p:spPr bwMode="auto">
          <a:xfrm>
            <a:off x="2091637" y="2980659"/>
            <a:ext cx="4915220" cy="539851"/>
          </a:xfrm>
          <a:prstGeom prst="rect">
            <a:avLst/>
          </a:prstGeom>
          <a:noFill/>
          <a:ln w="9525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34119906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27383564-20EC-6A40-2CDD-8929DD875B74}"/>
              </a:ext>
            </a:extLst>
          </p:cNvPr>
          <p:cNvSpPr txBox="1"/>
          <p:nvPr/>
        </p:nvSpPr>
        <p:spPr>
          <a:xfrm>
            <a:off x="6241538" y="4052955"/>
            <a:ext cx="29024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i="1" dirty="0">
                <a:solidFill>
                  <a:srgbClr val="003767"/>
                </a:solidFill>
              </a:rPr>
              <a:t>van der Heijden MS, et al. NEJM, 2023.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2D6EBDE-B6E5-2150-D72D-034D9F38E6D2}"/>
              </a:ext>
            </a:extLst>
          </p:cNvPr>
          <p:cNvSpPr txBox="1">
            <a:spLocks/>
          </p:cNvSpPr>
          <p:nvPr/>
        </p:nvSpPr>
        <p:spPr>
          <a:xfrm>
            <a:off x="0" y="-14084"/>
            <a:ext cx="9144000" cy="807256"/>
          </a:xfrm>
          <a:prstGeom prst="rect">
            <a:avLst/>
          </a:prstGeom>
          <a:noFill/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i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9pPr>
          </a:lstStyle>
          <a:p>
            <a:r>
              <a:rPr lang="en-US" sz="2800" b="1" kern="0" dirty="0">
                <a:solidFill>
                  <a:srgbClr val="003767"/>
                </a:solidFill>
              </a:rPr>
              <a:t>Treatment-related adverse events</a:t>
            </a:r>
            <a:endParaRPr lang="en-US" sz="2800" b="1" kern="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06DC13F-E0F9-D55F-8455-2BAE2D1BDC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0769" y="591712"/>
            <a:ext cx="4022462" cy="3358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86940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6928C83-231A-1BAF-454D-B193671869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197" y="267641"/>
            <a:ext cx="1018954" cy="26838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34B62BE-E611-71EE-ABD1-0C8EEBA19B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3836" y="267641"/>
            <a:ext cx="5779294" cy="1335881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F79C6702-6CDD-2572-3557-EFB2C2DA7863}"/>
              </a:ext>
            </a:extLst>
          </p:cNvPr>
          <p:cNvGrpSpPr/>
          <p:nvPr/>
        </p:nvGrpSpPr>
        <p:grpSpPr>
          <a:xfrm>
            <a:off x="1684576" y="1654322"/>
            <a:ext cx="5357813" cy="985838"/>
            <a:chOff x="1684577" y="2574131"/>
            <a:chExt cx="5357813" cy="985838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B7D4BBD-69BB-8A50-EEB6-701D21EB26F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684577" y="2574131"/>
              <a:ext cx="5357813" cy="985838"/>
            </a:xfrm>
            <a:prstGeom prst="rect">
              <a:avLst/>
            </a:prstGeom>
          </p:spPr>
        </p:pic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AE723506-1AF5-1788-53B4-507FC5454366}"/>
                </a:ext>
              </a:extLst>
            </p:cNvPr>
            <p:cNvCxnSpPr/>
            <p:nvPr/>
          </p:nvCxnSpPr>
          <p:spPr bwMode="auto">
            <a:xfrm>
              <a:off x="1803400" y="3263900"/>
              <a:ext cx="5048250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B5F686CE-549D-0C0C-DF9C-22F12DA94375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803400" y="3479800"/>
              <a:ext cx="4248150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E915170A-00B0-E5DE-B8EB-600F9EDCD5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96507" y="2841267"/>
            <a:ext cx="4933950" cy="1083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22714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D8DD081-6455-33EB-3B42-32A2ADFB01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44191"/>
            <a:ext cx="9144000" cy="23105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E8DBD4F-FA22-4B38-8B1C-DC9706FD1D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800" y="501054"/>
            <a:ext cx="4572000" cy="543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866675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937D185-85E0-DAF6-D63B-6657BF59B2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470" r="40278" b="28898"/>
          <a:stretch/>
        </p:blipFill>
        <p:spPr>
          <a:xfrm>
            <a:off x="1841500" y="952500"/>
            <a:ext cx="5461000" cy="2959100"/>
          </a:xfrm>
          <a:prstGeom prst="rect">
            <a:avLst/>
          </a:prstGeom>
        </p:spPr>
      </p:pic>
      <p:sp>
        <p:nvSpPr>
          <p:cNvPr id="3" name="Title 3">
            <a:extLst>
              <a:ext uri="{FF2B5EF4-FFF2-40B4-BE49-F238E27FC236}">
                <a16:creationId xmlns:a16="http://schemas.microsoft.com/office/drawing/2014/main" id="{3C669B55-C7DB-DF05-A469-BC35BECBC9E1}"/>
              </a:ext>
            </a:extLst>
          </p:cNvPr>
          <p:cNvSpPr txBox="1">
            <a:spLocks/>
          </p:cNvSpPr>
          <p:nvPr/>
        </p:nvSpPr>
        <p:spPr>
          <a:xfrm>
            <a:off x="0" y="-14084"/>
            <a:ext cx="9144000" cy="807256"/>
          </a:xfrm>
          <a:prstGeom prst="rect">
            <a:avLst/>
          </a:prstGeom>
          <a:noFill/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i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9pPr>
          </a:lstStyle>
          <a:p>
            <a:r>
              <a:rPr lang="en-US" sz="2800" b="1" kern="0" dirty="0">
                <a:solidFill>
                  <a:srgbClr val="003767"/>
                </a:solidFill>
              </a:rPr>
              <a:t>DESTINY-PanTumor02 study design</a:t>
            </a:r>
            <a:endParaRPr lang="en-US" sz="2800" b="1" kern="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C852DFB-94EC-1EC4-E80B-B828D71A1A0A}"/>
              </a:ext>
            </a:extLst>
          </p:cNvPr>
          <p:cNvSpPr txBox="1"/>
          <p:nvPr/>
        </p:nvSpPr>
        <p:spPr>
          <a:xfrm>
            <a:off x="8096918" y="4052955"/>
            <a:ext cx="10470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i="1" dirty="0">
                <a:solidFill>
                  <a:srgbClr val="003767"/>
                </a:solidFill>
              </a:rPr>
              <a:t>ASCO 2023.</a:t>
            </a:r>
          </a:p>
        </p:txBody>
      </p:sp>
    </p:spTree>
    <p:extLst>
      <p:ext uri="{BB962C8B-B14F-4D97-AF65-F5344CB8AC3E}">
        <p14:creationId xmlns:p14="http://schemas.microsoft.com/office/powerpoint/2010/main" val="851722099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3C669B55-C7DB-DF05-A469-BC35BECBC9E1}"/>
              </a:ext>
            </a:extLst>
          </p:cNvPr>
          <p:cNvSpPr txBox="1">
            <a:spLocks/>
          </p:cNvSpPr>
          <p:nvPr/>
        </p:nvSpPr>
        <p:spPr>
          <a:xfrm>
            <a:off x="0" y="-14084"/>
            <a:ext cx="9144000" cy="807256"/>
          </a:xfrm>
          <a:prstGeom prst="rect">
            <a:avLst/>
          </a:prstGeom>
          <a:noFill/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i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9pPr>
          </a:lstStyle>
          <a:p>
            <a:r>
              <a:rPr lang="en-US" sz="2800" b="1" kern="0" dirty="0">
                <a:solidFill>
                  <a:srgbClr val="003767"/>
                </a:solidFill>
              </a:rPr>
              <a:t>Patient demographics</a:t>
            </a:r>
            <a:endParaRPr lang="en-US" sz="2800" b="1" kern="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FE1CF0E-C6CA-6E10-A4FA-1B24AD8437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8877" y="603250"/>
            <a:ext cx="5146245" cy="356076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1AE5AB4-9B79-4D3C-E084-A7B1A9AE5BDA}"/>
              </a:ext>
            </a:extLst>
          </p:cNvPr>
          <p:cNvSpPr/>
          <p:nvPr/>
        </p:nvSpPr>
        <p:spPr bwMode="auto">
          <a:xfrm>
            <a:off x="5099050" y="546100"/>
            <a:ext cx="469900" cy="3663950"/>
          </a:xfrm>
          <a:prstGeom prst="rect">
            <a:avLst/>
          </a:prstGeom>
          <a:noFill/>
          <a:ln w="9525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5BE2950-9567-FA61-F292-17EE76E8B33A}"/>
              </a:ext>
            </a:extLst>
          </p:cNvPr>
          <p:cNvSpPr txBox="1"/>
          <p:nvPr/>
        </p:nvSpPr>
        <p:spPr>
          <a:xfrm>
            <a:off x="6516934" y="4052955"/>
            <a:ext cx="26270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i="1" dirty="0" err="1">
                <a:solidFill>
                  <a:srgbClr val="003767"/>
                </a:solidFill>
              </a:rPr>
              <a:t>Meric</a:t>
            </a:r>
            <a:r>
              <a:rPr lang="en-US" sz="1200" i="1" dirty="0">
                <a:solidFill>
                  <a:srgbClr val="003767"/>
                </a:solidFill>
              </a:rPr>
              <a:t>-Bernstam F, et al. JCO, 2023.</a:t>
            </a:r>
          </a:p>
        </p:txBody>
      </p:sp>
    </p:spTree>
    <p:extLst>
      <p:ext uri="{BB962C8B-B14F-4D97-AF65-F5344CB8AC3E}">
        <p14:creationId xmlns:p14="http://schemas.microsoft.com/office/powerpoint/2010/main" val="1535734824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00C4486-626E-9039-925A-5C89CCEFAB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950" y="1183403"/>
            <a:ext cx="6883400" cy="2781455"/>
          </a:xfrm>
          <a:prstGeom prst="rect">
            <a:avLst/>
          </a:prstGeom>
        </p:spPr>
      </p:pic>
      <p:sp>
        <p:nvSpPr>
          <p:cNvPr id="5" name="Title 3">
            <a:extLst>
              <a:ext uri="{FF2B5EF4-FFF2-40B4-BE49-F238E27FC236}">
                <a16:creationId xmlns:a16="http://schemas.microsoft.com/office/drawing/2014/main" id="{BF523DC8-4ED9-93A7-3EC3-2610C426E0D2}"/>
              </a:ext>
            </a:extLst>
          </p:cNvPr>
          <p:cNvSpPr txBox="1">
            <a:spLocks/>
          </p:cNvSpPr>
          <p:nvPr/>
        </p:nvSpPr>
        <p:spPr>
          <a:xfrm>
            <a:off x="0" y="-14084"/>
            <a:ext cx="9144000" cy="807256"/>
          </a:xfrm>
          <a:prstGeom prst="rect">
            <a:avLst/>
          </a:prstGeom>
          <a:noFill/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i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9pPr>
          </a:lstStyle>
          <a:p>
            <a:r>
              <a:rPr lang="en-US" sz="2800" b="1" kern="0" dirty="0">
                <a:solidFill>
                  <a:srgbClr val="003767"/>
                </a:solidFill>
              </a:rPr>
              <a:t>ORR in HER2 IHC 3+ vs. IHC 2+ across tumor types</a:t>
            </a:r>
            <a:endParaRPr lang="en-US" sz="2800" b="1" kern="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62DEAD4-658E-1262-D3F9-E04460C21F7E}"/>
              </a:ext>
            </a:extLst>
          </p:cNvPr>
          <p:cNvSpPr/>
          <p:nvPr/>
        </p:nvSpPr>
        <p:spPr bwMode="auto">
          <a:xfrm>
            <a:off x="4064000" y="1924050"/>
            <a:ext cx="882650" cy="2040808"/>
          </a:xfrm>
          <a:prstGeom prst="rect">
            <a:avLst/>
          </a:prstGeom>
          <a:noFill/>
          <a:ln w="9525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7E167C5-7997-FA22-AF25-940F20CE0ED5}"/>
              </a:ext>
            </a:extLst>
          </p:cNvPr>
          <p:cNvSpPr txBox="1"/>
          <p:nvPr/>
        </p:nvSpPr>
        <p:spPr>
          <a:xfrm>
            <a:off x="6516934" y="4052955"/>
            <a:ext cx="26270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i="1" dirty="0" err="1">
                <a:solidFill>
                  <a:srgbClr val="003767"/>
                </a:solidFill>
              </a:rPr>
              <a:t>Meric</a:t>
            </a:r>
            <a:r>
              <a:rPr lang="en-US" sz="1200" i="1" dirty="0">
                <a:solidFill>
                  <a:srgbClr val="003767"/>
                </a:solidFill>
              </a:rPr>
              <a:t>-Bernstam F, et al. JCO, 2023.</a:t>
            </a:r>
          </a:p>
        </p:txBody>
      </p:sp>
    </p:spTree>
    <p:extLst>
      <p:ext uri="{BB962C8B-B14F-4D97-AF65-F5344CB8AC3E}">
        <p14:creationId xmlns:p14="http://schemas.microsoft.com/office/powerpoint/2010/main" val="287935482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BF523DC8-4ED9-93A7-3EC3-2610C426E0D2}"/>
              </a:ext>
            </a:extLst>
          </p:cNvPr>
          <p:cNvSpPr txBox="1">
            <a:spLocks/>
          </p:cNvSpPr>
          <p:nvPr/>
        </p:nvSpPr>
        <p:spPr>
          <a:xfrm>
            <a:off x="0" y="-14084"/>
            <a:ext cx="9144000" cy="807256"/>
          </a:xfrm>
          <a:prstGeom prst="rect">
            <a:avLst/>
          </a:prstGeom>
          <a:noFill/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i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9pPr>
          </a:lstStyle>
          <a:p>
            <a:r>
              <a:rPr lang="en-US" sz="2800" b="1" kern="0" dirty="0">
                <a:solidFill>
                  <a:srgbClr val="003767"/>
                </a:solidFill>
              </a:rPr>
              <a:t>Maximum change in tumor size and </a:t>
            </a:r>
            <a:r>
              <a:rPr lang="en-US" sz="2800" b="1" kern="0" dirty="0" err="1">
                <a:solidFill>
                  <a:srgbClr val="003767"/>
                </a:solidFill>
              </a:rPr>
              <a:t>DoR</a:t>
            </a:r>
            <a:endParaRPr lang="en-US" sz="2800" b="1" kern="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BA9D9D4-1CA7-8C7B-83E1-4C4EF105E8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750" y="605480"/>
            <a:ext cx="7670800" cy="34474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B51EB5D-3277-1F66-308B-0EAA41FB4A72}"/>
              </a:ext>
            </a:extLst>
          </p:cNvPr>
          <p:cNvSpPr txBox="1"/>
          <p:nvPr/>
        </p:nvSpPr>
        <p:spPr>
          <a:xfrm>
            <a:off x="6516934" y="4052955"/>
            <a:ext cx="26270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i="1" dirty="0" err="1">
                <a:solidFill>
                  <a:srgbClr val="003767"/>
                </a:solidFill>
              </a:rPr>
              <a:t>Meric</a:t>
            </a:r>
            <a:r>
              <a:rPr lang="en-US" sz="1200" i="1" dirty="0">
                <a:solidFill>
                  <a:srgbClr val="003767"/>
                </a:solidFill>
              </a:rPr>
              <a:t>-Bernstam F, et al. JCO, 2023.</a:t>
            </a:r>
          </a:p>
        </p:txBody>
      </p:sp>
    </p:spTree>
    <p:extLst>
      <p:ext uri="{BB962C8B-B14F-4D97-AF65-F5344CB8AC3E}">
        <p14:creationId xmlns:p14="http://schemas.microsoft.com/office/powerpoint/2010/main" val="1364679621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BF523DC8-4ED9-93A7-3EC3-2610C426E0D2}"/>
              </a:ext>
            </a:extLst>
          </p:cNvPr>
          <p:cNvSpPr txBox="1">
            <a:spLocks/>
          </p:cNvSpPr>
          <p:nvPr/>
        </p:nvSpPr>
        <p:spPr>
          <a:xfrm>
            <a:off x="0" y="-14084"/>
            <a:ext cx="9144000" cy="807256"/>
          </a:xfrm>
          <a:prstGeom prst="rect">
            <a:avLst/>
          </a:prstGeom>
          <a:noFill/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i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9pPr>
          </a:lstStyle>
          <a:p>
            <a:r>
              <a:rPr lang="en-US" sz="2800" b="1" kern="0" dirty="0">
                <a:solidFill>
                  <a:srgbClr val="003767"/>
                </a:solidFill>
              </a:rPr>
              <a:t>Bladder cancer PFS and OS</a:t>
            </a:r>
            <a:endParaRPr lang="en-US" sz="2800" b="1" kern="0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00D32BB-3735-552B-4FC8-624CC2621C11}"/>
              </a:ext>
            </a:extLst>
          </p:cNvPr>
          <p:cNvGrpSpPr/>
          <p:nvPr/>
        </p:nvGrpSpPr>
        <p:grpSpPr>
          <a:xfrm>
            <a:off x="101600" y="990600"/>
            <a:ext cx="4229100" cy="2660597"/>
            <a:chOff x="342900" y="895350"/>
            <a:chExt cx="4229100" cy="266059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B8323244-EC42-8E77-681C-7655929551E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00892" y="939800"/>
              <a:ext cx="4171108" cy="2616147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A4EE594-D264-A117-F6EB-178D60A67700}"/>
                </a:ext>
              </a:extLst>
            </p:cNvPr>
            <p:cNvSpPr/>
            <p:nvPr/>
          </p:nvSpPr>
          <p:spPr bwMode="auto">
            <a:xfrm>
              <a:off x="342900" y="895350"/>
              <a:ext cx="419100" cy="3302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72" charset="0"/>
                <a:ea typeface="ＭＳ Ｐゴシック" pitchFamily="-72" charset="-128"/>
                <a:cs typeface="ＭＳ Ｐゴシック" pitchFamily="-72" charset="-128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E207AC30-372A-4E9E-C491-BA5656FCCD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4638" y="1037431"/>
            <a:ext cx="4444369" cy="266418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7F25F51-A963-117B-ACAB-FCBCD49220A1}"/>
              </a:ext>
            </a:extLst>
          </p:cNvPr>
          <p:cNvSpPr txBox="1"/>
          <p:nvPr/>
        </p:nvSpPr>
        <p:spPr>
          <a:xfrm>
            <a:off x="6516934" y="4052955"/>
            <a:ext cx="26270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i="1" dirty="0" err="1">
                <a:solidFill>
                  <a:srgbClr val="003767"/>
                </a:solidFill>
              </a:rPr>
              <a:t>Meric</a:t>
            </a:r>
            <a:r>
              <a:rPr lang="en-US" sz="1200" i="1" dirty="0">
                <a:solidFill>
                  <a:srgbClr val="003767"/>
                </a:solidFill>
              </a:rPr>
              <a:t>-Bernstam F, et al. JCO, 2023.</a:t>
            </a:r>
          </a:p>
        </p:txBody>
      </p:sp>
    </p:spTree>
    <p:extLst>
      <p:ext uri="{BB962C8B-B14F-4D97-AF65-F5344CB8AC3E}">
        <p14:creationId xmlns:p14="http://schemas.microsoft.com/office/powerpoint/2010/main" val="40642359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127465"/>
            <a:ext cx="9144000" cy="807256"/>
          </a:xfrm>
        </p:spPr>
        <p:txBody>
          <a:bodyPr/>
          <a:lstStyle/>
          <a:p>
            <a:r>
              <a:rPr lang="en-US" b="1" dirty="0"/>
              <a:t>Keynote-426 – ITT population</a:t>
            </a: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81D1A951-762E-3408-3E79-BBEB7ABDD163}"/>
              </a:ext>
            </a:extLst>
          </p:cNvPr>
          <p:cNvSpPr txBox="1">
            <a:spLocks/>
          </p:cNvSpPr>
          <p:nvPr/>
        </p:nvSpPr>
        <p:spPr>
          <a:xfrm>
            <a:off x="4424680" y="4734308"/>
            <a:ext cx="1986280" cy="275325"/>
          </a:xfrm>
          <a:prstGeom prst="rect">
            <a:avLst/>
          </a:prstGeom>
          <a:noFill/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i="0">
                <a:solidFill>
                  <a:srgbClr val="002450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9pPr>
          </a:lstStyle>
          <a:p>
            <a:r>
              <a:rPr lang="en-US" sz="1050" kern="0" dirty="0"/>
              <a:t>Rini et al, ASCO 2023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412225D-4E17-B824-F3EE-C50297B1B7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4960" y="1026946"/>
            <a:ext cx="5974080" cy="3020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942663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BF523DC8-4ED9-93A7-3EC3-2610C426E0D2}"/>
              </a:ext>
            </a:extLst>
          </p:cNvPr>
          <p:cNvSpPr txBox="1">
            <a:spLocks/>
          </p:cNvSpPr>
          <p:nvPr/>
        </p:nvSpPr>
        <p:spPr>
          <a:xfrm>
            <a:off x="0" y="-14084"/>
            <a:ext cx="9144000" cy="807256"/>
          </a:xfrm>
          <a:prstGeom prst="rect">
            <a:avLst/>
          </a:prstGeom>
          <a:noFill/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i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9pPr>
          </a:lstStyle>
          <a:p>
            <a:r>
              <a:rPr lang="en-US" sz="2800" b="1" kern="0" dirty="0">
                <a:solidFill>
                  <a:srgbClr val="003767"/>
                </a:solidFill>
              </a:rPr>
              <a:t>Adverse events</a:t>
            </a:r>
            <a:endParaRPr lang="en-US" sz="2800" b="1" kern="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095BCF3-8B12-31EA-9F2B-8A06A09E80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125" y="594953"/>
            <a:ext cx="8667750" cy="343919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89C1C9E-6B64-B7C2-F12C-2D8EC91A1089}"/>
              </a:ext>
            </a:extLst>
          </p:cNvPr>
          <p:cNvSpPr/>
          <p:nvPr/>
        </p:nvSpPr>
        <p:spPr bwMode="auto">
          <a:xfrm>
            <a:off x="5689600" y="537803"/>
            <a:ext cx="755650" cy="3183297"/>
          </a:xfrm>
          <a:prstGeom prst="rect">
            <a:avLst/>
          </a:prstGeom>
          <a:noFill/>
          <a:ln w="9525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E545652-7386-51C5-988E-2EFA3280DF64}"/>
              </a:ext>
            </a:extLst>
          </p:cNvPr>
          <p:cNvSpPr txBox="1"/>
          <p:nvPr/>
        </p:nvSpPr>
        <p:spPr>
          <a:xfrm>
            <a:off x="6516934" y="4052955"/>
            <a:ext cx="26270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i="1" dirty="0" err="1">
                <a:solidFill>
                  <a:srgbClr val="003767"/>
                </a:solidFill>
              </a:rPr>
              <a:t>Meric</a:t>
            </a:r>
            <a:r>
              <a:rPr lang="en-US" sz="1200" i="1" dirty="0">
                <a:solidFill>
                  <a:srgbClr val="003767"/>
                </a:solidFill>
              </a:rPr>
              <a:t>-Bernstam F, et al. JCO, 2023.</a:t>
            </a:r>
          </a:p>
        </p:txBody>
      </p:sp>
    </p:spTree>
    <p:extLst>
      <p:ext uri="{BB962C8B-B14F-4D97-AF65-F5344CB8AC3E}">
        <p14:creationId xmlns:p14="http://schemas.microsoft.com/office/powerpoint/2010/main" val="3625773150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2E51"/>
                </a:solidFill>
              </a:rPr>
              <a:t>Timeline of approved drugs for </a:t>
            </a:r>
            <a:r>
              <a:rPr lang="en-US" b="1" dirty="0" err="1">
                <a:solidFill>
                  <a:srgbClr val="002E51"/>
                </a:solidFill>
              </a:rPr>
              <a:t>mUC</a:t>
            </a:r>
            <a:endParaRPr lang="en-US" b="1" dirty="0">
              <a:solidFill>
                <a:srgbClr val="002E5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992FD13-6B9E-2463-87F0-FAA2C4220B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664" y="1202087"/>
            <a:ext cx="7984671" cy="210374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8B62474-D453-9490-C2DD-DD68C0E1E12D}"/>
              </a:ext>
            </a:extLst>
          </p:cNvPr>
          <p:cNvSpPr txBox="1"/>
          <p:nvPr/>
        </p:nvSpPr>
        <p:spPr>
          <a:xfrm>
            <a:off x="6441016" y="4052955"/>
            <a:ext cx="27029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i="1" dirty="0" err="1">
                <a:solidFill>
                  <a:srgbClr val="003767"/>
                </a:solidFill>
              </a:rPr>
              <a:t>Roviello</a:t>
            </a:r>
            <a:r>
              <a:rPr lang="en-US" sz="1200" i="1" dirty="0">
                <a:solidFill>
                  <a:srgbClr val="003767"/>
                </a:solidFill>
              </a:rPr>
              <a:t> G, et al. Nat Rev </a:t>
            </a:r>
            <a:r>
              <a:rPr lang="en-US" sz="1200" i="1" dirty="0" err="1">
                <a:solidFill>
                  <a:srgbClr val="003767"/>
                </a:solidFill>
              </a:rPr>
              <a:t>Urol</a:t>
            </a:r>
            <a:r>
              <a:rPr lang="en-US" sz="1200" i="1" dirty="0">
                <a:solidFill>
                  <a:srgbClr val="003767"/>
                </a:solidFill>
              </a:rPr>
              <a:t>, 2024.</a:t>
            </a:r>
          </a:p>
        </p:txBody>
      </p:sp>
    </p:spTree>
    <p:extLst>
      <p:ext uri="{BB962C8B-B14F-4D97-AF65-F5344CB8AC3E}">
        <p14:creationId xmlns:p14="http://schemas.microsoft.com/office/powerpoint/2010/main" val="1037678653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2E51"/>
                </a:solidFill>
              </a:rPr>
              <a:t>Current treatment landscape for </a:t>
            </a:r>
            <a:r>
              <a:rPr lang="en-US" b="1" dirty="0" err="1">
                <a:solidFill>
                  <a:srgbClr val="002E51"/>
                </a:solidFill>
              </a:rPr>
              <a:t>mUC</a:t>
            </a:r>
            <a:endParaRPr lang="en-US" b="1" dirty="0">
              <a:solidFill>
                <a:srgbClr val="002E5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8B62474-D453-9490-C2DD-DD68C0E1E12D}"/>
              </a:ext>
            </a:extLst>
          </p:cNvPr>
          <p:cNvSpPr txBox="1"/>
          <p:nvPr/>
        </p:nvSpPr>
        <p:spPr>
          <a:xfrm>
            <a:off x="6441016" y="4052955"/>
            <a:ext cx="27029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i="1" dirty="0" err="1">
                <a:solidFill>
                  <a:srgbClr val="003767"/>
                </a:solidFill>
              </a:rPr>
              <a:t>Roviello</a:t>
            </a:r>
            <a:r>
              <a:rPr lang="en-US" sz="1200" i="1" dirty="0">
                <a:solidFill>
                  <a:srgbClr val="003767"/>
                </a:solidFill>
              </a:rPr>
              <a:t> G, et al. Nat Rev </a:t>
            </a:r>
            <a:r>
              <a:rPr lang="en-US" sz="1200" i="1" dirty="0" err="1">
                <a:solidFill>
                  <a:srgbClr val="003767"/>
                </a:solidFill>
              </a:rPr>
              <a:t>Urol</a:t>
            </a:r>
            <a:r>
              <a:rPr lang="en-US" sz="1200" i="1" dirty="0">
                <a:solidFill>
                  <a:srgbClr val="003767"/>
                </a:solidFill>
              </a:rPr>
              <a:t>, 2024.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1DFB49F-5BF5-A821-66AE-D253CDDD6E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326"/>
          <a:stretch/>
        </p:blipFill>
        <p:spPr>
          <a:xfrm>
            <a:off x="1582152" y="1064594"/>
            <a:ext cx="5979695" cy="3062355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83D945E-D4D6-A509-6D05-7E3694CF02B1}"/>
              </a:ext>
            </a:extLst>
          </p:cNvPr>
          <p:cNvCxnSpPr>
            <a:cxnSpLocks/>
          </p:cNvCxnSpPr>
          <p:nvPr/>
        </p:nvCxnSpPr>
        <p:spPr bwMode="auto">
          <a:xfrm>
            <a:off x="5619750" y="806450"/>
            <a:ext cx="0" cy="352350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90632A06-26C2-285E-56D3-3FC37F5B4CC3}"/>
              </a:ext>
            </a:extLst>
          </p:cNvPr>
          <p:cNvSpPr txBox="1"/>
          <p:nvPr/>
        </p:nvSpPr>
        <p:spPr>
          <a:xfrm>
            <a:off x="3283154" y="726040"/>
            <a:ext cx="7889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3767"/>
                </a:solidFill>
              </a:rPr>
              <a:t>Before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42D8941-7DED-5AC6-CD49-AAE667D5CC2F}"/>
              </a:ext>
            </a:extLst>
          </p:cNvPr>
          <p:cNvSpPr txBox="1"/>
          <p:nvPr/>
        </p:nvSpPr>
        <p:spPr>
          <a:xfrm>
            <a:off x="6213577" y="734328"/>
            <a:ext cx="8691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3767"/>
                </a:solidFill>
              </a:rPr>
              <a:t>Current</a:t>
            </a:r>
          </a:p>
        </p:txBody>
      </p:sp>
    </p:spTree>
    <p:extLst>
      <p:ext uri="{BB962C8B-B14F-4D97-AF65-F5344CB8AC3E}">
        <p14:creationId xmlns:p14="http://schemas.microsoft.com/office/powerpoint/2010/main" val="289626459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2E51"/>
                </a:solidFill>
              </a:rPr>
              <a:t>Potential factors to consider with 1</a:t>
            </a:r>
            <a:r>
              <a:rPr lang="en-US" b="1" baseline="30000" dirty="0">
                <a:solidFill>
                  <a:srgbClr val="002E51"/>
                </a:solidFill>
              </a:rPr>
              <a:t>st</a:t>
            </a:r>
            <a:r>
              <a:rPr lang="en-US" b="1" dirty="0">
                <a:solidFill>
                  <a:srgbClr val="002E51"/>
                </a:solidFill>
              </a:rPr>
              <a:t> line treatment of </a:t>
            </a:r>
            <a:r>
              <a:rPr lang="en-US" b="1" dirty="0" err="1">
                <a:solidFill>
                  <a:srgbClr val="002E51"/>
                </a:solidFill>
              </a:rPr>
              <a:t>mUC</a:t>
            </a:r>
            <a:endParaRPr lang="en-US" b="1" dirty="0">
              <a:solidFill>
                <a:srgbClr val="002E5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FB08D2B-1BCD-6667-EBB6-41526DDD66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0375" y="1385758"/>
            <a:ext cx="5683250" cy="266772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7F56992-217C-5B9F-24B3-6CECD69C3ADD}"/>
              </a:ext>
            </a:extLst>
          </p:cNvPr>
          <p:cNvSpPr txBox="1"/>
          <p:nvPr/>
        </p:nvSpPr>
        <p:spPr>
          <a:xfrm>
            <a:off x="6515652" y="4052955"/>
            <a:ext cx="26283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i="1" dirty="0">
                <a:solidFill>
                  <a:srgbClr val="003767"/>
                </a:solidFill>
              </a:rPr>
              <a:t>Guru </a:t>
            </a:r>
            <a:r>
              <a:rPr lang="en-US" sz="1200" i="1" dirty="0" err="1">
                <a:solidFill>
                  <a:srgbClr val="003767"/>
                </a:solidFill>
              </a:rPr>
              <a:t>Sonpavde</a:t>
            </a:r>
            <a:r>
              <a:rPr lang="en-US" sz="1200" i="1" dirty="0">
                <a:solidFill>
                  <a:srgbClr val="003767"/>
                </a:solidFill>
              </a:rPr>
              <a:t>, ASCO Daily News.</a:t>
            </a:r>
          </a:p>
        </p:txBody>
      </p:sp>
    </p:spTree>
    <p:extLst>
      <p:ext uri="{BB962C8B-B14F-4D97-AF65-F5344CB8AC3E}">
        <p14:creationId xmlns:p14="http://schemas.microsoft.com/office/powerpoint/2010/main" val="275979570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0"/>
</p:tagLst>
</file>

<file path=ppt/theme/theme1.xml><?xml version="1.0" encoding="utf-8"?>
<a:theme xmlns:a="http://schemas.openxmlformats.org/drawingml/2006/main" name="MLC2015_PPT_Slides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Georgia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72" charset="0"/>
            <a:ea typeface="ＭＳ Ｐゴシック" pitchFamily="-72" charset="-128"/>
            <a:cs typeface="ＭＳ Ｐゴシック" pitchFamily="-7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72" charset="0"/>
            <a:ea typeface="ＭＳ Ｐゴシック" pitchFamily="-72" charset="-128"/>
            <a:cs typeface="ＭＳ Ｐゴシック" pitchFamily="-72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A6459BA09A55A48A26552F8CF890A5E" ma:contentTypeVersion="14" ma:contentTypeDescription="Create a new document." ma:contentTypeScope="" ma:versionID="23f5c8f08b1a1d65690ec793b377a057">
  <xsd:schema xmlns:xsd="http://www.w3.org/2001/XMLSchema" xmlns:xs="http://www.w3.org/2001/XMLSchema" xmlns:p="http://schemas.microsoft.com/office/2006/metadata/properties" xmlns:ns3="5d185315-3185-4f85-882e-9624ef9185a2" xmlns:ns4="bd2a530d-6ddd-4962-a7b9-5fc3be46eaed" targetNamespace="http://schemas.microsoft.com/office/2006/metadata/properties" ma:root="true" ma:fieldsID="eead1677efee3c2be5ce849ca58fdede" ns3:_="" ns4:_="">
    <xsd:import namespace="5d185315-3185-4f85-882e-9624ef9185a2"/>
    <xsd:import namespace="bd2a530d-6ddd-4962-a7b9-5fc3be46eaed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OCR" minOccurs="0"/>
                <xsd:element ref="ns3:MediaLengthInSeconds" minOccurs="0"/>
                <xsd:element ref="ns3:MediaServiceLocation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d185315-3185-4f85-882e-9624ef9185a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d2a530d-6ddd-4962-a7b9-5fc3be46eaed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1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BEC0C9A-B742-4687-A9CB-8B149E7DD7A8}">
  <ds:schemaRefs>
    <ds:schemaRef ds:uri="http://purl.org/dc/dcmitype/"/>
    <ds:schemaRef ds:uri="http://purl.org/dc/elements/1.1/"/>
    <ds:schemaRef ds:uri="bd2a530d-6ddd-4962-a7b9-5fc3be46eaed"/>
    <ds:schemaRef ds:uri="5d185315-3185-4f85-882e-9624ef9185a2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B7D2C464-C771-4E2C-A4E0-A9031062A07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95DAC3F-13AB-46E7-8F34-0AA229403CB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d185315-3185-4f85-882e-9624ef9185a2"/>
    <ds:schemaRef ds:uri="bd2a530d-6ddd-4962-a7b9-5fc3be46eae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6396</TotalTime>
  <Words>1838</Words>
  <Application>Microsoft Office PowerPoint</Application>
  <PresentationFormat>Custom</PresentationFormat>
  <Paragraphs>477</Paragraphs>
  <Slides>93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93</vt:i4>
      </vt:variant>
    </vt:vector>
  </HeadingPairs>
  <TitlesOfParts>
    <vt:vector size="103" baseType="lpstr">
      <vt:lpstr>Algerian</vt:lpstr>
      <vt:lpstr>Aptos</vt:lpstr>
      <vt:lpstr>Arial</vt:lpstr>
      <vt:lpstr>Calibri</vt:lpstr>
      <vt:lpstr>Corporate A Medium</vt:lpstr>
      <vt:lpstr>Corporate S Demi</vt:lpstr>
      <vt:lpstr>Georgia</vt:lpstr>
      <vt:lpstr>Helvetica</vt:lpstr>
      <vt:lpstr>MLC2015_PPT_Slides</vt:lpstr>
      <vt:lpstr>Custom Design</vt:lpstr>
      <vt:lpstr>PowerPoint Presentation</vt:lpstr>
      <vt:lpstr>Navigating Combination Regimens for Advanced Clear Cell RCC (ccRCC)</vt:lpstr>
      <vt:lpstr>RCC Pathology</vt:lpstr>
      <vt:lpstr>First-Line Therapy</vt:lpstr>
      <vt:lpstr>First-Line Trials</vt:lpstr>
      <vt:lpstr>First-Line Trials</vt:lpstr>
      <vt:lpstr>First-Line Trials</vt:lpstr>
      <vt:lpstr>Keynote-426 – ITT population</vt:lpstr>
      <vt:lpstr>Keynote-426 – ITT population</vt:lpstr>
      <vt:lpstr>Keynote-426 – ITT population</vt:lpstr>
      <vt:lpstr>Keynote-426 – IMDC int/poor risk</vt:lpstr>
      <vt:lpstr>Keynote-426 – IMDC favorable risk</vt:lpstr>
      <vt:lpstr>First-Line Trials</vt:lpstr>
      <vt:lpstr>Checkmate-9ER – ITT population</vt:lpstr>
      <vt:lpstr>Checkmate-9ER – IMDC int/poor risk</vt:lpstr>
      <vt:lpstr>Checkmate-9ER – IMDC favorable risk</vt:lpstr>
      <vt:lpstr>Checkmate-9ER – Treatment-Free Survival</vt:lpstr>
      <vt:lpstr>First-Line Trials</vt:lpstr>
      <vt:lpstr>CLEAR – OS and PFS</vt:lpstr>
      <vt:lpstr>CLEAR – OS and PFS, by IMDC risk</vt:lpstr>
      <vt:lpstr>CLEAR – ORR</vt:lpstr>
      <vt:lpstr>First-Line Trials</vt:lpstr>
      <vt:lpstr>Checkmate-214 – OS</vt:lpstr>
      <vt:lpstr>Checkmate-214 – PFS</vt:lpstr>
      <vt:lpstr>Checkmate-214 – PFS</vt:lpstr>
      <vt:lpstr>Checkmate-214 – ORR</vt:lpstr>
      <vt:lpstr>First-Line Trials</vt:lpstr>
      <vt:lpstr>First-Line Trials – Takeaways</vt:lpstr>
      <vt:lpstr>Subsequent Therapy</vt:lpstr>
      <vt:lpstr>IO after IO?</vt:lpstr>
      <vt:lpstr>CONTACT-03</vt:lpstr>
      <vt:lpstr>TiNivo-2</vt:lpstr>
      <vt:lpstr>Ipilimumab + nivolumab after PD-1 failure</vt:lpstr>
      <vt:lpstr>Ipilimumab + nivolumab after PD-1 failure</vt:lpstr>
      <vt:lpstr>IO after IO?</vt:lpstr>
      <vt:lpstr>VEGFR TKI side effects</vt:lpstr>
      <vt:lpstr>VEGFR TKI side effects</vt:lpstr>
      <vt:lpstr>PowerPoint Presentation</vt:lpstr>
      <vt:lpstr>PowerPoint Presentation</vt:lpstr>
      <vt:lpstr>Thank you</vt:lpstr>
      <vt:lpstr>PowerPoint Presentation</vt:lpstr>
      <vt:lpstr> ​Current and Emerging Treatment Standards of  Advanced Non-Clear Cell RCC </vt:lpstr>
      <vt:lpstr>Agenda</vt:lpstr>
      <vt:lpstr>Kidney Cancer: A family of tumors (part A)</vt:lpstr>
      <vt:lpstr>Kidney Cancer: A family of tumors (part B)</vt:lpstr>
      <vt:lpstr>PowerPoint Presentation</vt:lpstr>
      <vt:lpstr>Treatment of Non Clear Cell Carcinoma</vt:lpstr>
      <vt:lpstr>Pembrolizumab   Monotherapy  </vt:lpstr>
      <vt:lpstr>PowerPoint Presentation</vt:lpstr>
      <vt:lpstr>PowerPoint Presentation</vt:lpstr>
      <vt:lpstr>PowerPoint Presentation</vt:lpstr>
      <vt:lpstr>PowerPoint Presentation</vt:lpstr>
      <vt:lpstr> Zanzalintinib (XL092) plus nivolumab in non-clear cell renal cell carcinoma: The randomized phase 3 STELLAR-304 study </vt:lpstr>
      <vt:lpstr> Zanzalintinib (XL092) plus nivolumab in non-clear cell renal cell carcinoma: The randomized phase 3 STELLAR-304 study </vt:lpstr>
      <vt:lpstr>Efficacy and Safety of Nivolumab &amp; Ipilimumab vs Sunitinib in First-line Sarcomatoid Renal Cell Carcinoma </vt:lpstr>
      <vt:lpstr>PowerPoint Presentation</vt:lpstr>
      <vt:lpstr>ADJUVANT THERAPY IN RCC</vt:lpstr>
      <vt:lpstr>Overall Survival Results from Phase 3 Study of  Adjuvant Pembrolizumab vs Placebo for Clear Cell RCC </vt:lpstr>
      <vt:lpstr>Overall Survival Results from Phase 3 Study of  Adjuvant Pembrolizumab vs Placebo for Clear Cell RCC </vt:lpstr>
      <vt:lpstr>PowerPoint Presentation</vt:lpstr>
      <vt:lpstr>Recent Approvals and Advances in Metastatic Bladder Cancer</vt:lpstr>
      <vt:lpstr>Disclosures</vt:lpstr>
      <vt:lpstr>Outline</vt:lpstr>
      <vt:lpstr>Drug classes for mUC treatment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Timeline of approved drugs for mUC</vt:lpstr>
      <vt:lpstr>Current treatment landscape for mUC</vt:lpstr>
      <vt:lpstr>Potential factors to consider with 1st line treatment of mUC</vt:lpstr>
    </vt:vector>
  </TitlesOfParts>
  <Company>Intellisphere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Kelly Donald</dc:creator>
  <cp:lastModifiedBy>Ashley Greer</cp:lastModifiedBy>
  <cp:revision>199</cp:revision>
  <dcterms:modified xsi:type="dcterms:W3CDTF">2024-08-28T19:44:05Z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0x0101004A6459BA09A55A48A26552F8CF890A5E</vt:lpwstr>
  </property>
</Properties>
</file>